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x-emf" Extension="emf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Default ContentType="application/vnd.openxmlformats-officedocument.presentationml.presentation" Extension="pptx"/>
  <Default ContentType="image/vnd.ms-photo" Extension="wdp"/>
  <Override ContentType="application/vnd.openxmlformats-officedocument.presentationml.slideLayout+xml" PartName="/ppt/slideLayouts/slideLayout10.xml"/>
  <Default ContentType="application/vnd.openxmlformats-officedocument.vmlDrawing" Extension="v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58" r:id="rId5"/>
    <p:sldId id="262" r:id="rId6"/>
    <p:sldId id="259" r:id="rId7"/>
    <p:sldId id="269" r:id="rId8"/>
    <p:sldId id="260" r:id="rId9"/>
    <p:sldId id="270" r:id="rId10"/>
    <p:sldId id="263" r:id="rId11"/>
    <p:sldId id="264" r:id="rId12"/>
    <p:sldId id="265" r:id="rId13"/>
    <p:sldId id="271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635"/>
    <a:srgbClr val="5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1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2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3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28670"/>
            <a:ext cx="6400800" cy="2214578"/>
          </a:xfrm>
        </p:spPr>
        <p:txBody>
          <a:bodyPr>
            <a:normAutofit fontScale="62500" lnSpcReduction="20000"/>
          </a:bodyPr>
          <a:lstStyle/>
          <a:p>
            <a:endParaRPr lang="ru-RU" sz="4000" b="1" dirty="0" smtClean="0">
              <a:solidFill>
                <a:srgbClr val="5C0000"/>
              </a:solidFill>
            </a:endParaRPr>
          </a:p>
          <a:p>
            <a:r>
              <a:rPr lang="ru-RU" sz="4000" b="1" dirty="0" smtClean="0">
                <a:solidFill>
                  <a:srgbClr val="5C0000"/>
                </a:solidFill>
              </a:rPr>
              <a:t>Молярный объем газов.</a:t>
            </a:r>
            <a:br>
              <a:rPr lang="ru-RU" sz="4000" b="1" dirty="0" smtClean="0">
                <a:solidFill>
                  <a:srgbClr val="5C0000"/>
                </a:solidFill>
              </a:rPr>
            </a:br>
            <a:r>
              <a:rPr lang="ru-RU" sz="4000" b="1" dirty="0" smtClean="0">
                <a:solidFill>
                  <a:srgbClr val="5C0000"/>
                </a:solidFill>
              </a:rPr>
              <a:t>Закон </a:t>
            </a:r>
            <a:r>
              <a:rPr lang="ru-RU" sz="4000" b="1" dirty="0" smtClean="0">
                <a:solidFill>
                  <a:srgbClr val="5C0000"/>
                </a:solidFill>
              </a:rPr>
              <a:t> Авогадро</a:t>
            </a:r>
            <a:endParaRPr lang="ru-RU" sz="4000" b="1" dirty="0" smtClean="0">
              <a:solidFill>
                <a:srgbClr val="5C0000"/>
              </a:solidFill>
            </a:endParaRPr>
          </a:p>
          <a:p>
            <a:endParaRPr lang="ru-RU" sz="2800" b="1" dirty="0" smtClean="0">
              <a:solidFill>
                <a:srgbClr val="5C0000"/>
              </a:solidFill>
            </a:endParaRPr>
          </a:p>
          <a:p>
            <a:r>
              <a:rPr lang="ru-RU" sz="2800" b="1" dirty="0" smtClean="0">
                <a:solidFill>
                  <a:srgbClr val="5C0000"/>
                </a:solidFill>
              </a:rPr>
              <a:t>Разработала:  </a:t>
            </a:r>
            <a:r>
              <a:rPr lang="ru-RU" sz="2800" b="1" dirty="0" err="1" smtClean="0">
                <a:solidFill>
                  <a:srgbClr val="5C0000"/>
                </a:solidFill>
              </a:rPr>
              <a:t>Милова</a:t>
            </a:r>
            <a:r>
              <a:rPr lang="ru-RU" sz="2800" b="1" dirty="0" smtClean="0">
                <a:solidFill>
                  <a:srgbClr val="5C0000"/>
                </a:solidFill>
              </a:rPr>
              <a:t> Елена Анатольевна, учитель </a:t>
            </a:r>
            <a:r>
              <a:rPr lang="ru-RU" sz="2800" b="1" dirty="0" smtClean="0">
                <a:solidFill>
                  <a:srgbClr val="5C0000"/>
                </a:solidFill>
              </a:rPr>
              <a:t>химии </a:t>
            </a:r>
            <a:r>
              <a:rPr lang="ru-RU" sz="2800" b="1" dirty="0" smtClean="0">
                <a:solidFill>
                  <a:srgbClr val="5C0000"/>
                </a:solidFill>
              </a:rPr>
              <a:t>МБОУСОШ №12 муниципального образования Усть-Лабинский район, Краснодарского края</a:t>
            </a:r>
            <a:endParaRPr lang="ru-RU" sz="2800" b="1" dirty="0" smtClean="0">
              <a:solidFill>
                <a:srgbClr val="5C0000"/>
              </a:solidFill>
            </a:endParaRPr>
          </a:p>
          <a:p>
            <a:endParaRPr lang="ru-RU" sz="2400" dirty="0">
              <a:solidFill>
                <a:srgbClr val="0106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742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Цилиндр 1"/>
          <p:cNvSpPr/>
          <p:nvPr/>
        </p:nvSpPr>
        <p:spPr>
          <a:xfrm>
            <a:off x="539552" y="627754"/>
            <a:ext cx="1944216" cy="2153174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Цилиндр 2"/>
          <p:cNvSpPr/>
          <p:nvPr/>
        </p:nvSpPr>
        <p:spPr>
          <a:xfrm>
            <a:off x="3635896" y="636722"/>
            <a:ext cx="1944216" cy="2144206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Цилиндр 3"/>
          <p:cNvSpPr/>
          <p:nvPr/>
        </p:nvSpPr>
        <p:spPr>
          <a:xfrm>
            <a:off x="6660232" y="652756"/>
            <a:ext cx="1944216" cy="2128172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95707" y="615876"/>
            <a:ext cx="6319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</a:t>
            </a:r>
            <a:r>
              <a:rPr lang="ru-RU" sz="3600" b="1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1632" y="652756"/>
            <a:ext cx="65274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</a:t>
            </a:r>
            <a:r>
              <a:rPr lang="ru-RU" sz="3600" b="1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84141" y="652756"/>
            <a:ext cx="89639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</a:t>
            </a:r>
            <a:r>
              <a:rPr lang="ru-RU" sz="36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9194" y="1424454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 моль</a:t>
            </a:r>
            <a:endParaRPr lang="ru-RU" sz="32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01208" y="1411953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 моль</a:t>
            </a:r>
            <a:endParaRPr lang="ru-RU" sz="32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5544" y="1424454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 моль</a:t>
            </a:r>
            <a:endParaRPr lang="ru-RU" sz="32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8603" y="3022104"/>
            <a:ext cx="26661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ρ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(H</a:t>
            </a:r>
            <a:r>
              <a:rPr lang="en-US" sz="2800" b="1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= 0,089 </a:t>
            </a:r>
            <a:r>
              <a:rPr lang="ru-RU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г/л</a:t>
            </a:r>
            <a:endParaRPr lang="ru-RU" sz="28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7178" y="3697724"/>
            <a:ext cx="27689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(H</a:t>
            </a:r>
            <a:r>
              <a:rPr lang="en-US" sz="2800" b="1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= </a:t>
            </a:r>
            <a:r>
              <a:rPr lang="ru-RU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г/моль</a:t>
            </a:r>
            <a:endParaRPr lang="ru-RU" sz="28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4616" y="4365104"/>
            <a:ext cx="178286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m(H</a:t>
            </a:r>
            <a:r>
              <a:rPr lang="en-US" sz="2800" b="1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= 2 </a:t>
            </a:r>
            <a:r>
              <a:rPr lang="ru-RU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</a:t>
            </a:r>
            <a:endParaRPr lang="ru-RU" sz="28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4616" y="5148024"/>
            <a:ext cx="140936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V(H</a:t>
            </a:r>
            <a:r>
              <a:rPr lang="en-US" sz="2800" b="1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- ?</a:t>
            </a:r>
            <a:endParaRPr lang="ru-RU" sz="28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36634" y="3573542"/>
            <a:ext cx="131157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(H</a:t>
            </a:r>
            <a:r>
              <a:rPr lang="en-US" sz="28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) = 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89296" y="3842900"/>
            <a:ext cx="866880" cy="0"/>
          </a:xfrm>
          <a:prstGeom prst="line">
            <a:avLst/>
          </a:prstGeom>
          <a:ln w="63500">
            <a:solidFill>
              <a:srgbClr val="5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146295" y="3202722"/>
            <a:ext cx="11528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m(H</a:t>
            </a:r>
            <a:r>
              <a:rPr lang="en-US" sz="28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) 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208010" y="3959334"/>
            <a:ext cx="102944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ρ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(H</a:t>
            </a:r>
            <a:r>
              <a:rPr lang="en-US" sz="28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) 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285433" y="5172908"/>
            <a:ext cx="52770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= 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816410" y="5172908"/>
            <a:ext cx="139333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V(H</a:t>
            </a:r>
            <a:r>
              <a:rPr lang="en-US" sz="28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) =  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24" name="Прямая соединительная линия 23"/>
          <p:cNvCxnSpPr>
            <a:stCxn id="23" idx="3"/>
            <a:endCxn id="22" idx="1"/>
          </p:cNvCxnSpPr>
          <p:nvPr/>
        </p:nvCxnSpPr>
        <p:spPr>
          <a:xfrm>
            <a:off x="5209740" y="5434518"/>
            <a:ext cx="1075693" cy="0"/>
          </a:xfrm>
          <a:prstGeom prst="line">
            <a:avLst/>
          </a:prstGeom>
          <a:ln w="63500">
            <a:solidFill>
              <a:srgbClr val="5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5539155" y="4797152"/>
            <a:ext cx="4940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136004" y="5671244"/>
            <a:ext cx="156004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0,089г/л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925544" y="5172908"/>
            <a:ext cx="117852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2,4 л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642129" y="132190"/>
            <a:ext cx="7642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Н.У.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756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9" grpId="0"/>
      <p:bldP spid="20" grpId="0"/>
      <p:bldP spid="22" grpId="0"/>
      <p:bldP spid="23" grpId="0"/>
      <p:bldP spid="27" grpId="0"/>
      <p:bldP spid="28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Цилиндр 1"/>
          <p:cNvSpPr/>
          <p:nvPr/>
        </p:nvSpPr>
        <p:spPr>
          <a:xfrm>
            <a:off x="539552" y="627754"/>
            <a:ext cx="1944216" cy="2153174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Цилиндр 2"/>
          <p:cNvSpPr/>
          <p:nvPr/>
        </p:nvSpPr>
        <p:spPr>
          <a:xfrm>
            <a:off x="3635896" y="636722"/>
            <a:ext cx="1944216" cy="2144206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Цилиндр 3"/>
          <p:cNvSpPr/>
          <p:nvPr/>
        </p:nvSpPr>
        <p:spPr>
          <a:xfrm>
            <a:off x="6660232" y="652756"/>
            <a:ext cx="1944216" cy="2128172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95707" y="615876"/>
            <a:ext cx="6319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</a:t>
            </a:r>
            <a:r>
              <a:rPr lang="ru-RU" sz="3600" b="1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1632" y="652756"/>
            <a:ext cx="65274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</a:t>
            </a:r>
            <a:r>
              <a:rPr lang="ru-RU" sz="3600" b="1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84141" y="652756"/>
            <a:ext cx="89639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</a:t>
            </a:r>
            <a:r>
              <a:rPr lang="ru-RU" sz="36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9194" y="1424454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 моль</a:t>
            </a:r>
            <a:endParaRPr lang="ru-RU" sz="32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01208" y="1411953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 моль</a:t>
            </a:r>
            <a:endParaRPr lang="ru-RU" sz="32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5544" y="1424454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 моль</a:t>
            </a:r>
            <a:endParaRPr lang="ru-RU" sz="32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8603" y="3022104"/>
            <a:ext cx="26661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ρ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(H</a:t>
            </a:r>
            <a:r>
              <a:rPr lang="en-US" sz="2800" b="1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= 0,089 </a:t>
            </a:r>
            <a:r>
              <a:rPr lang="ru-RU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г/л</a:t>
            </a:r>
            <a:endParaRPr lang="ru-RU" sz="28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820013" y="4869160"/>
            <a:ext cx="572765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Молярный объем газа</a:t>
            </a:r>
            <a:endParaRPr lang="ru-RU" sz="44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66931" y="3015258"/>
            <a:ext cx="26821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ρ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ru-RU" sz="2800" b="1" dirty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</a:t>
            </a:r>
            <a:r>
              <a:rPr lang="en-US" sz="2800" b="1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= </a:t>
            </a:r>
            <a:r>
              <a:rPr lang="ru-RU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1,429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г/л</a:t>
            </a:r>
            <a:endParaRPr lang="ru-RU" sz="28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287260" y="3015258"/>
            <a:ext cx="269016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ρ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ru-RU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</a:t>
            </a:r>
            <a:r>
              <a:rPr lang="en-US" sz="2800" b="1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= </a:t>
            </a:r>
            <a:r>
              <a:rPr lang="ru-RU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1,96</a:t>
            </a:r>
            <a:r>
              <a:rPr lang="en-US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г/л</a:t>
            </a:r>
            <a:endParaRPr lang="ru-RU" sz="28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817259" y="3713460"/>
            <a:ext cx="17331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 = 2</a:t>
            </a:r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2,4 л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820926" y="3706336"/>
            <a:ext cx="17331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 = 2</a:t>
            </a:r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2,4 л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Левая фигурная скобка 7"/>
          <p:cNvSpPr/>
          <p:nvPr/>
        </p:nvSpPr>
        <p:spPr>
          <a:xfrm rot="16200000">
            <a:off x="4229961" y="386208"/>
            <a:ext cx="756084" cy="8425844"/>
          </a:xfrm>
          <a:prstGeom prst="leftBrac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709978" y="5805264"/>
            <a:ext cx="364061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</a:t>
            </a:r>
            <a:r>
              <a:rPr lang="en-US" sz="3600" b="1" baseline="-25000" dirty="0" err="1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= 2</a:t>
            </a:r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2,4 л/моль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97477" y="3722866"/>
            <a:ext cx="17331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 = 2</a:t>
            </a:r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2,4 л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642129" y="132190"/>
            <a:ext cx="7642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Н.У.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228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8" grpId="0" animBg="1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Цилиндр 1"/>
          <p:cNvSpPr/>
          <p:nvPr/>
        </p:nvSpPr>
        <p:spPr>
          <a:xfrm>
            <a:off x="553463" y="615876"/>
            <a:ext cx="1944216" cy="2153174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95707" y="615876"/>
            <a:ext cx="6319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</a:t>
            </a:r>
            <a:r>
              <a:rPr lang="ru-RU" sz="3600" b="1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9194" y="1424454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 моль</a:t>
            </a:r>
            <a:endParaRPr lang="ru-RU" sz="32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53463" y="3221752"/>
            <a:ext cx="216597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 = 2</a:t>
            </a:r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2,4 л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0957" y="4005064"/>
            <a:ext cx="18614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 = </a:t>
            </a:r>
            <a:r>
              <a:rPr lang="ru-RU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6∙10</a:t>
            </a:r>
            <a:r>
              <a:rPr lang="ru-RU" sz="3200" b="1" baseline="30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23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2" name="Цилиндр 21"/>
          <p:cNvSpPr/>
          <p:nvPr/>
        </p:nvSpPr>
        <p:spPr>
          <a:xfrm>
            <a:off x="3491880" y="615875"/>
            <a:ext cx="1944216" cy="1393353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148036" y="490642"/>
            <a:ext cx="6319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</a:t>
            </a:r>
            <a:r>
              <a:rPr lang="ru-RU" sz="3600" b="1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757192" y="1165236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0,5</a:t>
            </a:r>
            <a:r>
              <a:rPr lang="ru-RU" sz="32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моль</a:t>
            </a:r>
            <a:endParaRPr lang="ru-RU" sz="32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380999" y="2597527"/>
            <a:ext cx="216597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 = 11</a:t>
            </a:r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л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4" name="Цилиндр 33"/>
          <p:cNvSpPr/>
          <p:nvPr/>
        </p:nvSpPr>
        <p:spPr>
          <a:xfrm>
            <a:off x="6516216" y="615874"/>
            <a:ext cx="1944216" cy="3101157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172372" y="666220"/>
            <a:ext cx="6319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</a:t>
            </a:r>
            <a:r>
              <a:rPr lang="ru-RU" sz="3600" b="1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405334" y="4116218"/>
            <a:ext cx="216597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 = 33</a:t>
            </a:r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</a:t>
            </a:r>
            <a:r>
              <a:rPr lang="en-US" sz="3600" b="1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</a:t>
            </a:r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л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781528" y="1874064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r>
              <a:rPr lang="en-US" sz="32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,5</a:t>
            </a:r>
            <a:r>
              <a:rPr lang="ru-RU" sz="32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моль</a:t>
            </a:r>
            <a:endParaRPr lang="ru-RU" sz="32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704159" y="4775128"/>
            <a:ext cx="114326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sym typeface="Symbol"/>
              </a:rPr>
              <a:t></a:t>
            </a:r>
            <a:r>
              <a:rPr 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=</a:t>
            </a:r>
            <a:endParaRPr lang="ru-RU" sz="6000" b="1" dirty="0">
              <a:ln w="12700">
                <a:solidFill>
                  <a:schemeClr val="tx1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970885" y="5282960"/>
            <a:ext cx="1576092" cy="0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4310603" y="4226836"/>
            <a:ext cx="63991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</a:t>
            </a:r>
            <a:endParaRPr lang="ru-RU" sz="6000" b="1" dirty="0">
              <a:ln w="12700">
                <a:solidFill>
                  <a:schemeClr val="tx1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310603" y="5282959"/>
            <a:ext cx="103489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</a:t>
            </a:r>
            <a:r>
              <a:rPr lang="en-US" sz="6000" b="1" baseline="-25000" dirty="0" err="1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</a:t>
            </a:r>
            <a:endParaRPr lang="ru-RU" sz="6000" b="1" dirty="0">
              <a:ln w="12700">
                <a:solidFill>
                  <a:schemeClr val="tx1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97746" y="4116218"/>
            <a:ext cx="3242406" cy="255314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511541" y="132190"/>
            <a:ext cx="7642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Н.У.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680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4" grpId="0"/>
      <p:bldP spid="27" grpId="0"/>
      <p:bldP spid="28" grpId="0"/>
      <p:bldP spid="34" grpId="0" animBg="1"/>
      <p:bldP spid="35" grpId="0"/>
      <p:bldP spid="36" grpId="0"/>
      <p:bldP spid="37" grpId="0"/>
      <p:bldP spid="39" grpId="0"/>
      <p:bldP spid="40" grpId="0"/>
      <p:bldP spid="41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err="1" smtClean="0"/>
              <a:t>Vm</a:t>
            </a:r>
            <a:r>
              <a:rPr lang="en-US" dirty="0" smtClean="0"/>
              <a:t> = V|</a:t>
            </a:r>
            <a:r>
              <a:rPr lang="en-US" dirty="0" smtClean="0">
                <a:sym typeface="Symbol"/>
              </a:rPr>
              <a:t> </a:t>
            </a:r>
          </a:p>
          <a:p>
            <a:pPr>
              <a:buNone/>
            </a:pPr>
            <a:r>
              <a:rPr lang="en-US" dirty="0" smtClean="0">
                <a:sym typeface="Symbol"/>
              </a:rPr>
              <a:t>    </a:t>
            </a:r>
            <a:r>
              <a:rPr lang="ru-RU" dirty="0" smtClean="0">
                <a:sym typeface="Symbol"/>
              </a:rPr>
              <a:t>молярный объем газа (</a:t>
            </a:r>
            <a:r>
              <a:rPr lang="en-US" dirty="0" err="1" smtClean="0">
                <a:sym typeface="Symbol"/>
              </a:rPr>
              <a:t>Vm</a:t>
            </a:r>
            <a:r>
              <a:rPr lang="ru-RU" dirty="0" smtClean="0">
                <a:sym typeface="Symbol"/>
              </a:rPr>
              <a:t>) можно найти по отношению объема газа (</a:t>
            </a:r>
            <a:r>
              <a:rPr lang="en-US" dirty="0" smtClean="0">
                <a:sym typeface="Symbol"/>
              </a:rPr>
              <a:t>V</a:t>
            </a:r>
            <a:r>
              <a:rPr lang="ru-RU" dirty="0" smtClean="0">
                <a:sym typeface="Symbol"/>
              </a:rPr>
              <a:t>) к соответствующему количеству вещества </a:t>
            </a:r>
            <a:r>
              <a:rPr lang="en-US" dirty="0" smtClean="0">
                <a:sym typeface="Symbol"/>
              </a:rPr>
              <a:t>()</a:t>
            </a:r>
          </a:p>
          <a:p>
            <a:pPr>
              <a:buNone/>
            </a:pPr>
            <a:r>
              <a:rPr lang="ru-RU" dirty="0" smtClean="0">
                <a:sym typeface="Symbol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Цилиндр 1"/>
          <p:cNvSpPr/>
          <p:nvPr/>
        </p:nvSpPr>
        <p:spPr>
          <a:xfrm>
            <a:off x="1432149" y="615875"/>
            <a:ext cx="1944216" cy="3681575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087537" y="615875"/>
            <a:ext cx="6319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</a:t>
            </a:r>
            <a:r>
              <a:rPr lang="ru-RU" sz="3600" b="1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96693" y="1556792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ru-RU" sz="32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моль</a:t>
            </a:r>
            <a:endParaRPr lang="ru-RU" sz="32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321267" y="4581128"/>
            <a:ext cx="216597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 = 44</a:t>
            </a:r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8</a:t>
            </a:r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л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68590" y="5589240"/>
            <a:ext cx="206979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 = </a:t>
            </a:r>
            <a:r>
              <a:rPr lang="ru-RU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12∙10</a:t>
            </a:r>
            <a:r>
              <a:rPr lang="ru-RU" sz="3200" b="1" baseline="30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23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2" name="Цилиндр 21"/>
          <p:cNvSpPr/>
          <p:nvPr/>
        </p:nvSpPr>
        <p:spPr>
          <a:xfrm>
            <a:off x="5868144" y="615875"/>
            <a:ext cx="1944216" cy="3681575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393752" y="628958"/>
            <a:ext cx="8930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</a:t>
            </a:r>
            <a:r>
              <a:rPr lang="ru-RU" sz="36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133456" y="1556791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ru-RU" sz="32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моль</a:t>
            </a:r>
            <a:endParaRPr lang="ru-RU" sz="32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757262" y="4581127"/>
            <a:ext cx="216597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 = 44</a:t>
            </a:r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8</a:t>
            </a:r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л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763949" y="5589239"/>
            <a:ext cx="206979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 = </a:t>
            </a:r>
            <a:r>
              <a:rPr lang="ru-RU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12∙10</a:t>
            </a:r>
            <a:r>
              <a:rPr lang="ru-RU" sz="3200" b="1" baseline="30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23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211960" y="132190"/>
            <a:ext cx="76424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Н.У.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013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7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3" y="1772816"/>
            <a:ext cx="819891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равных объемах разных газов </a:t>
            </a:r>
          </a:p>
          <a:p>
            <a:r>
              <a:rPr lang="ru-RU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 одинаковых условиях </a:t>
            </a:r>
          </a:p>
          <a:p>
            <a:r>
              <a:rPr lang="ru-RU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содержится одинаковое </a:t>
            </a:r>
          </a:p>
          <a:p>
            <a:r>
              <a:rPr lang="ru-RU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число молекул</a:t>
            </a:r>
            <a:endParaRPr lang="ru-RU" sz="44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692696"/>
            <a:ext cx="615636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Закон Авогадро (1811 г.)</a:t>
            </a:r>
            <a:endParaRPr lang="ru-RU" sz="44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179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1337074"/>
              </p:ext>
            </p:extLst>
          </p:nvPr>
        </p:nvGraphicFramePr>
        <p:xfrm>
          <a:off x="249287" y="691284"/>
          <a:ext cx="8784976" cy="3456384"/>
        </p:xfrm>
        <a:graphic>
          <a:graphicData uri="http://schemas.openxmlformats.org/drawingml/2006/table">
            <a:tbl>
              <a:tblPr/>
              <a:tblGrid>
                <a:gridCol w="1298377"/>
                <a:gridCol w="1584176"/>
                <a:gridCol w="1512168"/>
                <a:gridCol w="1512168"/>
                <a:gridCol w="1077887"/>
                <a:gridCol w="1800200"/>
              </a:tblGrid>
              <a:tr h="936104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10635"/>
                          </a:solidFill>
                        </a:rPr>
                        <a:t>Вещество</a:t>
                      </a:r>
                      <a:endParaRPr lang="ru-RU" sz="1800" b="1" dirty="0">
                        <a:solidFill>
                          <a:srgbClr val="010635"/>
                        </a:solidFill>
                      </a:endParaRPr>
                    </a:p>
                  </a:txBody>
                  <a:tcPr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10635"/>
                          </a:solidFill>
                        </a:rPr>
                        <a:t>Масса вещества, </a:t>
                      </a:r>
                      <a:r>
                        <a:rPr lang="en-US" sz="1800" b="1" dirty="0" smtClean="0">
                          <a:solidFill>
                            <a:srgbClr val="010635"/>
                          </a:solidFill>
                        </a:rPr>
                        <a:t>m</a:t>
                      </a:r>
                      <a:endParaRPr lang="ru-RU" sz="1800" b="1" dirty="0">
                        <a:solidFill>
                          <a:srgbClr val="010635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10635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Молярная масса, М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10635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Количество вещества, </a:t>
                      </a: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10635"/>
                          </a:solidFill>
                          <a:effectLst/>
                          <a:uLnTx/>
                          <a:uFillTx/>
                          <a:latin typeface="+mn-lt"/>
                        </a:rPr>
                        <a:t>n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10635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10635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Объем, </a:t>
                      </a: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10635"/>
                          </a:solidFill>
                          <a:effectLst/>
                          <a:uLnTx/>
                          <a:uFillTx/>
                          <a:latin typeface="+mn-lt"/>
                        </a:rPr>
                        <a:t>V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10635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10635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Число частиц, </a:t>
                      </a: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10635"/>
                          </a:solidFill>
                          <a:effectLst/>
                          <a:uLnTx/>
                          <a:uFillTx/>
                          <a:latin typeface="+mn-lt"/>
                        </a:rPr>
                        <a:t>N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10635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84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r>
                        <a:rPr lang="ru-RU" dirty="0" smtClean="0"/>
                        <a:t>,8*10</a:t>
                      </a:r>
                      <a:r>
                        <a:rPr lang="ru-RU" baseline="0" dirty="0" smtClean="0"/>
                        <a:t> в </a:t>
                      </a:r>
                      <a:r>
                        <a:rPr lang="ru-RU" baseline="0" smtClean="0"/>
                        <a:t>24 степени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95470" y="1685998"/>
            <a:ext cx="7409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63688" y="2587748"/>
            <a:ext cx="122413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85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16264" y="3261443"/>
            <a:ext cx="99443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0,2</a:t>
            </a:r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5 </a:t>
            </a:r>
            <a:endParaRPr lang="en-US" sz="2800" b="1" dirty="0" smtClean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моль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6458" y="2553533"/>
            <a:ext cx="85719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NH</a:t>
            </a:r>
            <a:r>
              <a:rPr lang="en-US" sz="32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66562" y="3365703"/>
            <a:ext cx="69762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Cl</a:t>
            </a:r>
            <a:r>
              <a:rPr lang="en-US" sz="36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131593" y="1751249"/>
            <a:ext cx="10967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67,2 </a:t>
            </a:r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213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56620654"/>
              </p:ext>
            </p:extLst>
          </p:nvPr>
        </p:nvGraphicFramePr>
        <p:xfrm>
          <a:off x="251520" y="188640"/>
          <a:ext cx="8784976" cy="4968552"/>
        </p:xfrm>
        <a:graphic>
          <a:graphicData uri="http://schemas.openxmlformats.org/drawingml/2006/table">
            <a:tbl>
              <a:tblPr/>
              <a:tblGrid>
                <a:gridCol w="1080120"/>
                <a:gridCol w="3354660"/>
                <a:gridCol w="1211580"/>
                <a:gridCol w="1520190"/>
                <a:gridCol w="1618426"/>
              </a:tblGrid>
              <a:tr h="936104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10635"/>
                          </a:solidFill>
                        </a:rPr>
                        <a:t>Что означает эта запись?</a:t>
                      </a:r>
                      <a:endParaRPr lang="ru-RU" sz="2400" b="1" dirty="0">
                        <a:solidFill>
                          <a:srgbClr val="010635"/>
                        </a:solidFill>
                      </a:endParaRPr>
                    </a:p>
                  </a:txBody>
                  <a:tcPr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10635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Что является единицей измерения?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03683" y="1173887"/>
            <a:ext cx="5597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75656" y="1220053"/>
            <a:ext cx="3024335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масса вещества</a:t>
            </a:r>
            <a:endParaRPr lang="ru-RU" sz="30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30472" y="1173886"/>
            <a:ext cx="3481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64185" y="1173887"/>
            <a:ext cx="57579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кг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812360" y="1220053"/>
            <a:ext cx="6767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мг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9287" y="2053343"/>
            <a:ext cx="107112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 (</a:t>
            </a:r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rPr>
              <a:t>ʋ)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72707" y="1871830"/>
            <a:ext cx="203023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</a:t>
            </a:r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оличество </a:t>
            </a:r>
          </a:p>
          <a:p>
            <a:pPr algn="ctr"/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вещества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58617" y="1982836"/>
            <a:ext cx="11122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моль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94180" y="1986893"/>
            <a:ext cx="13158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err="1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кмоль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486343" y="1961009"/>
            <a:ext cx="14055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err="1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ммоль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89254" y="2924944"/>
            <a:ext cx="5886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439869" y="2924943"/>
            <a:ext cx="30959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</a:t>
            </a:r>
            <a:r>
              <a:rPr lang="ru-RU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олярная масса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72874" y="2863387"/>
            <a:ext cx="127496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г/моль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958724" y="2937855"/>
            <a:ext cx="14249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</a:t>
            </a:r>
            <a:r>
              <a:rPr lang="ru-RU" sz="24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г/</a:t>
            </a:r>
            <a:r>
              <a:rPr lang="ru-RU" sz="2400" b="1" dirty="0" err="1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кмоль</a:t>
            </a:r>
            <a:endParaRPr lang="ru-RU" sz="24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486343" y="2894164"/>
            <a:ext cx="155959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</a:t>
            </a:r>
            <a:r>
              <a:rPr lang="ru-RU" sz="24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г/</a:t>
            </a:r>
            <a:r>
              <a:rPr lang="ru-RU" sz="2400" b="1" dirty="0" err="1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ммоль</a:t>
            </a:r>
            <a:endParaRPr lang="ru-RU" sz="24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40231" y="3645024"/>
            <a:ext cx="4892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75656" y="3706579"/>
            <a:ext cx="30753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количество частиц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47256" y="4437112"/>
            <a:ext cx="67518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</a:t>
            </a:r>
            <a:r>
              <a:rPr lang="en-US" sz="36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025639" y="4314001"/>
            <a:ext cx="1924373" cy="8925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600" b="1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</a:t>
            </a:r>
            <a:r>
              <a:rPr lang="ru-RU" sz="2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остоянная </a:t>
            </a:r>
          </a:p>
          <a:p>
            <a:pPr algn="ctr"/>
            <a:r>
              <a:rPr lang="ru-RU" sz="2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Авогадро</a:t>
            </a:r>
            <a:endParaRPr lang="ru-RU" sz="2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19866" y="4467889"/>
            <a:ext cx="11993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6∙10</a:t>
            </a:r>
            <a:r>
              <a:rPr lang="ru-RU" sz="3200" b="1" baseline="30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23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52400" y="4473971"/>
            <a:ext cx="11993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6∙10</a:t>
            </a:r>
            <a:r>
              <a:rPr lang="ru-RU" sz="3200" b="1" baseline="30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26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589448" y="4467888"/>
            <a:ext cx="11993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6∙10</a:t>
            </a:r>
            <a:r>
              <a:rPr lang="ru-RU" sz="3200" b="1" baseline="30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20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47256" y="5733256"/>
            <a:ext cx="79541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n = </a:t>
            </a:r>
            <a:endParaRPr lang="ru-RU" sz="32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208123" y="6061966"/>
            <a:ext cx="743049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1315955" y="5440868"/>
            <a:ext cx="51809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m</a:t>
            </a:r>
            <a:endParaRPr lang="ru-RU" sz="32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40034" y="6061966"/>
            <a:ext cx="54373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M</a:t>
            </a:r>
            <a:endParaRPr lang="ru-RU" sz="32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996232" y="5743892"/>
            <a:ext cx="16914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m = </a:t>
            </a:r>
            <a:r>
              <a:rPr lang="en-US" sz="32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n∙M</a:t>
            </a:r>
            <a:r>
              <a:rPr lang="en-US" sz="32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2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835345" y="5733255"/>
            <a:ext cx="170591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N = </a:t>
            </a:r>
            <a:r>
              <a:rPr lang="en-US" sz="32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n∙N</a:t>
            </a:r>
            <a:r>
              <a:rPr lang="en-US" sz="3200" b="1" baseline="-25000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  <a:r>
              <a:rPr lang="en-US" sz="32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2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097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8" grpId="0"/>
      <p:bldP spid="39" grpId="0"/>
      <p:bldP spid="40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1722648"/>
              </p:ext>
            </p:extLst>
          </p:nvPr>
        </p:nvGraphicFramePr>
        <p:xfrm>
          <a:off x="249287" y="691284"/>
          <a:ext cx="8784976" cy="3709000"/>
        </p:xfrm>
        <a:graphic>
          <a:graphicData uri="http://schemas.openxmlformats.org/drawingml/2006/table">
            <a:tbl>
              <a:tblPr/>
              <a:tblGrid>
                <a:gridCol w="1584176"/>
                <a:gridCol w="1800200"/>
                <a:gridCol w="1800200"/>
                <a:gridCol w="1800200"/>
                <a:gridCol w="1800200"/>
              </a:tblGrid>
              <a:tr h="93610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10635"/>
                          </a:solidFill>
                        </a:rPr>
                        <a:t>Вещество</a:t>
                      </a:r>
                      <a:endParaRPr lang="ru-RU" sz="2400" b="1" dirty="0">
                        <a:solidFill>
                          <a:srgbClr val="010635"/>
                        </a:solidFill>
                      </a:endParaRPr>
                    </a:p>
                  </a:txBody>
                  <a:tcPr>
                    <a:lnL w="28575" cmpd="sng">
                      <a:solidFill>
                        <a:schemeClr val="tx1"/>
                      </a:solidFill>
                      <a:prstDash val="soli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10635"/>
                          </a:solidFill>
                        </a:rPr>
                        <a:t>Масса вещества, </a:t>
                      </a:r>
                      <a:r>
                        <a:rPr lang="en-US" sz="2400" b="1" dirty="0" smtClean="0">
                          <a:solidFill>
                            <a:srgbClr val="010635"/>
                          </a:solidFill>
                        </a:rPr>
                        <a:t>m</a:t>
                      </a:r>
                      <a:endParaRPr lang="ru-RU" sz="2400" b="1" dirty="0">
                        <a:solidFill>
                          <a:srgbClr val="010635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mpd="sng">
                      <a:solidFill>
                        <a:schemeClr val="tx1"/>
                      </a:solidFill>
                      <a:prstDash val="soli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10635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Молярная масса, М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10635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Количество вещества, 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10635"/>
                          </a:solidFill>
                          <a:effectLst/>
                          <a:uLnTx/>
                          <a:uFillTx/>
                          <a:latin typeface="+mn-lt"/>
                        </a:rPr>
                        <a:t>n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10635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10635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Число частиц, </a:t>
                      </a: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10635"/>
                          </a:solidFill>
                          <a:effectLst/>
                          <a:uLnTx/>
                          <a:uFillTx/>
                          <a:latin typeface="+mn-lt"/>
                        </a:rPr>
                        <a:t>N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10635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mpd="sng">
                      <a:solidFill>
                        <a:schemeClr val="tx1"/>
                      </a:solidFill>
                      <a:prstDash val="soli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69587" y="1916832"/>
            <a:ext cx="65274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</a:t>
            </a:r>
            <a:r>
              <a:rPr lang="en-US" sz="36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23728" y="2811705"/>
            <a:ext cx="12241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90 </a:t>
            </a:r>
            <a:r>
              <a:rPr lang="ru-RU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54778" y="1986414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5 моль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2177" y="2780928"/>
            <a:ext cx="149752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</a:t>
            </a:r>
            <a:r>
              <a:rPr lang="en-US" sz="32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</a:t>
            </a:r>
            <a:r>
              <a:rPr lang="en-US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</a:t>
            </a:r>
            <a:r>
              <a:rPr lang="en-US" sz="32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12</a:t>
            </a:r>
            <a:r>
              <a:rPr lang="en-US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</a:t>
            </a:r>
            <a:r>
              <a:rPr lang="en-US" sz="32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5662" y="3645024"/>
            <a:ext cx="113492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FeCl</a:t>
            </a:r>
            <a:r>
              <a:rPr lang="en-US" sz="36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ru-RU" sz="36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47256" y="5733256"/>
            <a:ext cx="79541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n = </a:t>
            </a:r>
            <a:endParaRPr lang="ru-RU" sz="32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1208123" y="6061966"/>
            <a:ext cx="743049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1315955" y="5440868"/>
            <a:ext cx="51809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m</a:t>
            </a:r>
            <a:endParaRPr lang="ru-RU" sz="32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40034" y="6061966"/>
            <a:ext cx="54373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M</a:t>
            </a:r>
            <a:endParaRPr lang="ru-RU" sz="32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987823" y="5743892"/>
            <a:ext cx="169989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m = </a:t>
            </a:r>
            <a:r>
              <a:rPr lang="en-US" sz="32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n∙M</a:t>
            </a:r>
            <a:r>
              <a:rPr lang="en-US" sz="32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2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835345" y="5733255"/>
            <a:ext cx="170591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N = </a:t>
            </a:r>
            <a:r>
              <a:rPr lang="en-US" sz="3200" b="1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n∙N</a:t>
            </a:r>
            <a:r>
              <a:rPr lang="en-US" sz="3200" b="1" baseline="-25000" dirty="0" err="1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  <a:r>
              <a:rPr lang="en-US" sz="32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32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432462" y="3627005"/>
            <a:ext cx="140775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12∙10</a:t>
            </a:r>
            <a:r>
              <a:rPr lang="ru-RU" sz="3200" b="1" baseline="30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26</a:t>
            </a:r>
            <a:endParaRPr lang="ru-RU" sz="32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927515" y="1863302"/>
            <a:ext cx="112037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48 </a:t>
            </a:r>
          </a:p>
          <a:p>
            <a:pPr algn="ctr"/>
            <a:r>
              <a:rPr lang="ru-RU" sz="2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г/моль</a:t>
            </a:r>
            <a:endParaRPr lang="ru-RU" sz="24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158555" y="2009164"/>
            <a:ext cx="11544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240 г</a:t>
            </a:r>
            <a:endParaRPr lang="ru-RU" sz="36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568616" y="1947609"/>
            <a:ext cx="11993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3∙10</a:t>
            </a:r>
            <a:r>
              <a:rPr lang="ru-RU" sz="3200" b="1" baseline="30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24</a:t>
            </a:r>
            <a:endParaRPr lang="ru-RU" sz="32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703340" y="2889020"/>
            <a:ext cx="16557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180 г/моль</a:t>
            </a:r>
            <a:endParaRPr lang="ru-RU" sz="24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547185" y="2811705"/>
            <a:ext cx="1628780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0,5 моль</a:t>
            </a:r>
            <a:endParaRPr lang="ru-RU" sz="30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568615" y="2780928"/>
            <a:ext cx="11993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r>
              <a:rPr lang="ru-RU" sz="32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∙10</a:t>
            </a:r>
            <a:r>
              <a:rPr lang="ru-RU" sz="3200" b="1" baseline="30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23</a:t>
            </a:r>
            <a:endParaRPr lang="ru-RU" sz="32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599475" y="3675801"/>
            <a:ext cx="15242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2кмоль</a:t>
            </a:r>
            <a:endParaRPr lang="ru-RU" sz="32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970350" y="3552690"/>
            <a:ext cx="118654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127 000</a:t>
            </a:r>
          </a:p>
          <a:p>
            <a:pPr algn="ctr"/>
            <a:r>
              <a:rPr lang="ru-RU" sz="2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г/моль</a:t>
            </a:r>
            <a:endParaRPr lang="ru-RU" sz="24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071995" y="3627004"/>
            <a:ext cx="12522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254 кг</a:t>
            </a:r>
            <a:endParaRPr lang="ru-RU" sz="32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212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41" grpId="0"/>
      <p:bldP spid="43" grpId="0"/>
      <p:bldP spid="44" grpId="0"/>
      <p:bldP spid="45" grpId="0"/>
      <p:bldP spid="46" grpId="0"/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675952"/>
            <a:ext cx="727280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Молярный объем газов.</a:t>
            </a:r>
          </a:p>
          <a:p>
            <a:pPr algn="ctr"/>
            <a:r>
              <a:rPr lang="ru-RU" sz="48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Закон Авогадро</a:t>
            </a:r>
            <a:endParaRPr lang="ru-RU" sz="48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864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620688"/>
            <a:ext cx="3744416" cy="4895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932040" y="1837400"/>
            <a:ext cx="3781805" cy="2369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3600" b="1" dirty="0">
                <a:latin typeface="Calibri" panose="020F0502020204030204" pitchFamily="34" charset="0"/>
              </a:rPr>
              <a:t>Амеде́о </a:t>
            </a:r>
            <a:r>
              <a:rPr lang="vi-VN" sz="3600" b="1" dirty="0" smtClean="0">
                <a:latin typeface="Calibri" panose="020F0502020204030204" pitchFamily="34" charset="0"/>
              </a:rPr>
              <a:t>Авога́дро</a:t>
            </a:r>
            <a:endParaRPr lang="ru-RU" sz="3600" b="1" dirty="0" smtClean="0">
              <a:latin typeface="Calibri" panose="020F0502020204030204" pitchFamily="34" charset="0"/>
            </a:endParaRPr>
          </a:p>
          <a:p>
            <a:pPr algn="ctr"/>
            <a:r>
              <a:rPr lang="ru-RU" sz="2800" b="1" dirty="0" smtClean="0">
                <a:latin typeface="Calibri" panose="020F0502020204030204" pitchFamily="34" charset="0"/>
              </a:rPr>
              <a:t>(1776 – 1856 </a:t>
            </a:r>
            <a:r>
              <a:rPr lang="ru-RU" sz="2800" b="1" dirty="0" err="1" smtClean="0">
                <a:latin typeface="Calibri" panose="020F0502020204030204" pitchFamily="34" charset="0"/>
              </a:rPr>
              <a:t>г.г</a:t>
            </a:r>
            <a:r>
              <a:rPr lang="ru-RU" sz="2800" b="1" dirty="0" smtClean="0">
                <a:latin typeface="Calibri" panose="020F0502020204030204" pitchFamily="34" charset="0"/>
              </a:rPr>
              <a:t>.)</a:t>
            </a:r>
          </a:p>
          <a:p>
            <a:pPr algn="ctr"/>
            <a:endParaRPr lang="ru-RU" sz="2800" b="1" dirty="0" smtClean="0">
              <a:latin typeface="Calibri" panose="020F0502020204030204" pitchFamily="34" charset="0"/>
            </a:endParaRPr>
          </a:p>
          <a:p>
            <a:pPr algn="ctr"/>
            <a:r>
              <a:rPr lang="ru-RU" sz="2800" b="1" dirty="0" smtClean="0">
                <a:latin typeface="Calibri" panose="020F0502020204030204" pitchFamily="34" charset="0"/>
              </a:rPr>
              <a:t>Итальянский ученый, </a:t>
            </a:r>
          </a:p>
          <a:p>
            <a:pPr algn="ctr"/>
            <a:r>
              <a:rPr lang="ru-RU" sz="2800" b="1" dirty="0" smtClean="0">
                <a:latin typeface="Calibri" panose="020F0502020204030204" pitchFamily="34" charset="0"/>
              </a:rPr>
              <a:t>физик и химик</a:t>
            </a:r>
            <a:endParaRPr lang="ru-RU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860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8560" y="332656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412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1428728" y="214290"/>
          <a:ext cx="7572405" cy="5643602"/>
        </p:xfrm>
        <a:graphic>
          <a:graphicData uri="http://schemas.openxmlformats.org/presentationml/2006/ole">
            <p:oleObj spid="_x0000_s2051" name="Презентация" r:id="rId3" imgW="1414185" imgH="1060598" progId="PowerPoint.Show.12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Нормальные условия (</a:t>
            </a:r>
            <a:r>
              <a:rPr lang="ru-RU" b="1" u="sng" dirty="0" err="1">
                <a:solidFill>
                  <a:schemeClr val="accent2">
                    <a:lumMod val="50000"/>
                  </a:schemeClr>
                </a:solidFill>
              </a:rPr>
              <a:t>н.у</a:t>
            </a:r>
            <a:r>
              <a:rPr lang="ru-RU" b="1" u="sng" dirty="0">
                <a:solidFill>
                  <a:schemeClr val="accent2">
                    <a:lumMod val="50000"/>
                  </a:schemeClr>
                </a:solidFill>
              </a:rPr>
              <a:t>.):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t° = 0°C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P = 101,3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кПа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780928"/>
            <a:ext cx="153681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V = </a:t>
            </a:r>
            <a:endParaRPr lang="ru-RU" sz="4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521586" y="3177000"/>
            <a:ext cx="1080120" cy="15496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834636" y="3062034"/>
            <a:ext cx="48442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ρ</a:t>
            </a:r>
            <a:endParaRPr lang="ru-RU" sz="4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40083" y="2396207"/>
            <a:ext cx="6431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m</a:t>
            </a:r>
            <a:endParaRPr lang="ru-RU" sz="4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27984" y="1196752"/>
            <a:ext cx="40751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ρ</a:t>
            </a:r>
            <a:r>
              <a:rPr lang="en-US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(H</a:t>
            </a:r>
            <a:r>
              <a:rPr lang="en-US" sz="4400" b="1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en-US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= 0,089 </a:t>
            </a:r>
            <a:r>
              <a:rPr lang="ru-RU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г/л</a:t>
            </a:r>
            <a:endParaRPr lang="ru-RU" sz="44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02336" y="2407454"/>
            <a:ext cx="41008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ρ</a:t>
            </a:r>
            <a:r>
              <a:rPr lang="en-US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ru-RU" sz="4400" b="1" dirty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</a:t>
            </a:r>
            <a:r>
              <a:rPr lang="en-US" sz="4400" b="1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en-US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= </a:t>
            </a:r>
            <a:r>
              <a:rPr lang="ru-RU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1,429</a:t>
            </a:r>
            <a:r>
              <a:rPr lang="en-US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г/л</a:t>
            </a:r>
            <a:endParaRPr lang="ru-RU" sz="44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27984" y="3717032"/>
            <a:ext cx="411362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ρ</a:t>
            </a:r>
            <a:r>
              <a:rPr lang="en-US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ru-RU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</a:t>
            </a:r>
            <a:r>
              <a:rPr lang="en-US" sz="4400" b="1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en-US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 = </a:t>
            </a:r>
            <a:r>
              <a:rPr lang="ru-RU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1,96</a:t>
            </a:r>
            <a:r>
              <a:rPr lang="en-US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4400" b="1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г/л</a:t>
            </a:r>
            <a:endParaRPr lang="ru-RU" sz="4400" b="1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357158" y="3857628"/>
          <a:ext cx="4570413" cy="3000372"/>
        </p:xfrm>
        <a:graphic>
          <a:graphicData uri="http://schemas.openxmlformats.org/presentationml/2006/ole">
            <p:oleObj spid="_x0000_s3075" name="Презентация" r:id="rId3" imgW="3656073" imgH="2741498" progId="PowerPoint.Show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475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Вспомним :</a:t>
            </a:r>
            <a:br>
              <a:rPr lang="ru-RU" dirty="0" smtClean="0"/>
            </a:br>
            <a:r>
              <a:rPr lang="en-US" sz="2700" dirty="0" smtClean="0">
                <a:sym typeface="Symbol"/>
              </a:rPr>
              <a:t></a:t>
            </a:r>
            <a:r>
              <a:rPr lang="en-US" sz="2700" dirty="0" smtClean="0"/>
              <a:t>=</a:t>
            </a:r>
            <a:r>
              <a:rPr lang="en-US" sz="2700" dirty="0" err="1" smtClean="0">
                <a:sym typeface="Symbol"/>
              </a:rPr>
              <a:t>m|M</a:t>
            </a:r>
            <a:r>
              <a:rPr lang="en-US" sz="2700" dirty="0" smtClean="0">
                <a:sym typeface="Symbol"/>
              </a:rPr>
              <a:t> </a:t>
            </a:r>
            <a:r>
              <a:rPr lang="ru-RU" sz="2700" dirty="0" smtClean="0">
                <a:sym typeface="Symbol"/>
              </a:rPr>
              <a:t>  г/моль, где </a:t>
            </a:r>
            <a:r>
              <a:rPr lang="en-US" sz="2700" dirty="0" smtClean="0">
                <a:sym typeface="Symbol"/>
              </a:rPr>
              <a:t> -</a:t>
            </a:r>
            <a:r>
              <a:rPr lang="ru-RU" sz="2700" dirty="0" smtClean="0">
                <a:sym typeface="Symbol"/>
              </a:rPr>
              <a:t>количество вещества, </a:t>
            </a:r>
            <a:r>
              <a:rPr lang="en-US" sz="2700" dirty="0" smtClean="0">
                <a:sym typeface="Symbol"/>
              </a:rPr>
              <a:t>m-</a:t>
            </a:r>
            <a:r>
              <a:rPr lang="ru-RU" sz="2700" dirty="0" smtClean="0">
                <a:sym typeface="Symbol"/>
              </a:rPr>
              <a:t>масса вещества, </a:t>
            </a:r>
            <a:r>
              <a:rPr lang="en-US" sz="2700" dirty="0" smtClean="0">
                <a:sym typeface="Symbol"/>
              </a:rPr>
              <a:t>M-</a:t>
            </a:r>
            <a:r>
              <a:rPr lang="ru-RU" sz="2700" dirty="0" smtClean="0">
                <a:sym typeface="Symbol"/>
              </a:rPr>
              <a:t>молярная масса вещества</a:t>
            </a:r>
            <a:r>
              <a:rPr lang="ru-RU" dirty="0" smtClean="0">
                <a:sym typeface="Symbol"/>
              </a:rPr>
              <a:t/>
            </a:r>
            <a:br>
              <a:rPr lang="ru-RU" dirty="0" smtClean="0">
                <a:sym typeface="Symbol"/>
              </a:rPr>
            </a:br>
            <a:endParaRPr lang="ru-RU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>
            <p:ph idx="1"/>
          </p:nvPr>
        </p:nvGraphicFramePr>
        <p:xfrm>
          <a:off x="4572000" y="3760788"/>
          <a:ext cx="152400" cy="114300"/>
        </p:xfrm>
        <a:graphic>
          <a:graphicData uri="http://schemas.openxmlformats.org/presentationml/2006/ole">
            <p:oleObj spid="_x0000_s4098" name="Презентация" r:id="rId3" imgW="152291" imgH="114124" progId="PowerPoint.Show.12">
              <p:embed/>
            </p:oleObj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479</TotalTime>
  <Words>452</Words>
  <Application>Microsoft Office PowerPoint</Application>
  <PresentationFormat>Экран (4:3)</PresentationFormat>
  <Paragraphs>164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Трек</vt:lpstr>
      <vt:lpstr>Презентация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 Вспомним : =m|M   г/моль, где  -количество вещества, m-масса вещества, M-молярная масса вещества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DNS</dc:creator>
  <cp:lastModifiedBy>Евгения</cp:lastModifiedBy>
  <cp:revision>39</cp:revision>
  <dcterms:created xsi:type="dcterms:W3CDTF">2013-11-23T13:00:35Z</dcterms:created>
  <dcterms:modified xsi:type="dcterms:W3CDTF">2019-03-21T17:43:46Z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1889174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