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F8AF6C-FBD5-4D14-A501-33829270D181}" type="datetimeFigureOut">
              <a:rPr lang="ru-RU" smtClean="0"/>
              <a:pPr/>
              <a:t>24.09.2019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91FB2B-6C06-4204-A986-10826FFEC1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F8AF6C-FBD5-4D14-A501-33829270D181}" type="datetimeFigureOut">
              <a:rPr lang="ru-RU" smtClean="0"/>
              <a:pPr/>
              <a:t>24.09.2019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91FB2B-6C06-4204-A986-10826FFEC1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F8AF6C-FBD5-4D14-A501-33829270D181}" type="datetimeFigureOut">
              <a:rPr lang="ru-RU" smtClean="0"/>
              <a:pPr/>
              <a:t>24.09.2019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91FB2B-6C06-4204-A986-10826FFEC1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F8AF6C-FBD5-4D14-A501-33829270D181}" type="datetimeFigureOut">
              <a:rPr lang="ru-RU" smtClean="0"/>
              <a:pPr/>
              <a:t>24.09.2019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91FB2B-6C06-4204-A986-10826FFEC1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F8AF6C-FBD5-4D14-A501-33829270D181}" type="datetimeFigureOut">
              <a:rPr lang="ru-RU" smtClean="0"/>
              <a:pPr/>
              <a:t>24.09.2019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91FB2B-6C06-4204-A986-10826FFEC1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F8AF6C-FBD5-4D14-A501-33829270D181}" type="datetimeFigureOut">
              <a:rPr lang="ru-RU" smtClean="0"/>
              <a:pPr/>
              <a:t>24.09.2019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91FB2B-6C06-4204-A986-10826FFEC1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F8AF6C-FBD5-4D14-A501-33829270D181}" type="datetimeFigureOut">
              <a:rPr lang="ru-RU" smtClean="0"/>
              <a:pPr/>
              <a:t>24.09.2019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91FB2B-6C06-4204-A986-10826FFEC1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F8AF6C-FBD5-4D14-A501-33829270D181}" type="datetimeFigureOut">
              <a:rPr lang="ru-RU" smtClean="0"/>
              <a:pPr/>
              <a:t>24.09.2019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91FB2B-6C06-4204-A986-10826FFEC1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F8AF6C-FBD5-4D14-A501-33829270D181}" type="datetimeFigureOut">
              <a:rPr lang="ru-RU" smtClean="0"/>
              <a:pPr/>
              <a:t>24.09.2019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91FB2B-6C06-4204-A986-10826FFEC1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F8AF6C-FBD5-4D14-A501-33829270D181}" type="datetimeFigureOut">
              <a:rPr lang="ru-RU" smtClean="0"/>
              <a:pPr/>
              <a:t>24.09.2019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91FB2B-6C06-4204-A986-10826FFEC1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F8AF6C-FBD5-4D14-A501-33829270D181}" type="datetimeFigureOut">
              <a:rPr lang="ru-RU" smtClean="0"/>
              <a:pPr/>
              <a:t>24.09.2019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91FB2B-6C06-4204-A986-10826FFEC1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3F8AF6C-FBD5-4D14-A501-33829270D181}" type="datetimeFigureOut">
              <a:rPr lang="ru-RU" smtClean="0"/>
              <a:pPr/>
              <a:t>24.09.2019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891FB2B-6C06-4204-A986-10826FFEC1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00100" y="357166"/>
            <a:ext cx="7708392" cy="1225536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/>
              <a:t>Социальная роль женщины в современном обществе.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" name="Содержимое 5" descr="Социальная роль женщины в современном обществе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357298"/>
            <a:ext cx="3922727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репродуктивная функция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 – </a:t>
            </a:r>
            <a:r>
              <a:rPr lang="ru-RU" sz="3600" dirty="0" smtClean="0"/>
              <a:t>количество состоявшихся зачатий и количество своевременно родившихся детей при отсутствии каких-либо при этом искусственных ограничений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42852"/>
            <a:ext cx="8072462" cy="107157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Уровень репродуктивного здоровья зависит от ряда факторов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357298"/>
            <a:ext cx="7929618" cy="535785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репродуктивный потенциал человека, который зависит от генетически заложенной мощности репродуктивной системы человека. </a:t>
            </a:r>
          </a:p>
          <a:p>
            <a:r>
              <a:rPr lang="ru-RU" dirty="0" smtClean="0"/>
              <a:t> совместимость партнеров, которая прослеживается на различных уровнях: на генетическом (совместимость по Rh-фактору); на физиологическом и физическом (степень анатомического сходства партнеров); на психологическом уровне, например, особенности характера и темпераментов партнеров;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285728"/>
            <a:ext cx="7715304" cy="6215106"/>
          </a:xfrm>
        </p:spPr>
        <p:txBody>
          <a:bodyPr/>
          <a:lstStyle/>
          <a:p>
            <a:r>
              <a:rPr lang="ru-RU" dirty="0" smtClean="0"/>
              <a:t> половая культура, определяет образ жизни, поведение индивидуума определенного пола в обществе;</a:t>
            </a:r>
          </a:p>
          <a:p>
            <a:r>
              <a:rPr lang="ru-RU" dirty="0" smtClean="0"/>
              <a:t> регулирование деторождения неизбежно оказывает влияние на уровень репродуктивного здоровья человека. Влияние этого фактора определяется целесообразностью и грамотностью использования различных методов контрацепции, осуществление планирования семьи.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857232"/>
            <a:ext cx="7498080" cy="56040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Основными проблемами</a:t>
            </a:r>
            <a:r>
              <a:rPr lang="ru-RU" dirty="0" smtClean="0"/>
              <a:t> </a:t>
            </a:r>
            <a:r>
              <a:rPr lang="ru-RU" b="1" dirty="0" smtClean="0"/>
              <a:t>репродуктивного здоровья населения, являются: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1785926"/>
            <a:ext cx="7498080" cy="4800600"/>
          </a:xfrm>
        </p:spPr>
        <p:txBody>
          <a:bodyPr/>
          <a:lstStyle/>
          <a:p>
            <a:pPr lvl="0"/>
            <a:r>
              <a:rPr lang="ru-RU" dirty="0" smtClean="0"/>
              <a:t>низкая информированность населения в вопросах охраны сексуального и репродуктивного здоровья; </a:t>
            </a:r>
          </a:p>
          <a:p>
            <a:pPr lvl="0"/>
            <a:r>
              <a:rPr lang="ru-RU" dirty="0" smtClean="0"/>
              <a:t>недостаточное качество полового воспитания детей и подростков; </a:t>
            </a:r>
          </a:p>
          <a:p>
            <a:pPr lvl="0"/>
            <a:r>
              <a:rPr lang="ru-RU" dirty="0" smtClean="0"/>
              <a:t>широкая распространенность инфекций, передаваемых половым путем;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285728"/>
            <a:ext cx="7786742" cy="657227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высокий уровень абортов; </a:t>
            </a:r>
          </a:p>
          <a:p>
            <a:pPr lvl="0"/>
            <a:r>
              <a:rPr lang="ru-RU" dirty="0" smtClean="0"/>
              <a:t>высокий уровень подростковой беременности; </a:t>
            </a:r>
          </a:p>
          <a:p>
            <a:pPr lvl="0"/>
            <a:r>
              <a:rPr lang="ru-RU" dirty="0" smtClean="0"/>
              <a:t>несоответствие услуг здравоохранения по охране репродуктивного здоровья, включая планирование семьи, существующим потребностям населения; </a:t>
            </a:r>
          </a:p>
          <a:p>
            <a:pPr lvl="0"/>
            <a:r>
              <a:rPr lang="ru-RU" dirty="0" smtClean="0"/>
              <a:t>практическое отсутствие услуг по охране репродуктивного здоровья для подростков и молодежи; </a:t>
            </a:r>
          </a:p>
          <a:p>
            <a:pPr lvl="0"/>
            <a:r>
              <a:rPr lang="ru-RU" dirty="0" smtClean="0"/>
              <a:t>недостаточная насыщенность фармацевтического рынка качественными контрацептивными средствами и их высокая стоимость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Факторы, влияющие на репродуктивное здоровье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662090"/>
            <a:ext cx="7790712" cy="519591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аборт, тем более – первый. Он может стать причиной тяжелых нарушений в репродуктивной системе, повлечь за собой бесплодие. </a:t>
            </a:r>
          </a:p>
          <a:p>
            <a:pPr lvl="0"/>
            <a:r>
              <a:rPr lang="ru-RU" dirty="0" smtClean="0"/>
              <a:t>гинекологических патологий – их доля равна 65%). </a:t>
            </a:r>
          </a:p>
          <a:p>
            <a:r>
              <a:rPr lang="ru-RU" dirty="0" smtClean="0"/>
              <a:t>Курение, алкоголь, токсические вещества и </a:t>
            </a:r>
            <a:r>
              <a:rPr lang="ru-RU" dirty="0" smtClean="0"/>
              <a:t>наркотики</a:t>
            </a:r>
            <a:endParaRPr lang="ru-RU" dirty="0" smtClean="0"/>
          </a:p>
          <a:p>
            <a:pPr lvl="0"/>
            <a:r>
              <a:rPr lang="ru-RU" dirty="0" smtClean="0"/>
              <a:t>экология: вредные воздействия окружающей среды могут стать причиной сбоев в гормональном фоне женщины, как следствие – «подорвать» репродуктивное </a:t>
            </a:r>
            <a:r>
              <a:rPr lang="ru-RU" dirty="0" smtClean="0"/>
              <a:t>здоровье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Положение женщины в современном обществе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928662" y="1571612"/>
            <a:ext cx="4214842" cy="4572032"/>
          </a:xfrm>
        </p:spPr>
        <p:txBody>
          <a:bodyPr>
            <a:noAutofit/>
          </a:bodyPr>
          <a:lstStyle/>
          <a:p>
            <a:r>
              <a:rPr lang="ru-RU" sz="3200" smtClean="0"/>
              <a:t>статус жены и матери. 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3200" smtClean="0"/>
              <a:t>обязанности </a:t>
            </a:r>
            <a:r>
              <a:rPr lang="ru-RU" sz="3200" dirty="0" smtClean="0"/>
              <a:t>по дому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3200" dirty="0" smtClean="0"/>
              <a:t> уходом за детьми, их воспитание,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3200" dirty="0" smtClean="0"/>
              <a:t>  служение законному супругу. </a:t>
            </a:r>
            <a:endParaRPr lang="ru-RU" sz="32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000628" y="1571612"/>
            <a:ext cx="4357718" cy="4429156"/>
          </a:xfrm>
        </p:spPr>
        <p:txBody>
          <a:bodyPr>
            <a:normAutofit/>
          </a:bodyPr>
          <a:lstStyle/>
          <a:p>
            <a:r>
              <a:rPr lang="ru-RU" sz="3200" smtClean="0"/>
              <a:t>устойчивый социальный статус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3200" smtClean="0"/>
              <a:t>достижение </a:t>
            </a:r>
            <a:r>
              <a:rPr lang="ru-RU" sz="3200" dirty="0" smtClean="0"/>
              <a:t>успехов в работе, 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3200" dirty="0" smtClean="0"/>
              <a:t>карьерный рост,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3200" dirty="0" smtClean="0"/>
              <a:t> материальная независимость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Таким образом, происходит так называемая переоценка ценностей, что в свою очередь приводит к переосмыслению значения семьи и супружеских отношений в жизни слабого пола.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Статус женщины в современном обществе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45920" y="1714488"/>
            <a:ext cx="6926608" cy="4500594"/>
          </a:xfrm>
        </p:spPr>
        <p:txBody>
          <a:bodyPr/>
          <a:lstStyle/>
          <a:p>
            <a:r>
              <a:rPr lang="ru-RU" dirty="0" smtClean="0"/>
              <a:t>Лидеры; Женщины-лидеры по чертам характера во многом напоминают мужчин: они целеустремленные, уверены в собственных силах и всего добиваются самостоятельно, не надеясь на чью-либо помощь.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285728"/>
            <a:ext cx="7572428" cy="621510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Карьеристки; Самореализация – это главная цель карьеристок, которые на первое место всегда ставят работу и достижение успехов в карьере. Только после таких результатов они могут себе позволить размышлять о создании семьи и планировании детей.</a:t>
            </a:r>
          </a:p>
          <a:p>
            <a:r>
              <a:rPr lang="ru-RU" dirty="0" smtClean="0"/>
              <a:t> Домохозяйки; Статус женщины в современном обществе, которая выбрала роль домохозяйки, рассматривается сегодня не с лучшей стороны. Конечно, в отдельных случаях женщина вполне счастлива выступать лишь хранительницей очага и верной подругой своего мужа.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500042"/>
            <a:ext cx="7500990" cy="5715040"/>
          </a:xfrm>
        </p:spPr>
        <p:txBody>
          <a:bodyPr>
            <a:normAutofit/>
          </a:bodyPr>
          <a:lstStyle/>
          <a:p>
            <a:r>
              <a:rPr lang="ru-RU" dirty="0" smtClean="0"/>
              <a:t>Обладательницы свободных профессий. Артистки, художницы, журналистки и поэтессы чаще всего просто слишком увлечены своей работой. Для них важен не карьерный рост, а сама возможность заниматься любимым делом. Оно для них нередко стоит на первом месте, тогда как семья отходит на второй план.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 Проблемы женщин в современном обществе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662090"/>
            <a:ext cx="7862150" cy="519591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развитие слабости мужчины, который находится рядом. Он перестает быть для женщины опорой и поддержкой.</a:t>
            </a:r>
          </a:p>
          <a:p>
            <a:r>
              <a:rPr lang="ru-RU" dirty="0" smtClean="0"/>
              <a:t>потеря такого важного качества, как женственность. Это грозит проблемами в личной жизни, психологическим дискомфортом. Ведь женщина, которая не обладает истинно женскими качествами, не может стать полноценной супругой для мужа и матерью для будущих детей.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Определение репродуктивного здоровья человека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На биологическом уровне функционирования человека решаются две задачи – выжить и воспроизвести потомство. Решение первой задачи связано с адаптационными возможностями человека, высоким уровнем индивидуального здоровья. Вторая задача решается только репродуктивно здоровыми людьми.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 определению ВОЗ</a:t>
            </a:r>
            <a:br>
              <a:rPr lang="ru-RU" dirty="0" smtClean="0"/>
            </a:br>
            <a:r>
              <a:rPr lang="ru-RU" dirty="0" smtClean="0"/>
              <a:t> </a:t>
            </a:r>
            <a:r>
              <a:rPr lang="ru-RU" b="1" dirty="0" smtClean="0"/>
              <a:t>репродуктивное здоровье</a:t>
            </a:r>
            <a:r>
              <a:rPr lang="ru-RU" dirty="0" smtClean="0"/>
              <a:t> –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714488"/>
            <a:ext cx="7929618" cy="4500594"/>
          </a:xfrm>
        </p:spPr>
        <p:txBody>
          <a:bodyPr/>
          <a:lstStyle/>
          <a:p>
            <a:r>
              <a:rPr lang="ru-RU" dirty="0" smtClean="0"/>
              <a:t>состояние полного физического, умственного и социального благополучия репродуктивной системы, ее функций и процессов, включая воспроизводство потомства и гармонию психосексуальных отношений в семье.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111</TotalTime>
  <Words>542</Words>
  <Application>Microsoft Office PowerPoint</Application>
  <PresentationFormat>Экран (4:3)</PresentationFormat>
  <Paragraphs>44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Солнцестояние</vt:lpstr>
      <vt:lpstr>Социальная роль женщины в современном обществе. </vt:lpstr>
      <vt:lpstr>Положение женщины в современном обществе. </vt:lpstr>
      <vt:lpstr>Слайд 3</vt:lpstr>
      <vt:lpstr>Статус женщины в современном обществе</vt:lpstr>
      <vt:lpstr>Слайд 5</vt:lpstr>
      <vt:lpstr>Слайд 6</vt:lpstr>
      <vt:lpstr> Проблемы женщин в современном обществе</vt:lpstr>
      <vt:lpstr>Определение репродуктивного здоровья человека. </vt:lpstr>
      <vt:lpstr>По определению ВОЗ  репродуктивное здоровье – </vt:lpstr>
      <vt:lpstr>репродуктивная функция</vt:lpstr>
      <vt:lpstr>Уровень репродуктивного здоровья зависит от ряда факторов</vt:lpstr>
      <vt:lpstr>Слайд 12</vt:lpstr>
      <vt:lpstr>Основными проблемами репродуктивного здоровья населения, являются: </vt:lpstr>
      <vt:lpstr>Слайд 14</vt:lpstr>
      <vt:lpstr>Факторы, влияющие на репродуктивное здоровье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роль женщины в современном обществе</dc:title>
  <dc:creator>Admin</dc:creator>
  <cp:lastModifiedBy>Admin</cp:lastModifiedBy>
  <cp:revision>14</cp:revision>
  <dcterms:created xsi:type="dcterms:W3CDTF">2018-09-28T14:18:29Z</dcterms:created>
  <dcterms:modified xsi:type="dcterms:W3CDTF">2019-09-24T16:13:14Z</dcterms:modified>
</cp:coreProperties>
</file>