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A55CE-B209-40A6-BA1B-747FF8E174BA}" type="datetimeFigureOut">
              <a:rPr lang="ru-RU" smtClean="0"/>
              <a:pPr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A1348-0096-40FE-B652-5CFEEAEEE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14489"/>
            <a:ext cx="9144000" cy="3214710"/>
          </a:xfrm>
        </p:spPr>
        <p:txBody>
          <a:bodyPr>
            <a:normAutofit/>
          </a:bodyPr>
          <a:lstStyle/>
          <a:p>
            <a:r>
              <a:rPr lang="ru-RU" b="1" dirty="0"/>
              <a:t>Воздействие высоких и низких температур на человека. Первая помощь.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 зависимости от интенсивности воздействия низкой температуры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35782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 </a:t>
            </a:r>
            <a:r>
              <a:rPr lang="ru-RU" dirty="0" smtClean="0"/>
              <a:t>особенностям возникновения обычно различают следующие виды отморожений: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) при температуре окружающей среды ниже О °С. Наиболее часто страдают дистальные отделы конечностей, в первую очередь пальцы, реже - уши, нос, щеки, подбородок, еще реже -остальные части поверхности тела;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</a:t>
            </a:r>
            <a:r>
              <a:rPr lang="ru-RU" dirty="0" smtClean="0"/>
              <a:t>) при температуре среды выше О °С отморожения возникают в результате длительного (от нескольких суток до нескольких лет) воздействия. Поражаются преимущественно стопы и кисти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3</a:t>
            </a:r>
            <a:r>
              <a:rPr lang="ru-RU" dirty="0" smtClean="0"/>
              <a:t>) контактные - возникают от непосредственного соприкосновения кожи или слизистых оболочек с сильно охлажденным предметом или веществом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ÐÐ°ÑÑÐ¸Ð½ÐºÐ¸ Ð¿Ð¾ Ð·Ð°Ð¿ÑÐ¾ÑÑ ÑÑÐµÐ¿ÐµÐ½Ð¸ Ð¾Ð±Ð¼Ð¾ÑÐ¾Ð¶ÐµÐ½Ð¸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3"/>
            <a:ext cx="9144000" cy="49348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делать при обморожении?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dirty="0" smtClean="0"/>
              <a:t>Первое </a:t>
            </a:r>
            <a:r>
              <a:rPr lang="ru-RU" sz="3400" dirty="0"/>
              <a:t>– не медлить, и перевести человека в тепло. Ни в коем случае не впадать в крайности: растирание снегом или горячая ванна – ошибочная первая помощь. Снег еще больше охлаждает, а горячая ванна может привести к некрозу тканей.</a:t>
            </a:r>
          </a:p>
          <a:p>
            <a:pPr>
              <a:buNone/>
            </a:pPr>
            <a:r>
              <a:rPr lang="ru-RU" sz="3400" dirty="0"/>
              <a:t>Если есть возможность добраться до поликлиники – сразу это делать, профессиональная помощь будет куда эффективнее.</a:t>
            </a:r>
          </a:p>
          <a:p>
            <a:pPr>
              <a:buNone/>
            </a:pPr>
            <a:r>
              <a:rPr lang="ru-RU" sz="3400" dirty="0"/>
              <a:t>Если врачей рядом нет, то для начала </a:t>
            </a:r>
            <a:r>
              <a:rPr lang="ru-RU" sz="3400" dirty="0" smtClean="0"/>
              <a:t>нужно</a:t>
            </a:r>
          </a:p>
          <a:p>
            <a:pPr>
              <a:buFontTx/>
              <a:buChar char="-"/>
            </a:pPr>
            <a:r>
              <a:rPr lang="ru-RU" sz="3400" dirty="0" smtClean="0"/>
              <a:t>Продезинфицировать </a:t>
            </a:r>
            <a:r>
              <a:rPr lang="ru-RU" sz="3400" dirty="0"/>
              <a:t>поврежденный участок кожи. </a:t>
            </a:r>
            <a:endParaRPr lang="ru-RU" sz="3400" dirty="0" smtClean="0"/>
          </a:p>
          <a:p>
            <a:pPr>
              <a:buFontTx/>
              <a:buChar char="-"/>
            </a:pPr>
            <a:r>
              <a:rPr lang="ru-RU" sz="3400" dirty="0" smtClean="0"/>
              <a:t>В </a:t>
            </a:r>
            <a:r>
              <a:rPr lang="ru-RU" sz="3400" dirty="0"/>
              <a:t>качестве компресса можно использовать раствор уксуса – 1 ст. л. на 1 литр теплой воды.</a:t>
            </a:r>
          </a:p>
          <a:p>
            <a:pPr>
              <a:buNone/>
            </a:pPr>
            <a:r>
              <a:rPr lang="ru-RU" sz="3400" dirty="0" smtClean="0"/>
              <a:t>-    Правильные </a:t>
            </a:r>
            <a:r>
              <a:rPr lang="ru-RU" sz="3400" dirty="0"/>
              <a:t>напитки – теплый чай, травяной напиток, бульон. Не алкогольные напитки!</a:t>
            </a:r>
          </a:p>
          <a:p>
            <a:pPr>
              <a:buNone/>
            </a:pPr>
            <a:r>
              <a:rPr lang="ru-RU" sz="3400" dirty="0" smtClean="0"/>
              <a:t>-     Если </a:t>
            </a:r>
            <a:r>
              <a:rPr lang="ru-RU" sz="3400" dirty="0"/>
              <a:t>появились волдыри, самостоятельно их трогать и прокалывать нельзя, так можно занести грязь. Стоит обратиться к врачу.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ÐÐ°ÑÑÐ¸Ð½ÐºÐ¸ Ð¿Ð¾ Ð·Ð°Ð¿ÑÐ¾ÑÑ Ð¿ÐµÑÐ²Ð°Ñ Ð¿Ð¾Ð¼Ð¾ÑÑ Ð¿ÑÐ¸ Ð¾Ð±Ð¼Ð¾ÑÐ¾Ð¶ÐµÐ½Ð¸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515352" cy="4286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Профилактика обморожения лица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501122" cy="535785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Перед </a:t>
            </a:r>
            <a:r>
              <a:rPr lang="ru-RU" dirty="0" smtClean="0"/>
              <a:t>выходом из дома нельзя умываться, пользоваться спиртосодержащими средствами. Защитный крем надо наносить минимум за 15 минут, а лучше за полчаса до похода на прогулку.</a:t>
            </a:r>
          </a:p>
          <a:p>
            <a:r>
              <a:rPr lang="ru-RU" dirty="0" smtClean="0"/>
              <a:t>В ветреную погоду надо прятать, кутать лицо: на ветру даже за короткое время можно получить обморожение.</a:t>
            </a:r>
          </a:p>
          <a:p>
            <a:r>
              <a:rPr lang="ru-RU" dirty="0" smtClean="0"/>
              <a:t>Курение сужает сосуды, а алкоголь создает иллюзию, что человеку тепло, и он может просто не заметить, что нос, да и все лицо уже перестало что-то чувствовать.</a:t>
            </a:r>
          </a:p>
          <a:p>
            <a:r>
              <a:rPr lang="ru-RU" dirty="0" smtClean="0"/>
              <a:t>Если есть такая возможность – хотя бы раз в полчаса надо греться в </a:t>
            </a:r>
            <a:r>
              <a:rPr lang="ru-RU" dirty="0" smtClean="0"/>
              <a:t>тепле.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57652" cy="6792224"/>
          </a:xfrm>
          <a:prstGeom prst="rect">
            <a:avLst/>
          </a:prstGeom>
          <a:noFill/>
        </p:spPr>
      </p:pic>
      <p:pic>
        <p:nvPicPr>
          <p:cNvPr id="1028" name="Picture 4" descr="ÐÐ°ÑÑÐ¸Ð½ÐºÐ¸ Ð¿Ð¾ Ð·Ð°Ð¿ÑÐ¾ÑÑ Ð¿ÑÐ¾ÑÐ¸Ð»Ð°ÐºÑÐ¸ÐºÐ° Ð¾Ð±Ð¼Ð¾ÑÐ¾Ð¶ÐµÐ½Ð¸Ñ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2979" y="2000240"/>
            <a:ext cx="5291021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Солнечные и тепловые удары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900634"/>
          </a:xfrm>
        </p:spPr>
        <p:txBody>
          <a:bodyPr>
            <a:normAutofit fontScale="92500"/>
          </a:bodyPr>
          <a:lstStyle/>
          <a:p>
            <a:r>
              <a:rPr lang="ru-RU" dirty="0"/>
              <a:t>Опасность заключается в тепловом перегревании человека, т.е. угрозе повышения температуры тела выше 37,1ºС или </a:t>
            </a:r>
            <a:r>
              <a:rPr lang="ru-RU" dirty="0" err="1"/>
              <a:t>теплонарушении</a:t>
            </a:r>
            <a:r>
              <a:rPr lang="ru-RU" dirty="0"/>
              <a:t> – приближении температуры тела к 38,8ºС. Тепловое критическое состояние наступает при длительном или сильном перегревании, способном привести к тепловому удару или нарушению функции сердечной деятельности.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Признаками теплового и солнечного удара являются: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85926"/>
            <a:ext cx="4114800" cy="4686320"/>
          </a:xfrm>
        </p:spPr>
        <p:txBody>
          <a:bodyPr>
            <a:normAutofit/>
          </a:bodyPr>
          <a:lstStyle/>
          <a:p>
            <a:r>
              <a:rPr lang="ru-RU" dirty="0" smtClean="0"/>
              <a:t>вялость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разбитость,</a:t>
            </a:r>
          </a:p>
          <a:p>
            <a:r>
              <a:rPr lang="ru-RU" dirty="0" smtClean="0"/>
              <a:t> </a:t>
            </a:r>
            <a:r>
              <a:rPr lang="ru-RU" dirty="0"/>
              <a:t>тошнота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головокружение, </a:t>
            </a:r>
            <a:endParaRPr lang="ru-RU" dirty="0" smtClean="0"/>
          </a:p>
          <a:p>
            <a:r>
              <a:rPr lang="ru-RU" dirty="0" smtClean="0"/>
              <a:t>судороги,</a:t>
            </a:r>
          </a:p>
          <a:p>
            <a:r>
              <a:rPr lang="ru-RU" dirty="0" smtClean="0"/>
              <a:t> </a:t>
            </a:r>
            <a:r>
              <a:rPr lang="ru-RU" dirty="0"/>
              <a:t>обмороки. </a:t>
            </a:r>
          </a:p>
        </p:txBody>
      </p:sp>
      <p:pic>
        <p:nvPicPr>
          <p:cNvPr id="1026" name="Picture 2" descr="ÐÐ°ÑÑÐ¸Ð½ÐºÐ¸ Ð¿Ð¾ Ð·Ð°Ð¿ÑÐ¾ÑÑ Ð¿Ð¾Ð¼Ð¾ÑÑ Ð¿ÑÐ¸ ÑÐ¾Ð»Ð½ÐµÑÐ½Ð¾Ð¼ ÑÐ´Ð°Ñ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714488"/>
            <a:ext cx="471490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58204" cy="113191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целях предотвращения теплового и солнечного ударов рекомендуется: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643966" cy="500066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В </a:t>
            </a:r>
            <a:r>
              <a:rPr lang="ru-RU" dirty="0"/>
              <a:t>жаркие дни при большой влажности желателен выход на открытый воздух до 10 - 11 часов </a:t>
            </a:r>
            <a:r>
              <a:rPr lang="ru-RU" dirty="0" smtClean="0"/>
              <a:t>дня; </a:t>
            </a:r>
            <a:endParaRPr lang="ru-RU" dirty="0"/>
          </a:p>
          <a:p>
            <a:pPr lvl="0"/>
            <a:r>
              <a:rPr lang="ru-RU" dirty="0"/>
              <a:t>не заниматься физическими упражнениями </a:t>
            </a:r>
            <a:r>
              <a:rPr lang="ru-RU" dirty="0" smtClean="0"/>
              <a:t>под </a:t>
            </a:r>
            <a:r>
              <a:rPr lang="ru-RU" dirty="0"/>
              <a:t>палящим солнцем;</a:t>
            </a:r>
          </a:p>
          <a:p>
            <a:pPr lvl="0"/>
            <a:r>
              <a:rPr lang="ru-RU" dirty="0"/>
              <a:t>одежда в жаркую погоду должна быть легкой, из хлопчатобумажных </a:t>
            </a:r>
            <a:r>
              <a:rPr lang="ru-RU" dirty="0" smtClean="0"/>
              <a:t>тканей, носить </a:t>
            </a:r>
            <a:r>
              <a:rPr lang="ru-RU" dirty="0"/>
              <a:t>головной убор;</a:t>
            </a:r>
          </a:p>
          <a:p>
            <a:pPr lvl="0"/>
            <a:r>
              <a:rPr lang="ru-RU" dirty="0"/>
              <a:t>ограничение жирной и белковой пищи;</a:t>
            </a:r>
          </a:p>
          <a:p>
            <a:pPr lvl="0"/>
            <a:r>
              <a:rPr lang="ru-RU" dirty="0"/>
              <a:t>питье слабого чая, кваса и минеральной воды поддерживает правильный водно-солевой баланс организма и способствует правильной терморегуляции;</a:t>
            </a:r>
          </a:p>
          <a:p>
            <a:pPr lvl="0"/>
            <a:r>
              <a:rPr lang="ru-RU" dirty="0"/>
              <a:t>прием алкоголя в жару ускоряет наступление теплового удара,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ÐÐ°ÑÑÐ¸Ð½ÐºÐ¸ Ð¿Ð¾ Ð·Ð°Ð¿ÑÐ¾ÑÑ Ð¿Ð¾Ð¼Ð¾ÑÑ Ð¿ÑÐ¸ ÑÐ¾Ð»Ð½ÐµÑÐ½Ð¾Ð¼ ÑÐ´Ð°Ñ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686800" cy="785818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u="sng" dirty="0" smtClean="0"/>
              <a:t>Первая помощь при солнечном ударе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85789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Перевести или перенести пострадавшего в </a:t>
            </a:r>
            <a:r>
              <a:rPr lang="ru-RU" dirty="0" smtClean="0"/>
              <a:t>тень</a:t>
            </a:r>
            <a:endParaRPr lang="ru-RU" dirty="0"/>
          </a:p>
          <a:p>
            <a:r>
              <a:rPr lang="ru-RU" dirty="0" smtClean="0"/>
              <a:t>Обязательно </a:t>
            </a:r>
            <a:r>
              <a:rPr lang="ru-RU" dirty="0"/>
              <a:t>положить пострадавшего;</a:t>
            </a:r>
          </a:p>
          <a:p>
            <a:r>
              <a:rPr lang="ru-RU" dirty="0" smtClean="0"/>
              <a:t>Ноги </a:t>
            </a:r>
            <a:r>
              <a:rPr lang="ru-RU" dirty="0"/>
              <a:t>следует приподнять, </a:t>
            </a:r>
          </a:p>
          <a:p>
            <a:r>
              <a:rPr lang="ru-RU" dirty="0" smtClean="0"/>
              <a:t>Освободить </a:t>
            </a:r>
            <a:r>
              <a:rPr lang="ru-RU" dirty="0"/>
              <a:t>от верхней одежды </a:t>
            </a:r>
          </a:p>
          <a:p>
            <a:r>
              <a:rPr lang="ru-RU" dirty="0" smtClean="0"/>
              <a:t>Напоить большим </a:t>
            </a:r>
            <a:r>
              <a:rPr lang="ru-RU" dirty="0"/>
              <a:t>количеством прохладной </a:t>
            </a:r>
            <a:r>
              <a:rPr lang="ru-RU" dirty="0" smtClean="0"/>
              <a:t>воды</a:t>
            </a:r>
            <a:endParaRPr lang="ru-RU" dirty="0"/>
          </a:p>
          <a:p>
            <a:r>
              <a:rPr lang="ru-RU" dirty="0" smtClean="0"/>
              <a:t>Смочить </a:t>
            </a:r>
            <a:r>
              <a:rPr lang="ru-RU" dirty="0"/>
              <a:t>лицо холодной водой;</a:t>
            </a:r>
          </a:p>
          <a:p>
            <a:r>
              <a:rPr lang="ru-RU" dirty="0" smtClean="0"/>
              <a:t>Приложить </a:t>
            </a:r>
            <a:r>
              <a:rPr lang="ru-RU" dirty="0"/>
              <a:t>холодный компресс </a:t>
            </a:r>
            <a:r>
              <a:rPr lang="ru-RU" dirty="0" smtClean="0"/>
              <a:t>к</a:t>
            </a:r>
            <a:endParaRPr lang="ru-RU" dirty="0"/>
          </a:p>
          <a:p>
            <a:r>
              <a:rPr lang="ru-RU" dirty="0" smtClean="0"/>
              <a:t>Обмахивать </a:t>
            </a:r>
            <a:r>
              <a:rPr lang="ru-RU" dirty="0"/>
              <a:t>пострадавшего частыми движениями;</a:t>
            </a:r>
          </a:p>
          <a:p>
            <a:r>
              <a:rPr lang="ru-RU" dirty="0" smtClean="0"/>
              <a:t>Тело </a:t>
            </a:r>
            <a:r>
              <a:rPr lang="ru-RU" dirty="0"/>
              <a:t>обернуть мокрой </a:t>
            </a:r>
            <a:r>
              <a:rPr lang="ru-RU" dirty="0" smtClean="0"/>
              <a:t>простыней;</a:t>
            </a:r>
            <a:endParaRPr lang="ru-RU" dirty="0"/>
          </a:p>
          <a:p>
            <a:r>
              <a:rPr lang="ru-RU" dirty="0" smtClean="0"/>
              <a:t>Дать </a:t>
            </a:r>
            <a:r>
              <a:rPr lang="ru-RU" dirty="0"/>
              <a:t>понюхать пары нашатырного </a:t>
            </a:r>
            <a:r>
              <a:rPr lang="ru-RU" dirty="0" smtClean="0"/>
              <a:t>спирта (при замутнении сознания);</a:t>
            </a:r>
            <a:endParaRPr lang="ru-RU" dirty="0"/>
          </a:p>
          <a:p>
            <a:r>
              <a:rPr lang="ru-RU" dirty="0" smtClean="0"/>
              <a:t>Сделать </a:t>
            </a:r>
            <a:r>
              <a:rPr lang="ru-RU" dirty="0"/>
              <a:t>искусственное дыхание и массаж </a:t>
            </a:r>
            <a:r>
              <a:rPr lang="ru-RU" dirty="0" smtClean="0"/>
              <a:t>сердца</a:t>
            </a:r>
            <a:endParaRPr lang="ru-RU" dirty="0"/>
          </a:p>
          <a:p>
            <a:r>
              <a:rPr lang="ru-RU" dirty="0" smtClean="0"/>
              <a:t>После </a:t>
            </a:r>
            <a:r>
              <a:rPr lang="ru-RU" dirty="0"/>
              <a:t>перенесенного солнечного удара </a:t>
            </a:r>
            <a:r>
              <a:rPr lang="ru-RU" dirty="0" smtClean="0"/>
              <a:t>рекомендуют </a:t>
            </a:r>
            <a:r>
              <a:rPr lang="ru-RU" dirty="0"/>
              <a:t>постельный режим в течение нескольких </a:t>
            </a:r>
            <a:r>
              <a:rPr lang="ru-RU" dirty="0" smtClean="0"/>
              <a:t>дней.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Отморожения. Первая помощь.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82919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Отморожение или обморожение – это не то что называют </a:t>
            </a:r>
            <a:r>
              <a:rPr lang="ru-RU" dirty="0" err="1"/>
              <a:t>холодовым</a:t>
            </a:r>
            <a:r>
              <a:rPr lang="ru-RU" dirty="0"/>
              <a:t> ожогом, который может возникнуть при коротком контакте с чем-то очень </a:t>
            </a:r>
            <a:r>
              <a:rPr lang="ru-RU" dirty="0" smtClean="0"/>
              <a:t>холодным. </a:t>
            </a:r>
            <a:r>
              <a:rPr lang="ru-RU" dirty="0"/>
              <a:t>Чтобы отморозить часть тела, необходимо длительно пребывать при низких температурах.</a:t>
            </a:r>
          </a:p>
          <a:p>
            <a:r>
              <a:rPr lang="ru-RU" dirty="0"/>
              <a:t>Вначале падает температура в этих локальных зонах, развивается гипотермия, повреждаются мелкие кровеносные сосуды, что ведет к гибели клеток и отмиранию тканей.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Степени общего обморожения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286808" cy="571501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Различают </a:t>
            </a:r>
            <a:r>
              <a:rPr lang="ru-RU" dirty="0"/>
              <a:t>три степени, характеризующие общее обморожение:</a:t>
            </a:r>
          </a:p>
          <a:p>
            <a:pPr lvl="0"/>
            <a:r>
              <a:rPr lang="ru-RU" dirty="0"/>
              <a:t>тяжелую, самую опасную для здоровья, при которой температура тела человека падает до 31 градуса и даже ниже, пульс до 36 ударов в минуту, артериальное давление катастрофически снижается, в тканях происходят необратимые изменения, страдает мозг, могут развиваться судороги, открываться рвота;</a:t>
            </a:r>
          </a:p>
          <a:p>
            <a:pPr lvl="0"/>
            <a:r>
              <a:rPr lang="ru-RU" dirty="0"/>
              <a:t>среднюю – температура до 32 градусов, пульс 50-60, гипотония небольшая, обморожения 1-4 степени;</a:t>
            </a:r>
          </a:p>
          <a:p>
            <a:pPr lvl="0"/>
            <a:r>
              <a:rPr lang="ru-RU" dirty="0"/>
              <a:t>легкую – температура еще в норме, пульс 60-66, давление может быть в норме или повышено, обморожения 1-2 степени.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Классификация по глубине обморожения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dirty="0" smtClean="0"/>
              <a:t>Различают </a:t>
            </a:r>
            <a:r>
              <a:rPr lang="ru-RU" sz="3400" dirty="0"/>
              <a:t>4 степени отморожения по глубине поражения тканей:</a:t>
            </a:r>
          </a:p>
          <a:p>
            <a:pPr lvl="0">
              <a:buNone/>
            </a:pPr>
            <a:r>
              <a:rPr lang="ru-RU" sz="3400" dirty="0"/>
              <a:t>1 – самая легкая </a:t>
            </a:r>
            <a:r>
              <a:rPr lang="ru-RU" sz="3400" dirty="0" smtClean="0"/>
              <a:t>степень, </a:t>
            </a:r>
            <a:r>
              <a:rPr lang="ru-RU" sz="3400" dirty="0"/>
              <a:t>она характеризуется такими симптомами, как покраснение, жжение, онемение, затем зуд и боль разной силы, </a:t>
            </a:r>
            <a:r>
              <a:rPr lang="ru-RU" sz="3400" dirty="0" smtClean="0"/>
              <a:t>отек;</a:t>
            </a:r>
            <a:endParaRPr lang="ru-RU" sz="3400" dirty="0"/>
          </a:p>
          <a:p>
            <a:pPr lvl="0">
              <a:buNone/>
            </a:pPr>
            <a:r>
              <a:rPr lang="ru-RU" sz="3400" dirty="0"/>
              <a:t>2 </a:t>
            </a:r>
            <a:r>
              <a:rPr lang="ru-RU" sz="3400" dirty="0" smtClean="0"/>
              <a:t>– </a:t>
            </a:r>
            <a:r>
              <a:rPr lang="ru-RU" sz="3400" dirty="0"/>
              <a:t>наблюдаются те ж симптомы, но более сильные, плюс гипотермия, бледность кожных покровов, образуются пузыри, наполненные жидким содержимым, заживление длится пару недель, но следов не оставляет;</a:t>
            </a:r>
          </a:p>
          <a:p>
            <a:pPr lvl="0">
              <a:buNone/>
            </a:pPr>
            <a:r>
              <a:rPr lang="ru-RU" sz="3400" dirty="0"/>
              <a:t>3 </a:t>
            </a:r>
            <a:r>
              <a:rPr lang="ru-RU" sz="3400" dirty="0" smtClean="0"/>
              <a:t>–более </a:t>
            </a:r>
            <a:r>
              <a:rPr lang="ru-RU" sz="3400" dirty="0"/>
              <a:t>длительные патологические нарушения, сопровождающиеся образованием волдырей, содержимое которых </a:t>
            </a:r>
            <a:r>
              <a:rPr lang="ru-RU" sz="3400" dirty="0" smtClean="0"/>
              <a:t>кровянистое</a:t>
            </a:r>
            <a:r>
              <a:rPr lang="ru-RU" sz="3400" dirty="0"/>
              <a:t>, заживление длится больше месяца и сопровождается образованием рубцов и грануляций;</a:t>
            </a:r>
          </a:p>
          <a:p>
            <a:pPr lvl="0">
              <a:buNone/>
            </a:pPr>
            <a:r>
              <a:rPr lang="ru-RU" sz="3400" dirty="0"/>
              <a:t>4 </a:t>
            </a:r>
            <a:r>
              <a:rPr lang="ru-RU" sz="3400" dirty="0" smtClean="0"/>
              <a:t>–поражаются </a:t>
            </a:r>
            <a:r>
              <a:rPr lang="ru-RU" sz="3400" dirty="0"/>
              <a:t>не только ткани, но и кости, и суставы, кожа имеет вначале синюшный окрас, а при отогревании резко развивается отек, однако пузыри не образуются и не возвращается чувствительность.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883</Words>
  <Application>Microsoft Office PowerPoint</Application>
  <PresentationFormat>Экран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Воздействие высоких и низких температур на человека. Первая помощь. </vt:lpstr>
      <vt:lpstr>Солнечные и тепловые удары </vt:lpstr>
      <vt:lpstr>Признаками теплового и солнечного удара являются:</vt:lpstr>
      <vt:lpstr>В целях предотвращения теплового и солнечного ударов рекомендуется: </vt:lpstr>
      <vt:lpstr>Слайд 5</vt:lpstr>
      <vt:lpstr>Первая помощь при солнечном ударе </vt:lpstr>
      <vt:lpstr>Отморожения. Первая помощь.</vt:lpstr>
      <vt:lpstr>Степени общего обморожения </vt:lpstr>
      <vt:lpstr>Классификация по глубине обморожения </vt:lpstr>
      <vt:lpstr>В зависимости от интенсивности воздействия низкой температуры </vt:lpstr>
      <vt:lpstr>Слайд 11</vt:lpstr>
      <vt:lpstr>Слайд 12</vt:lpstr>
      <vt:lpstr>Что делать при обморожении? </vt:lpstr>
      <vt:lpstr>Слайд 14</vt:lpstr>
      <vt:lpstr>Профилактика обморожения лица 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Воздействие высоких и низких температур на человека. Первая помощь.</dc:title>
  <dc:creator>Admin</dc:creator>
  <cp:lastModifiedBy>Admin</cp:lastModifiedBy>
  <cp:revision>9</cp:revision>
  <dcterms:created xsi:type="dcterms:W3CDTF">2019-04-03T11:03:15Z</dcterms:created>
  <dcterms:modified xsi:type="dcterms:W3CDTF">2019-04-08T09:45:34Z</dcterms:modified>
</cp:coreProperties>
</file>