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71" r:id="rId4"/>
    <p:sldId id="257" r:id="rId5"/>
    <p:sldId id="258" r:id="rId6"/>
    <p:sldId id="259" r:id="rId7"/>
    <p:sldId id="261" r:id="rId8"/>
    <p:sldId id="262" r:id="rId9"/>
    <p:sldId id="264" r:id="rId10"/>
    <p:sldId id="266" r:id="rId11"/>
    <p:sldId id="267" r:id="rId12"/>
    <p:sldId id="268" r:id="rId13"/>
    <p:sldId id="269" r:id="rId14"/>
    <p:sldId id="270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Фразеологизмы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448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Многозначность и омонимия фразеологизмов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46909" y="2133599"/>
            <a:ext cx="4804756" cy="440020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Многозначные фразеологизмы - </a:t>
            </a:r>
            <a:endParaRPr lang="ru-RU" sz="2000" dirty="0" smtClean="0"/>
          </a:p>
          <a:p>
            <a:r>
              <a:rPr lang="ru-RU" sz="2000" dirty="0" smtClean="0"/>
              <a:t>фразеологизмы</a:t>
            </a:r>
            <a:r>
              <a:rPr lang="ru-RU" sz="2000" dirty="0"/>
              <a:t>, обладающие несколькими значениями. Например, фразеологизм 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мокрая курица </a:t>
            </a:r>
            <a:r>
              <a:rPr lang="ru-RU" sz="2000" dirty="0"/>
              <a:t>может означать: 1) 'безвольный, бесхитростный человек, размазня'; 2) 'человек, имеющий жалкий вид, подавленный; расстроенный чем-либо'; 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валять дурака </a:t>
            </a:r>
            <a:r>
              <a:rPr lang="ru-RU" sz="2000" dirty="0"/>
              <a:t>- 1) 'ничего не делать'; 2) 'вести себя несерьезно, дурачиться'; 3) 'делать глупости'.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91993" y="2126222"/>
            <a:ext cx="4912618" cy="377762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Фразеологизмы-омонимы –</a:t>
            </a:r>
          </a:p>
          <a:p>
            <a:r>
              <a:rPr lang="ru-RU" sz="2000" dirty="0">
                <a:solidFill>
                  <a:schemeClr val="tx1"/>
                </a:solidFill>
              </a:rPr>
              <a:t>одинаковые по составу фразеологизмы выступают в совершенно разных значениях</a:t>
            </a:r>
            <a:r>
              <a:rPr lang="ru-RU" sz="2000" i="1" dirty="0">
                <a:solidFill>
                  <a:schemeClr val="accent2"/>
                </a:solidFill>
              </a:rPr>
              <a:t>: брать слово1</a:t>
            </a:r>
            <a:r>
              <a:rPr lang="ru-RU" sz="2000" dirty="0">
                <a:solidFill>
                  <a:schemeClr val="tx1"/>
                </a:solidFill>
              </a:rPr>
              <a:t> - 'по собственной инициативе выступать на собрании' и </a:t>
            </a:r>
            <a:r>
              <a:rPr lang="ru-RU" sz="2000" i="1" dirty="0">
                <a:solidFill>
                  <a:schemeClr val="accent2"/>
                </a:solidFill>
              </a:rPr>
              <a:t>брать слово2 </a:t>
            </a:r>
            <a:r>
              <a:rPr lang="ru-RU" sz="2000" dirty="0">
                <a:solidFill>
                  <a:schemeClr val="tx1"/>
                </a:solidFill>
              </a:rPr>
              <a:t>(с кого-либо) - 'получать от кого-либо обещание, клятвенное уверение в чем-либо'.</a:t>
            </a:r>
          </a:p>
        </p:txBody>
      </p:sp>
    </p:spTree>
    <p:extLst>
      <p:ext uri="{BB962C8B-B14F-4D97-AF65-F5344CB8AC3E}">
        <p14:creationId xmlns:p14="http://schemas.microsoft.com/office/powerpoint/2010/main" val="419267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Задание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Из фразеологического словаря выписать 3 многозначных фразеологизма и 3 фразеологизма-омонима со значениями.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0778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 стилистической окраске фразеологизмы бывают: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1" y="2133599"/>
            <a:ext cx="9239799" cy="4458393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</a:rPr>
              <a:t>Нейтральные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– употребляемые во всех стилях речи: </a:t>
            </a:r>
            <a:r>
              <a:rPr lang="ru-RU" sz="2000" i="1" dirty="0">
                <a:solidFill>
                  <a:schemeClr val="tx1"/>
                </a:solidFill>
              </a:rPr>
              <a:t>замкнутый круг, правое дело, доживать век, с замиранием сердца, знай себе цену </a:t>
            </a:r>
            <a:r>
              <a:rPr lang="ru-RU" sz="2000" dirty="0">
                <a:solidFill>
                  <a:schemeClr val="tx1"/>
                </a:solidFill>
              </a:rPr>
              <a:t>и др.</a:t>
            </a:r>
          </a:p>
          <a:p>
            <a:r>
              <a:rPr lang="ru-RU" sz="2000" b="1" i="1" dirty="0" smtClean="0">
                <a:solidFill>
                  <a:schemeClr val="tx1"/>
                </a:solidFill>
              </a:rPr>
              <a:t>Книжные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– употребляются в книжных стилях, преимущественно в письменной речи: </a:t>
            </a:r>
            <a:r>
              <a:rPr lang="ru-RU" sz="2000" i="1" dirty="0">
                <a:solidFill>
                  <a:schemeClr val="tx1"/>
                </a:solidFill>
              </a:rPr>
              <a:t>зондировать почву, пойти по стопам, искушать судьбу, исчезнуть с лица земли, египетская казнь. Камень преткновения и др.</a:t>
            </a:r>
          </a:p>
          <a:p>
            <a:r>
              <a:rPr lang="ru-RU" sz="2000" b="1" i="1" dirty="0" smtClean="0">
                <a:solidFill>
                  <a:schemeClr val="tx1"/>
                </a:solidFill>
              </a:rPr>
              <a:t>Разговорные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– используемые в устной форме общения: </a:t>
            </a:r>
            <a:r>
              <a:rPr lang="ru-RU" sz="2000" i="1" dirty="0">
                <a:solidFill>
                  <a:schemeClr val="tx1"/>
                </a:solidFill>
              </a:rPr>
              <a:t>жить припеваючи, за семью замками, глаз радуется, как на иголках, сквозь зубы, первый блин комом и др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  <a:p>
            <a:r>
              <a:rPr lang="ru-RU" sz="2000" b="1" i="1" dirty="0" smtClean="0">
                <a:solidFill>
                  <a:schemeClr val="tx1"/>
                </a:solidFill>
              </a:rPr>
              <a:t>Просторечные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–</a:t>
            </a:r>
            <a:r>
              <a:rPr lang="ru-RU" sz="2000" dirty="0">
                <a:solidFill>
                  <a:schemeClr val="tx1"/>
                </a:solidFill>
              </a:rPr>
              <a:t> отличаются от разговорных </a:t>
            </a:r>
            <a:r>
              <a:rPr lang="ru-RU" sz="2000" dirty="0" err="1">
                <a:solidFill>
                  <a:schemeClr val="tx1"/>
                </a:solidFill>
              </a:rPr>
              <a:t>сниженностью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/>
              <a:t>грубостью: </a:t>
            </a:r>
            <a:r>
              <a:rPr lang="ru-RU" sz="2000" i="1" dirty="0">
                <a:solidFill>
                  <a:schemeClr val="tx1"/>
                </a:solidFill>
              </a:rPr>
              <a:t>на </a:t>
            </a:r>
            <a:r>
              <a:rPr lang="ru-RU" sz="2000" i="1" dirty="0" err="1">
                <a:solidFill>
                  <a:schemeClr val="tx1"/>
                </a:solidFill>
              </a:rPr>
              <a:t>кудыкину</a:t>
            </a:r>
            <a:r>
              <a:rPr lang="ru-RU" sz="2000" i="1" dirty="0">
                <a:solidFill>
                  <a:schemeClr val="tx1"/>
                </a:solidFill>
              </a:rPr>
              <a:t> гору, дать промашку, дурить голову, плёвое дело, дойти до ручки, заморить червячка, пустить слезу.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27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Задание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599"/>
            <a:ext cx="9023668" cy="4100945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</a:rPr>
              <a:t>Выписать фразеологизмы с разговорной и просторечной окраской.</a:t>
            </a:r>
          </a:p>
          <a:p>
            <a:r>
              <a:rPr lang="ru-RU" sz="2400" dirty="0" smtClean="0"/>
              <a:t>Взять </a:t>
            </a:r>
            <a:r>
              <a:rPr lang="ru-RU" sz="2400" dirty="0"/>
              <a:t>на заметку, заморить червячка, во все лопатки, брать пример, владеть собой, брать слово, от ворот поворот, уделять внимание, ни кола ни двора, души не чаять, играть роль, играть в молчанку, кот наплакал, наломать дров, находить общий язык, ставить вопрос, стреляный воробей, стоять на своём, битый час, навострить лыжи, водить за нос, в двух шагах, валять дурака, первым делом.</a:t>
            </a:r>
          </a:p>
        </p:txBody>
      </p:sp>
    </p:spTree>
    <p:extLst>
      <p:ext uri="{BB962C8B-B14F-4D97-AF65-F5344CB8AC3E}">
        <p14:creationId xmlns:p14="http://schemas.microsoft.com/office/powerpoint/2010/main" val="326958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accent2"/>
                </a:solidFill>
              </a:rPr>
              <a:t>Подготовить доклад на темы по выбору </a:t>
            </a:r>
            <a:r>
              <a:rPr lang="ru-RU" sz="2800" dirty="0" smtClean="0"/>
              <a:t>(к </a:t>
            </a:r>
            <a:r>
              <a:rPr lang="ru-RU" sz="2800" dirty="0"/>
              <a:t>следующему занятию</a:t>
            </a:r>
            <a:r>
              <a:rPr lang="ru-RU" sz="2800" dirty="0" smtClean="0"/>
              <a:t>)</a:t>
            </a:r>
          </a:p>
          <a:p>
            <a:r>
              <a:rPr lang="ru-RU" sz="2800" dirty="0">
                <a:solidFill>
                  <a:schemeClr val="accent2"/>
                </a:solidFill>
              </a:rPr>
              <a:t>Особенности русского речевого </a:t>
            </a:r>
            <a:r>
              <a:rPr lang="ru-RU" sz="2800" dirty="0" smtClean="0">
                <a:solidFill>
                  <a:schemeClr val="accent2"/>
                </a:solidFill>
              </a:rPr>
              <a:t>этикета</a:t>
            </a:r>
          </a:p>
          <a:p>
            <a:r>
              <a:rPr lang="ru-RU" sz="2800" dirty="0" smtClean="0">
                <a:solidFill>
                  <a:schemeClr val="accent2"/>
                </a:solidFill>
              </a:rPr>
              <a:t>Русские </a:t>
            </a:r>
            <a:r>
              <a:rPr lang="ru-RU" sz="2800" dirty="0">
                <a:solidFill>
                  <a:schemeClr val="accent2"/>
                </a:solidFill>
              </a:rPr>
              <a:t>пословицы и </a:t>
            </a:r>
            <a:r>
              <a:rPr lang="ru-RU" sz="2800" dirty="0" smtClean="0">
                <a:solidFill>
                  <a:schemeClr val="accent2"/>
                </a:solidFill>
              </a:rPr>
              <a:t>поговорки </a:t>
            </a:r>
          </a:p>
        </p:txBody>
      </p:sp>
    </p:spTree>
    <p:extLst>
      <p:ext uri="{BB962C8B-B14F-4D97-AF65-F5344CB8AC3E}">
        <p14:creationId xmlns:p14="http://schemas.microsoft.com/office/powerpoint/2010/main" val="401279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</a:t>
            </a:r>
            <a:r>
              <a:rPr lang="ru-RU" dirty="0" smtClean="0"/>
              <a:t>ефлексия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Сегодня на уроке я вспомнил…</a:t>
            </a:r>
          </a:p>
          <a:p>
            <a:r>
              <a:rPr lang="ru-RU" sz="2800" dirty="0" smtClean="0"/>
              <a:t>Сегодня на уроке я узнал…</a:t>
            </a:r>
          </a:p>
          <a:p>
            <a:r>
              <a:rPr lang="ru-RU" sz="2800" dirty="0" smtClean="0"/>
              <a:t>Сегодня на уроке я не понял…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7689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урока: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sz="2000" dirty="0"/>
              <a:t>совершенствовать умения обучающихся выделять фразеологизмы в тексте, подбирать синонимичные и антонимичные фразеологизмы, уместно употреблять их в речи;</a:t>
            </a:r>
          </a:p>
          <a:p>
            <a:r>
              <a:rPr lang="ru-RU" sz="2000" dirty="0"/>
              <a:t>развитие образного и логического мышления и речи, чувства языка, языковой памяти, речевого слуха;</a:t>
            </a:r>
          </a:p>
          <a:p>
            <a:r>
              <a:rPr lang="ru-RU" sz="2000" dirty="0"/>
              <a:t>воспитание любви к родному языку, привитие интереса к его познанию;</a:t>
            </a:r>
          </a:p>
          <a:p>
            <a:r>
              <a:rPr lang="ru-RU" sz="2000" dirty="0"/>
              <a:t>воспитание эстетического отношения к слову, чувства ответственности по отношению к слову.</a:t>
            </a:r>
          </a:p>
        </p:txBody>
      </p:sp>
    </p:spTree>
    <p:extLst>
      <p:ext uri="{BB962C8B-B14F-4D97-AF65-F5344CB8AC3E}">
        <p14:creationId xmlns:p14="http://schemas.microsoft.com/office/powerpoint/2010/main" val="241156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Ознакомиться с презентацией, выполнить задания.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320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Фразеологизм</a:t>
            </a:r>
            <a:r>
              <a:rPr lang="ru-RU" dirty="0" smtClean="0"/>
              <a:t> </a:t>
            </a:r>
            <a:r>
              <a:rPr lang="ru-RU" dirty="0"/>
              <a:t>- устойчивое неделимое сочетание слов, употребляемое в переносном смысле, которое можно заменить одним словом, синонимом.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765367"/>
            <a:ext cx="8915400" cy="377762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</a:rPr>
              <a:t>Напишите значения следующих фразеологизмов:</a:t>
            </a:r>
          </a:p>
          <a:p>
            <a:r>
              <a:rPr lang="ru-RU" sz="2000" i="1" dirty="0"/>
              <a:t>Бабушка надвое сказала </a:t>
            </a:r>
            <a:r>
              <a:rPr lang="ru-RU" sz="2000" i="1" dirty="0" smtClean="0"/>
              <a:t>– </a:t>
            </a:r>
          </a:p>
          <a:p>
            <a:r>
              <a:rPr lang="ru-RU" sz="2000" i="1" dirty="0"/>
              <a:t>Без царя в </a:t>
            </a:r>
            <a:r>
              <a:rPr lang="ru-RU" sz="2000" i="1" dirty="0" smtClean="0"/>
              <a:t>голове –</a:t>
            </a:r>
          </a:p>
          <a:p>
            <a:r>
              <a:rPr lang="ru-RU" sz="2000" i="1" dirty="0"/>
              <a:t>Белены </a:t>
            </a:r>
            <a:r>
              <a:rPr lang="ru-RU" sz="2000" i="1" dirty="0" smtClean="0"/>
              <a:t>объесться – </a:t>
            </a:r>
          </a:p>
          <a:p>
            <a:r>
              <a:rPr lang="ru-RU" sz="2000" i="1" dirty="0"/>
              <a:t>Вертеться как белка в </a:t>
            </a:r>
            <a:r>
              <a:rPr lang="ru-RU" sz="2000" i="1" dirty="0" smtClean="0"/>
              <a:t>колесе – </a:t>
            </a:r>
          </a:p>
          <a:p>
            <a:r>
              <a:rPr lang="ru-RU" sz="2000" i="1" dirty="0"/>
              <a:t>Вкладывать </a:t>
            </a:r>
            <a:r>
              <a:rPr lang="ru-RU" sz="2000" i="1" dirty="0" smtClean="0"/>
              <a:t>душу – </a:t>
            </a:r>
          </a:p>
          <a:p>
            <a:r>
              <a:rPr lang="ru-RU" sz="2000" i="1" dirty="0"/>
              <a:t>Держать в ежовых рукавицах </a:t>
            </a:r>
            <a:r>
              <a:rPr lang="ru-RU" sz="2000" i="1" dirty="0" smtClean="0"/>
              <a:t> - </a:t>
            </a:r>
          </a:p>
          <a:p>
            <a:r>
              <a:rPr lang="ru-RU" sz="2000" i="1" dirty="0"/>
              <a:t>Зубы </a:t>
            </a:r>
            <a:r>
              <a:rPr lang="ru-RU" sz="2000" i="1" dirty="0" smtClean="0"/>
              <a:t>заговаривать – </a:t>
            </a:r>
          </a:p>
          <a:p>
            <a:r>
              <a:rPr lang="ru-RU" sz="2000" i="1" dirty="0"/>
              <a:t>Куда Макар телят не </a:t>
            </a:r>
            <a:r>
              <a:rPr lang="ru-RU" sz="2000" i="1" dirty="0" smtClean="0"/>
              <a:t>гонял - 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258074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чего мы употребляем фразеологизмы в речи?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Ответьте письменно на вопрос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23" y="2594778"/>
            <a:ext cx="5533584" cy="403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фразеологических единиц: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4" y="1568334"/>
            <a:ext cx="9086457" cy="5048597"/>
          </a:xfrm>
        </p:spPr>
        <p:txBody>
          <a:bodyPr>
            <a:noAutofit/>
          </a:bodyPr>
          <a:lstStyle/>
          <a:p>
            <a:r>
              <a:rPr lang="ru-RU" sz="2200" b="1" dirty="0"/>
              <a:t>Фразеологические сращения </a:t>
            </a:r>
            <a:r>
              <a:rPr lang="ru-RU" sz="2200" dirty="0"/>
              <a:t>- в таких оборотах некоторые, а иногда и все компоненты непонятны: </a:t>
            </a:r>
            <a:r>
              <a:rPr lang="ru-RU" sz="2200" i="1" dirty="0"/>
              <a:t>точить лясы, бить баклуши, козёл отпущения </a:t>
            </a:r>
            <a:r>
              <a:rPr lang="ru-RU" sz="2200" dirty="0"/>
              <a:t>и др</a:t>
            </a:r>
            <a:r>
              <a:rPr lang="ru-RU" sz="2200" dirty="0" smtClean="0"/>
              <a:t>.</a:t>
            </a:r>
          </a:p>
          <a:p>
            <a:r>
              <a:rPr lang="ru-RU" sz="2200" b="1" dirty="0"/>
              <a:t>Фразеологические единства </a:t>
            </a:r>
            <a:r>
              <a:rPr lang="ru-RU" sz="2200" dirty="0"/>
              <a:t>– смысл фразеологизма может быть понятен при осмыслении его состава: </a:t>
            </a:r>
            <a:r>
              <a:rPr lang="ru-RU" sz="2200" i="1" dirty="0"/>
              <a:t>висеть на волоске, делать из мухи слона, настроить лыжи</a:t>
            </a:r>
            <a:r>
              <a:rPr lang="ru-RU" sz="2200" i="1" dirty="0" smtClean="0"/>
              <a:t>.</a:t>
            </a:r>
          </a:p>
          <a:p>
            <a:r>
              <a:rPr lang="ru-RU" sz="2200" b="1" dirty="0"/>
              <a:t>Фразеологические сочетания </a:t>
            </a:r>
            <a:r>
              <a:rPr lang="ru-RU" sz="2200" dirty="0"/>
              <a:t>– одно из слов может употребляться свободно, а другое только связанно: </a:t>
            </a:r>
            <a:r>
              <a:rPr lang="ru-RU" sz="2200" i="1" dirty="0"/>
              <a:t>закадычный друг, щекотливый вопрос, заклятый </a:t>
            </a:r>
            <a:r>
              <a:rPr lang="ru-RU" sz="2200" i="1" dirty="0" smtClean="0"/>
              <a:t>враг.</a:t>
            </a:r>
          </a:p>
          <a:p>
            <a:r>
              <a:rPr lang="ru-RU" sz="2200" b="1" i="1" dirty="0" smtClean="0">
                <a:solidFill>
                  <a:schemeClr val="accent2">
                    <a:lumMod val="75000"/>
                  </a:schemeClr>
                </a:solidFill>
              </a:rPr>
              <a:t>ЗАДАНИЕ </a:t>
            </a:r>
            <a:r>
              <a:rPr lang="ru-RU" sz="2200" i="1" dirty="0" smtClean="0">
                <a:solidFill>
                  <a:schemeClr val="accent2">
                    <a:lumMod val="75000"/>
                  </a:schemeClr>
                </a:solidFill>
              </a:rPr>
              <a:t>Найти историю происхождения фразеологических сращений (примеры выше)</a:t>
            </a:r>
            <a:endParaRPr lang="ru-RU" sz="22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Распределите фразеологизмы по сращениям, единствам и сочетаниям: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084320"/>
          </a:xfrm>
        </p:spPr>
        <p:txBody>
          <a:bodyPr>
            <a:noAutofit/>
          </a:bodyPr>
          <a:lstStyle/>
          <a:p>
            <a:r>
              <a:rPr lang="ru-RU" sz="2400" dirty="0" smtClean="0"/>
              <a:t>тянуть канитель</a:t>
            </a:r>
          </a:p>
          <a:p>
            <a:r>
              <a:rPr lang="ru-RU" sz="2400" dirty="0"/>
              <a:t>держать камень за </a:t>
            </a:r>
            <a:r>
              <a:rPr lang="ru-RU" sz="2400" dirty="0" smtClean="0"/>
              <a:t>пазухой</a:t>
            </a:r>
          </a:p>
          <a:p>
            <a:r>
              <a:rPr lang="ru-RU" sz="2400" dirty="0"/>
              <a:t>з</a:t>
            </a:r>
            <a:r>
              <a:rPr lang="ru-RU" sz="2400" dirty="0" smtClean="0"/>
              <a:t>лачное место</a:t>
            </a:r>
          </a:p>
          <a:p>
            <a:r>
              <a:rPr lang="ru-RU" sz="2400" dirty="0"/>
              <a:t>гол как сок</a:t>
            </a:r>
            <a:r>
              <a:rPr lang="en-US" sz="2400" dirty="0"/>
              <a:t>ó</a:t>
            </a:r>
            <a:r>
              <a:rPr lang="ru-RU" sz="2400" dirty="0" smtClean="0"/>
              <a:t>л</a:t>
            </a:r>
          </a:p>
          <a:p>
            <a:r>
              <a:rPr lang="ru-RU" sz="2400" dirty="0"/>
              <a:t>м</a:t>
            </a:r>
            <a:r>
              <a:rPr lang="ru-RU" sz="2400" dirty="0" smtClean="0"/>
              <a:t>озолить глаза</a:t>
            </a:r>
          </a:p>
          <a:p>
            <a:r>
              <a:rPr lang="ru-RU" sz="2400" dirty="0"/>
              <a:t>п</a:t>
            </a:r>
            <a:r>
              <a:rPr lang="ru-RU" sz="2400" dirty="0" smtClean="0"/>
              <a:t>рикусить язык (ФЕ)</a:t>
            </a:r>
          </a:p>
          <a:p>
            <a:r>
              <a:rPr lang="ru-RU" sz="2400" dirty="0"/>
              <a:t>б</a:t>
            </a:r>
            <a:r>
              <a:rPr lang="ru-RU" sz="2400" dirty="0" smtClean="0"/>
              <a:t>ить баклуши</a:t>
            </a:r>
          </a:p>
          <a:p>
            <a:r>
              <a:rPr lang="ru-RU" sz="2400" dirty="0"/>
              <a:t>п</a:t>
            </a:r>
            <a:r>
              <a:rPr lang="ru-RU" sz="2400" dirty="0" smtClean="0"/>
              <a:t>лыть по течению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8992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>Фразеологизмы-синонимы</a:t>
            </a:r>
            <a:r>
              <a:rPr lang="ru-RU" sz="3100" dirty="0" smtClean="0"/>
              <a:t> – </a:t>
            </a:r>
            <a:r>
              <a:rPr lang="ru-RU" sz="3100" dirty="0"/>
              <a:t>устойчивые </a:t>
            </a:r>
            <a:r>
              <a:rPr lang="ru-RU" sz="3100" dirty="0" smtClean="0"/>
              <a:t>выражения близкие по значению, но разные по составу.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9065232" cy="433370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Выписать лишний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фразеологизм:</a:t>
            </a:r>
          </a:p>
          <a:p>
            <a:r>
              <a:rPr lang="ru-RU" sz="2400" dirty="0"/>
              <a:t>1) Как дважды два, до седьмого пота, известное дело, проще простого.</a:t>
            </a:r>
          </a:p>
          <a:p>
            <a:r>
              <a:rPr lang="ru-RU" sz="2400" dirty="0"/>
              <a:t>2) Бить баклуши, труса праздновать, праздновать лентяя, гонять лодыря.</a:t>
            </a:r>
          </a:p>
          <a:p>
            <a:r>
              <a:rPr lang="ru-RU" sz="2400" dirty="0"/>
              <a:t>3) Наставлять нос, обводить вокруг пальца, оставить с носом, клевать носом, морочить голову.</a:t>
            </a:r>
          </a:p>
          <a:p>
            <a:r>
              <a:rPr lang="ru-RU" sz="2400" dirty="0"/>
              <a:t>4</a:t>
            </a:r>
            <a:r>
              <a:rPr lang="ru-RU" sz="2400" dirty="0" smtClean="0"/>
              <a:t>) </a:t>
            </a:r>
            <a:r>
              <a:rPr lang="ru-RU" sz="2400" dirty="0"/>
              <a:t>Очертя голову, откуда ни возьмись, как снег на голову, как гром среди ясного неба, как обухом по голове.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22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Фразеологизмы-антонимы </a:t>
            </a: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– противоположные по значению устойчивые выражения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69868" y="1654233"/>
            <a:ext cx="9858895" cy="894732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Подобрать к данным фразеологизмам антонимы из другого столбика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93479" cy="3993150"/>
          </a:xfrm>
        </p:spPr>
        <p:txBody>
          <a:bodyPr>
            <a:noAutofit/>
          </a:bodyPr>
          <a:lstStyle/>
          <a:p>
            <a:r>
              <a:rPr lang="ru-RU" sz="2000" dirty="0"/>
              <a:t>живут как кошка с собакой </a:t>
            </a:r>
            <a:r>
              <a:rPr lang="ru-RU" sz="2000" dirty="0" smtClean="0"/>
              <a:t>– </a:t>
            </a:r>
          </a:p>
          <a:p>
            <a:r>
              <a:rPr lang="ru-RU" sz="2000" dirty="0" smtClean="0"/>
              <a:t>семеро </a:t>
            </a:r>
            <a:r>
              <a:rPr lang="ru-RU" sz="2000" dirty="0"/>
              <a:t>на одного </a:t>
            </a:r>
            <a:r>
              <a:rPr lang="ru-RU" sz="2000" dirty="0" smtClean="0"/>
              <a:t>– </a:t>
            </a:r>
          </a:p>
          <a:p>
            <a:r>
              <a:rPr lang="ru-RU" sz="2000" dirty="0" smtClean="0"/>
              <a:t>набраться </a:t>
            </a:r>
            <a:r>
              <a:rPr lang="ru-RU" sz="2000" dirty="0"/>
              <a:t>ума </a:t>
            </a:r>
            <a:r>
              <a:rPr lang="ru-RU" sz="2000" dirty="0" smtClean="0"/>
              <a:t>– </a:t>
            </a:r>
          </a:p>
          <a:p>
            <a:r>
              <a:rPr lang="ru-RU" sz="2000" dirty="0" smtClean="0"/>
              <a:t>набраться </a:t>
            </a:r>
            <a:r>
              <a:rPr lang="ru-RU" sz="2000" dirty="0"/>
              <a:t>сил </a:t>
            </a:r>
            <a:r>
              <a:rPr lang="ru-RU" sz="2000" dirty="0" smtClean="0"/>
              <a:t>– </a:t>
            </a:r>
          </a:p>
          <a:p>
            <a:r>
              <a:rPr lang="ru-RU" sz="2000" dirty="0" smtClean="0"/>
              <a:t>витать </a:t>
            </a:r>
            <a:r>
              <a:rPr lang="ru-RU" sz="2000" dirty="0"/>
              <a:t>в облаках </a:t>
            </a:r>
            <a:r>
              <a:rPr lang="ru-RU" sz="2000" dirty="0" smtClean="0"/>
              <a:t>-</a:t>
            </a:r>
            <a:endParaRPr lang="ru-RU" sz="2000" dirty="0"/>
          </a:p>
          <a:p>
            <a:r>
              <a:rPr lang="ru-RU" sz="2000" dirty="0"/>
              <a:t>ума палата </a:t>
            </a:r>
            <a:r>
              <a:rPr lang="ru-RU" sz="2000" dirty="0" smtClean="0"/>
              <a:t>– 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двух шагах </a:t>
            </a:r>
            <a:r>
              <a:rPr lang="ru-RU" sz="2000" dirty="0" smtClean="0"/>
              <a:t>-</a:t>
            </a:r>
            <a:endParaRPr lang="ru-RU" sz="2000" dirty="0"/>
          </a:p>
          <a:p>
            <a:r>
              <a:rPr lang="ru-RU" sz="2000" dirty="0"/>
              <a:t>нести вздор </a:t>
            </a:r>
            <a:r>
              <a:rPr lang="ru-RU" sz="2000" dirty="0" smtClean="0"/>
              <a:t>– </a:t>
            </a:r>
          </a:p>
          <a:p>
            <a:r>
              <a:rPr lang="ru-RU" sz="2000" dirty="0" smtClean="0"/>
              <a:t>тянуть </a:t>
            </a:r>
            <a:r>
              <a:rPr lang="ru-RU" sz="2000" dirty="0"/>
              <a:t>кота за хвост </a:t>
            </a:r>
            <a:r>
              <a:rPr lang="ru-RU" sz="2000" dirty="0" smtClean="0"/>
              <a:t>-</a:t>
            </a:r>
            <a:endParaRPr lang="ru-RU" sz="20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166956" y="2545738"/>
            <a:ext cx="4445923" cy="3904938"/>
          </a:xfrm>
        </p:spPr>
        <p:txBody>
          <a:bodyPr>
            <a:normAutofit/>
          </a:bodyPr>
          <a:lstStyle/>
          <a:p>
            <a:r>
              <a:rPr lang="ru-RU" sz="2000" dirty="0"/>
              <a:t>один на один;</a:t>
            </a:r>
          </a:p>
          <a:p>
            <a:r>
              <a:rPr lang="ru-RU" sz="2000" dirty="0"/>
              <a:t>держать </a:t>
            </a:r>
            <a:r>
              <a:rPr lang="ru-RU" sz="2000" dirty="0" smtClean="0"/>
              <a:t>руку </a:t>
            </a:r>
            <a:r>
              <a:rPr lang="ru-RU" sz="2000" dirty="0"/>
              <a:t>на пульсе</a:t>
            </a:r>
            <a:r>
              <a:rPr lang="ru-RU" sz="2000" dirty="0" smtClean="0"/>
              <a:t>;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 smtClean="0"/>
              <a:t>без </a:t>
            </a:r>
            <a:r>
              <a:rPr lang="ru-RU" sz="2000" dirty="0"/>
              <a:t>царя в голове;</a:t>
            </a:r>
          </a:p>
          <a:p>
            <a:r>
              <a:rPr lang="ru-RU" sz="2000" dirty="0" smtClean="0"/>
              <a:t>не </a:t>
            </a:r>
            <a:r>
              <a:rPr lang="ru-RU" sz="2000" dirty="0"/>
              <a:t>разлей вода;</a:t>
            </a:r>
          </a:p>
          <a:p>
            <a:r>
              <a:rPr lang="ru-RU" sz="2000" dirty="0"/>
              <a:t>за тридевять земель</a:t>
            </a:r>
            <a:r>
              <a:rPr lang="ru-RU" sz="2000" dirty="0" smtClean="0"/>
              <a:t>;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 smtClean="0"/>
              <a:t>выжить </a:t>
            </a:r>
            <a:r>
              <a:rPr lang="ru-RU" sz="2000" dirty="0"/>
              <a:t>из ума;</a:t>
            </a:r>
          </a:p>
          <a:p>
            <a:r>
              <a:rPr lang="ru-RU" sz="2000" dirty="0"/>
              <a:t>выбиться из сил;</a:t>
            </a:r>
          </a:p>
          <a:p>
            <a:r>
              <a:rPr lang="ru-RU" sz="2000" dirty="0"/>
              <a:t>мчать во весь опор</a:t>
            </a:r>
          </a:p>
          <a:p>
            <a:r>
              <a:rPr lang="ru-RU" sz="2000" dirty="0"/>
              <a:t>говорить дело;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2350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251</TotalTime>
  <Words>829</Words>
  <Application>Microsoft Office PowerPoint</Application>
  <PresentationFormat>Широкоэкранный</PresentationFormat>
  <Paragraphs>83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Легкий дым</vt:lpstr>
      <vt:lpstr>Фразеологизмы</vt:lpstr>
      <vt:lpstr>Цели урока: </vt:lpstr>
      <vt:lpstr>Ознакомиться с презентацией, выполнить задания.</vt:lpstr>
      <vt:lpstr>Фразеологизм - устойчивое неделимое сочетание слов, употребляемое в переносном смысле, которое можно заменить одним словом, синонимом.</vt:lpstr>
      <vt:lpstr>Для чего мы употребляем фразеологизмы в речи?</vt:lpstr>
      <vt:lpstr>Типы фразеологических единиц:</vt:lpstr>
      <vt:lpstr>Распределите фразеологизмы по сращениям, единствам и сочетаниям:</vt:lpstr>
      <vt:lpstr>Фразеологизмы-синонимы – устойчивые выражения близкие по значению, но разные по составу. </vt:lpstr>
      <vt:lpstr>Фразеологизмы-антонимы – противоположные по значению устойчивые выражения</vt:lpstr>
      <vt:lpstr>Многозначность и омонимия фразеологизмов</vt:lpstr>
      <vt:lpstr>Задание</vt:lpstr>
      <vt:lpstr>По стилистической окраске фразеологизмы бывают:</vt:lpstr>
      <vt:lpstr>Задание</vt:lpstr>
      <vt:lpstr>Домашнее задание</vt:lpstr>
      <vt:lpstr>Рефлексия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Употребление фразеологизмов в речи</dc:title>
  <dc:creator>Пользователь Windows</dc:creator>
  <cp:lastModifiedBy>пк</cp:lastModifiedBy>
  <cp:revision>17</cp:revision>
  <dcterms:created xsi:type="dcterms:W3CDTF">2021-02-17T06:13:25Z</dcterms:created>
  <dcterms:modified xsi:type="dcterms:W3CDTF">2022-10-14T11:03:41Z</dcterms:modified>
</cp:coreProperties>
</file>