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1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Default ContentType="image/jpeg" Extension="jpeg"/>
  <Default ContentType="image/x-wmf" Extension="wmf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2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10.xml"/>
  <Default ContentType="application/vnd.openxmlformats-officedocument.vmlDrawing" Extension="vml"/>
  <Default ContentType="image/gif" Extension="gif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5.xml"/>
  <Override ContentType="application/vnd.openxmlformats-officedocument.presentationml.slideLayout+xml" PartName="/ppt/slideLayouts/slideLayout7.xml"/>
  <Default ContentType="image/png" Extension="png"/>
  <Default ContentType="application/vnd.openxmlformats-officedocument.oleObject" Extension="bin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7" r:id="rId3"/>
    <p:sldId id="269" r:id="rId4"/>
    <p:sldId id="270" r:id="rId5"/>
    <p:sldId id="258" r:id="rId6"/>
    <p:sldId id="259" r:id="rId7"/>
    <p:sldId id="271" r:id="rId8"/>
    <p:sldId id="260" r:id="rId9"/>
    <p:sldId id="263" r:id="rId10"/>
    <p:sldId id="262" r:id="rId11"/>
    <p:sldId id="264" r:id="rId12"/>
    <p:sldId id="265" r:id="rId13"/>
    <p:sldId id="266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4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13.xml" Type="http://schemas.openxmlformats.org/officeDocument/2006/relationships/slideLayout"/></Relationships>
</file>

<file path=ppt/slides/_rels/slide10.xml.rels><?xml version="1.0" encoding="UTF-8" standalone="yes" ?><Relationships xmlns="http://schemas.openxmlformats.org/package/2006/relationships"><Relationship Id="rId3" Target="../media/image17.wmf" Type="http://schemas.openxmlformats.org/officeDocument/2006/relationships/image"/><Relationship Id="rId2" Target="../slideLayouts/slideLayout2.xml" Type="http://schemas.openxmlformats.org/officeDocument/2006/relationships/slideLayout"/><Relationship Id="rId4" Target="slide3.xml" Type="http://schemas.openxmlformats.org/officeDocument/2006/relationships/slide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rambler.ru/search?query=%D1%8D%D0%BB%D0%B5%D0%BA%D1%82%D1%80%D0%BE%D0%BC%D0%B0%D0%B3%D0%BD%D0%B8%D1%82%D0%BD%D0%B0%D1%8F%20%D0%B8%D0%BD%D0%B4%D1%83%D0%BA%D1%86%D0%B8%D1%8F%20%20" TargetMode="External"/><Relationship Id="rId2" Type="http://schemas.openxmlformats.org/officeDocument/2006/relationships/hyperlink" Target="http://www.college.ru/physics/courses/op25part2/content/chapter1/section/paragraph20/theory/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 ?><Relationships xmlns="http://schemas.openxmlformats.org/package/2006/relationships"><Relationship Id="rId8" Target="slide8.xml" Type="http://schemas.openxmlformats.org/officeDocument/2006/relationships/slide"/><Relationship Id="rId13" Target="slide10.xml" Type="http://schemas.openxmlformats.org/officeDocument/2006/relationships/slide"/><Relationship Id="rId18" Target="../media/image12.jpeg" Type="http://schemas.openxmlformats.org/officeDocument/2006/relationships/image"/><Relationship Id="rId3" Target="../media/image3.jpeg" Type="http://schemas.openxmlformats.org/officeDocument/2006/relationships/image"/><Relationship Id="rId7" Target="../media/image5.wmf" Type="http://schemas.openxmlformats.org/officeDocument/2006/relationships/image"/><Relationship Id="rId12" Target="../media/image10.jpeg" Type="http://schemas.openxmlformats.org/officeDocument/2006/relationships/image"/><Relationship Id="rId17" Target="../media/image8.wmf" Type="http://schemas.openxmlformats.org/officeDocument/2006/relationships/image"/><Relationship Id="rId2" Target="../slideLayouts/slideLayout7.xml" Type="http://schemas.openxmlformats.org/officeDocument/2006/relationships/slideLayout"/><Relationship Id="rId16" Target="../media/image7.wmf" Type="http://schemas.openxmlformats.org/officeDocument/2006/relationships/image"/><Relationship Id="rId6" Target="slide7.xml" Type="http://schemas.openxmlformats.org/officeDocument/2006/relationships/slide"/><Relationship Id="rId11" Target="../media/image9.png" Type="http://schemas.openxmlformats.org/officeDocument/2006/relationships/image"/><Relationship Id="rId5" Target="slide5.xml" Type="http://schemas.openxmlformats.org/officeDocument/2006/relationships/slide"/><Relationship Id="rId15" Target="../media/image11.jpeg" Type="http://schemas.openxmlformats.org/officeDocument/2006/relationships/image"/><Relationship Id="rId10" Target="../media/image6.wmf" Type="http://schemas.openxmlformats.org/officeDocument/2006/relationships/image"/><Relationship Id="rId4" Target="slide4.xml" Type="http://schemas.openxmlformats.org/officeDocument/2006/relationships/slide"/><Relationship Id="rId9" Target="slide9.xml" Type="http://schemas.openxmlformats.org/officeDocument/2006/relationships/slide"/><Relationship Id="rId14" Target="slide11.xml" Type="http://schemas.openxmlformats.org/officeDocument/2006/relationships/slide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3" Target="slide3.xml" Type="http://schemas.openxmlformats.org/officeDocument/2006/relationships/slide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4.wmf" Type="http://schemas.openxmlformats.org/officeDocument/2006/relationships/image"/><Relationship Id="rId2" Target="../slideLayouts/slideLayout2.xml" Type="http://schemas.openxmlformats.org/officeDocument/2006/relationships/slideLayout"/><Relationship Id="rId5" Target="slide3.xml" Type="http://schemas.openxmlformats.org/officeDocument/2006/relationships/slide"/><Relationship Id="rId4" Target="../media/image6.wmf" Type="http://schemas.openxmlformats.org/officeDocument/2006/relationships/image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3" Target="slide3.xml" Type="http://schemas.openxmlformats.org/officeDocument/2006/relationships/slide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   УРОК  ФИЗИКИ  В  11  КЛАССЕ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8686800" cy="494667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Monotype Corsiva" pitchFamily="66" charset="0"/>
                <a:cs typeface="Arial" pitchFamily="34" charset="0"/>
              </a:rPr>
              <a:t>Электромагнитная  индукция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i="1" dirty="0" smtClean="0">
                <a:latin typeface="Georgia" pitchFamily="18" charset="0"/>
              </a:rPr>
              <a:t>Учитель</a:t>
            </a:r>
            <a:r>
              <a:rPr lang="ru-RU" dirty="0" smtClean="0">
                <a:latin typeface="Georgia" pitchFamily="18" charset="0"/>
              </a:rPr>
              <a:t>  </a:t>
            </a:r>
            <a:r>
              <a:rPr lang="ru-RU" dirty="0" smtClean="0">
                <a:solidFill>
                  <a:srgbClr val="C00000"/>
                </a:solidFill>
                <a:latin typeface="Georgia" pitchFamily="18" charset="0"/>
              </a:rPr>
              <a:t>Кононов Геннадий  Григорьевич</a:t>
            </a:r>
          </a:p>
          <a:p>
            <a:r>
              <a:rPr lang="ru-RU" dirty="0" smtClean="0">
                <a:latin typeface="Georgia" pitchFamily="18" charset="0"/>
              </a:rPr>
              <a:t>СОШ № 580  </a:t>
            </a:r>
            <a:r>
              <a:rPr lang="ru-RU" i="1" dirty="0" smtClean="0">
                <a:latin typeface="Georgia" pitchFamily="18" charset="0"/>
              </a:rPr>
              <a:t>Приморский  район </a:t>
            </a:r>
          </a:p>
          <a:p>
            <a:pPr>
              <a:buNone/>
            </a:pPr>
            <a:r>
              <a:rPr lang="ru-RU" i="1" dirty="0" smtClean="0">
                <a:latin typeface="Georgia" pitchFamily="18" charset="0"/>
              </a:rPr>
              <a:t>                         г. Санкт-Петербург</a:t>
            </a:r>
            <a:endParaRPr lang="ru-RU" i="1" dirty="0"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3240" y="2643182"/>
            <a:ext cx="54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072198" y="28574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500694" y="27146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14282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099" y="2643182"/>
            <a:ext cx="2662689" cy="1889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Рисунок 15" descr="tst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500306"/>
            <a:ext cx="3143272" cy="20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  <a:solidFill>
            <a:srgbClr val="FFFF00"/>
          </a:solidFill>
        </p:spPr>
        <p:txBody>
          <a:bodyPr/>
          <a:lstStyle/>
          <a:p>
            <a:r>
              <a:rPr b="1" dirty="0" lang="ru-RU" smtClean="0">
                <a:solidFill>
                  <a:srgbClr val="FF0000"/>
                </a:solidFill>
                <a:latin charset="0" pitchFamily="18" typeface="Times New Roman"/>
                <a:cs charset="0" pitchFamily="18" typeface="Times New Roman"/>
              </a:rPr>
              <a:t>7. Электромагнитное  поле</a:t>
            </a:r>
            <a:endParaRPr b="1" dirty="0" lang="ru-RU">
              <a:solidFill>
                <a:srgbClr val="FF0000"/>
              </a:solidFill>
              <a:latin charset="0" pitchFamily="18" typeface="Times New Roman"/>
              <a:cs charset="0" pitchFamily="18"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b="1" dirty="0" i="1" lang="ru-RU" smtClean="0" sz="3600">
                <a:solidFill>
                  <a:srgbClr val="002060"/>
                </a:solidFill>
                <a:latin charset="0" pitchFamily="18" typeface="Times New Roman"/>
                <a:cs charset="0" pitchFamily="18" typeface="Times New Roman"/>
              </a:rPr>
              <a:t>Переменное  электрическое  поле порождает  магнитное  поле  и наоборот, следовательно, в  пространстве  существует  единое </a:t>
            </a:r>
            <a:r>
              <a:rPr b="1" dirty="0" i="1" lang="ru-RU" smtClean="0" sz="36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</a:rPr>
              <a:t>электромагнитное поле</a:t>
            </a:r>
          </a:p>
          <a:p>
            <a:r>
              <a:rPr b="1" dirty="0" i="1" lang="ru-RU" smtClean="0" sz="3600">
                <a:solidFill>
                  <a:srgbClr val="7030A0"/>
                </a:solidFill>
                <a:latin charset="0" pitchFamily="18" typeface="Times New Roman"/>
                <a:cs charset="0" pitchFamily="18" typeface="Times New Roman"/>
              </a:rPr>
              <a:t>энергия электрического тока, идущая на образование магнитного поля</a:t>
            </a:r>
            <a:r>
              <a:rPr dirty="0" lang="ru-RU" smtClean="0"/>
              <a:t> </a:t>
            </a:r>
          </a:p>
          <a:p>
            <a:endParaRPr dirty="0" i="1" lang="ru-RU"/>
          </a:p>
        </p:txBody>
      </p:sp>
      <p:pic>
        <p:nvPicPr>
          <p:cNvPr id="19458" name="Object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5143512"/>
            <a:ext cx="1961306" cy="1320801"/>
          </a:xfrm>
          <a:prstGeom prst="rect"/>
          <a:noFill/>
        </p:spPr>
      </p:pic>
      <p:sp>
        <p:nvSpPr>
          <p:cNvPr id="5" name="Стрелка вправо 4">
            <a:hlinkClick action="ppaction://hlinksldjump" r:id="rId4"/>
          </p:cNvPr>
          <p:cNvSpPr/>
          <p:nvPr/>
        </p:nvSpPr>
        <p:spPr>
          <a:xfrm rot="10800000">
            <a:off x="428596" y="6286520"/>
            <a:ext cx="714380" cy="357190"/>
          </a:xfrm>
          <a:prstGeom prst="right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Применение явления ЭМИ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Генератор переменного тока</a:t>
            </a:r>
          </a:p>
          <a:p>
            <a:pPr marL="514350" indent="-51435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Трансформатор</a:t>
            </a:r>
          </a:p>
          <a:p>
            <a:pPr marL="514350" indent="-51435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Металлоискатели</a:t>
            </a:r>
          </a:p>
          <a:p>
            <a:pPr marL="514350" indent="-51435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Индукционные печи (токи Фуко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Спидометр автомобиля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 rot="10800000">
            <a:off x="428596" y="6286520"/>
            <a:ext cx="714380" cy="357190"/>
          </a:xfrm>
          <a:prstGeom prst="right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900igr.net/datas/fizika/EMI/0010-010-Elektromagnitnaja-induktsija-v-sovremennom-mi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Стрелка вправо 2">
            <a:hlinkClick r:id="rId3" action="ppaction://hlinksldjump"/>
          </p:cNvPr>
          <p:cNvSpPr/>
          <p:nvPr/>
        </p:nvSpPr>
        <p:spPr>
          <a:xfrm rot="10800000">
            <a:off x="270554" y="6286520"/>
            <a:ext cx="714380" cy="357190"/>
          </a:xfrm>
          <a:prstGeom prst="right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Используемая литература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472518" cy="4768865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/>
              <a:t>1. Физика. 11 класс: учеб. для </a:t>
            </a:r>
            <a:r>
              <a:rPr lang="ru-RU" sz="2400" dirty="0" err="1" smtClean="0"/>
              <a:t>общеобразоват</a:t>
            </a:r>
            <a:r>
              <a:rPr lang="ru-RU" sz="2400" dirty="0" smtClean="0"/>
              <a:t>. учреждений: базовый и профильный уровни /</a:t>
            </a:r>
            <a:r>
              <a:rPr lang="ru-RU" sz="2400" dirty="0" err="1" smtClean="0"/>
              <a:t>Г.Я.Мякишев</a:t>
            </a:r>
            <a:r>
              <a:rPr lang="ru-RU" sz="2400" dirty="0" smtClean="0"/>
              <a:t>, </a:t>
            </a:r>
            <a:r>
              <a:rPr lang="ru-RU" sz="2400" dirty="0" err="1" smtClean="0"/>
              <a:t>Б.Б.Буховцев</a:t>
            </a:r>
            <a:r>
              <a:rPr lang="ru-RU" sz="2400" dirty="0" smtClean="0"/>
              <a:t>, </a:t>
            </a:r>
            <a:r>
              <a:rPr lang="ru-RU" sz="2400" dirty="0" err="1" smtClean="0"/>
              <a:t>В.М.Чаругин</a:t>
            </a:r>
            <a:r>
              <a:rPr lang="ru-RU" sz="2400" dirty="0" smtClean="0"/>
              <a:t>;. М.: Просвещение, 2009. - 399с</a:t>
            </a:r>
          </a:p>
          <a:p>
            <a:pPr lvl="0"/>
            <a:r>
              <a:rPr lang="ru-RU" sz="2400" dirty="0" smtClean="0"/>
              <a:t>2.Открытый колледж  </a:t>
            </a:r>
            <a:r>
              <a:rPr lang="en-US" sz="2400" dirty="0" smtClean="0">
                <a:hlinkClick r:id="rId2"/>
              </a:rPr>
              <a:t>http</a:t>
            </a:r>
            <a:r>
              <a:rPr lang="en-US" sz="2400" dirty="0" smtClean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www.college.ru/physics/courses/op25part2/content/chapter1/section/paragraph20/theory/html</a:t>
            </a:r>
            <a:endParaRPr lang="ru-RU" sz="2400" dirty="0" smtClean="0"/>
          </a:p>
          <a:p>
            <a:pPr lvl="0"/>
            <a:r>
              <a:rPr lang="ru-RU" sz="2400" dirty="0" smtClean="0"/>
              <a:t>3. Электромагнитная индукция в современном мире  </a:t>
            </a:r>
          </a:p>
          <a:p>
            <a:pPr lvl="0">
              <a:buNone/>
            </a:pPr>
            <a:r>
              <a:rPr lang="en-US" sz="2400" dirty="0" smtClean="0">
                <a:hlinkClick r:id="rId3"/>
              </a:rPr>
              <a:t>https</a:t>
            </a:r>
            <a:r>
              <a:rPr lang="en-US" sz="2400" dirty="0" smtClean="0">
                <a:hlinkClick r:id="rId3"/>
              </a:rPr>
              <a:t>://images.rambler.ru/search?query=%</a:t>
            </a:r>
            <a:r>
              <a:rPr lang="en-US" sz="2400" dirty="0" smtClean="0">
                <a:hlinkClick r:id="rId3"/>
              </a:rPr>
              <a:t>D1%8D%D0%BB%D0%B5%D0%BA%D1%82%D1%80%D0%BE%D0%BC%D0%B0%D0%B3%D0%BD%D0%B8%D1%82%D0%BD%D0%B0%D1%8F%20%D0%B8%D0%BD%D0%B4%D1%83%D0%BA%D1%86%D0%B8%D1%8F%20%20</a:t>
            </a:r>
            <a:endParaRPr lang="ru-RU" sz="2400" dirty="0" smtClean="0"/>
          </a:p>
          <a:p>
            <a:pPr lvl="0">
              <a:buNone/>
            </a:pPr>
            <a:endParaRPr lang="ru-RU" sz="2400" dirty="0" smtClean="0"/>
          </a:p>
          <a:p>
            <a:pPr lvl="0"/>
            <a:endParaRPr lang="en-US" sz="2400" dirty="0" smtClean="0"/>
          </a:p>
          <a:p>
            <a:pPr lvl="0"/>
            <a:endParaRPr lang="ru-RU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Электромагнитная индукция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400800" cy="400052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Открытие ЭМИ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Правило Ленца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Закон ЭМИ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Самоиндукция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Электромагнитное поле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idx="4294967295" type="title"/>
          </p:nvPr>
        </p:nvSpPr>
        <p:spPr>
          <a:xfrm>
            <a:off x="485804" y="1"/>
            <a:ext cx="8229600" cy="785793"/>
          </a:xfrm>
          <a:solidFill>
            <a:srgbClr val="FFFF00"/>
          </a:solidFill>
        </p:spPr>
        <p:txBody>
          <a:bodyPr/>
          <a:lstStyle/>
          <a:p>
            <a:r>
              <a:rPr b="1" dirty="0" lang="ru-RU" smtClean="0">
                <a:solidFill>
                  <a:srgbClr val="FF0000"/>
                </a:solidFill>
                <a:latin charset="0" pitchFamily="18" typeface="Times New Roman"/>
                <a:cs charset="0" pitchFamily="18" typeface="Times New Roman"/>
              </a:rPr>
              <a:t>Электромагнитная индукция</a:t>
            </a:r>
            <a:endParaRPr b="1" dirty="0" lang="ru-RU">
              <a:solidFill>
                <a:srgbClr val="FF0000"/>
              </a:solidFill>
              <a:latin charset="0" pitchFamily="18" typeface="Times New Roman"/>
              <a:cs charset="0" pitchFamily="18" typeface="Times New Roman"/>
            </a:endParaRPr>
          </a:p>
        </p:txBody>
      </p:sp>
      <p:pic>
        <p:nvPicPr>
          <p:cNvPr id="2050" name="Picture 2"/>
          <p:cNvPicPr>
            <a:picLocks noChangeArrowheads="1"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427638"/>
            <a:ext cx="1857388" cy="1318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0" y="714356"/>
            <a:ext cx="3643337" cy="8309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342900" marL="342900"/>
            <a:r>
              <a:rPr b="1" dirty="0" lang="ru-RU" smtClean="0" sz="24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  <a:hlinkClick action="ppaction://hlinksldjump" r:id="rId4"/>
              </a:rPr>
              <a:t>1</a:t>
            </a:r>
            <a:r>
              <a:rPr dirty="0" lang="ru-RU" smtClean="0" sz="2400"/>
              <a:t>. 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Возникновение</a:t>
            </a:r>
            <a:r>
              <a:rPr dirty="0" lang="ru-RU" smtClean="0" sz="2400"/>
              <a:t> </a:t>
            </a:r>
            <a:r>
              <a:rPr dirty="0" lang="en-US" smtClean="0" sz="2400">
                <a:latin charset="0" pitchFamily="66" typeface="Script MT Bold"/>
              </a:rPr>
              <a:t>I</a:t>
            </a:r>
            <a:r>
              <a:rPr dirty="0" err="1" lang="ru-RU" smtClean="0" sz="2000">
                <a:latin charset="0" pitchFamily="66" typeface="Script MT Bold"/>
              </a:rPr>
              <a:t>инд</a:t>
            </a:r>
            <a:endParaRPr dirty="0" lang="ru-RU" smtClean="0" sz="2400">
              <a:latin charset="0" pitchFamily="66" typeface="Script MT Bold"/>
            </a:endParaRPr>
          </a:p>
          <a:p>
            <a:pPr indent="-342900" marL="342900"/>
            <a:r>
              <a:rPr dirty="0" lang="ru-RU" smtClean="0" sz="2400"/>
              <a:t>  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при</a:t>
            </a:r>
            <a:r>
              <a:rPr dirty="0" lang="ru-RU" smtClean="0" sz="2400"/>
              <a:t> </a:t>
            </a:r>
            <a:r>
              <a:rPr dirty="0" lang="el-GR" smtClean="0" sz="2400">
                <a:latin typeface="Times New Roman"/>
                <a:cs typeface="Times New Roman"/>
              </a:rPr>
              <a:t>Δ</a:t>
            </a:r>
            <a:r>
              <a:rPr dirty="0" lang="ru-RU" smtClean="0" sz="2400">
                <a:latin typeface="Times New Roman"/>
                <a:cs typeface="Times New Roman"/>
              </a:rPr>
              <a:t>Ф (Фарадей 1831г)</a:t>
            </a:r>
            <a:r>
              <a:rPr dirty="0" lang="ru-RU" smtClean="0" sz="2400"/>
              <a:t> </a:t>
            </a:r>
            <a:endParaRPr dirty="0" lang="ru-RU" sz="2400"/>
          </a:p>
        </p:txBody>
      </p:sp>
      <p:sp>
        <p:nvSpPr>
          <p:cNvPr id="6" name="TextBox 5"/>
          <p:cNvSpPr txBox="1"/>
          <p:nvPr/>
        </p:nvSpPr>
        <p:spPr>
          <a:xfrm>
            <a:off x="3714744" y="714356"/>
            <a:ext cx="2820516" cy="830997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ru-RU" smtClean="0" sz="24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  <a:hlinkClick action="ppaction://hlinksldjump" r:id="rId5"/>
              </a:rPr>
              <a:t>2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. Правило 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Ленца</a:t>
            </a:r>
          </a:p>
          <a:p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(направление</a:t>
            </a:r>
            <a:r>
              <a:rPr dirty="0" lang="en-US" smtClean="0" sz="2400">
                <a:latin charset="0" pitchFamily="18" typeface="Times New Roman"/>
                <a:cs charset="0" pitchFamily="18" typeface="Times New Roman"/>
              </a:rPr>
              <a:t> </a:t>
            </a:r>
            <a:r>
              <a:rPr dirty="0" lang="en-US" smtClean="0" sz="2400">
                <a:latin charset="0" pitchFamily="66" typeface="Script MT Bold"/>
              </a:rPr>
              <a:t>I</a:t>
            </a:r>
            <a:r>
              <a:rPr dirty="0" err="1" lang="ru-RU" smtClean="0" sz="2000">
                <a:latin charset="0" pitchFamily="66" typeface="Script MT Bold"/>
              </a:rPr>
              <a:t>инд</a:t>
            </a:r>
            <a:r>
              <a:rPr dirty="0" lang="ru-RU" smtClean="0" sz="2400"/>
              <a:t> )</a:t>
            </a:r>
            <a:endParaRPr dirty="0" lang="ru-RU" sz="2400"/>
          </a:p>
        </p:txBody>
      </p:sp>
      <p:sp>
        <p:nvSpPr>
          <p:cNvPr id="10" name="TextBox 9"/>
          <p:cNvSpPr txBox="1"/>
          <p:nvPr/>
        </p:nvSpPr>
        <p:spPr>
          <a:xfrm>
            <a:off x="6715140" y="714356"/>
            <a:ext cx="2012474" cy="461665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ru-RU" smtClean="0" sz="24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  <a:hlinkClick action="ppaction://hlinksldjump" r:id="rId6"/>
              </a:rPr>
              <a:t>3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. Закон ЭМИ</a:t>
            </a:r>
            <a:endParaRPr dirty="0" lang="ru-RU" sz="2400">
              <a:latin charset="0" pitchFamily="18" typeface="Times New Roman"/>
              <a:cs charset="0" pitchFamily="18" typeface="Times New Roman"/>
            </a:endParaRPr>
          </a:p>
        </p:txBody>
      </p:sp>
      <p:pic>
        <p:nvPicPr>
          <p:cNvPr id="11" name="Объект 10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00838" y="1285875"/>
            <a:ext cx="2046287" cy="1196975"/>
          </a:xfrm>
          <a:prstGeom prst="rect"/>
          <a:noFill/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0" y="2756824"/>
            <a:ext cx="9144000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785794"/>
            <a:ext cx="9144000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2536017" y="1750207"/>
            <a:ext cx="1928826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5608645" y="1749413"/>
            <a:ext cx="1928826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2786058"/>
            <a:ext cx="9144000" cy="120032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lang="ru-RU" smtClean="0" sz="24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  <a:hlinkClick action="ppaction://hlinksldjump" r:id="rId6"/>
              </a:rPr>
              <a:t>4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. Индуктивность  </a:t>
            </a:r>
            <a:r>
              <a:rPr dirty="0" lang="en-US" smtClean="0" sz="2400">
                <a:latin charset="0" pitchFamily="18" typeface="Times New Roman"/>
                <a:cs charset="0" pitchFamily="18" typeface="Times New Roman"/>
              </a:rPr>
              <a:t>[L]-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Гн     </a:t>
            </a:r>
            <a:r>
              <a:rPr b="1" dirty="0" lang="ru-RU" smtClean="0" sz="24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  <a:hlinkClick action="ppaction://hlinksldjump" r:id="rId8"/>
              </a:rPr>
              <a:t>5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. Самоиндукция    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       </a:t>
            </a:r>
            <a:r>
              <a:rPr b="1" dirty="0" lang="ru-RU" smtClean="0" sz="24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  <a:hlinkClick action="ppaction://hlinksldjump" r:id="rId9"/>
              </a:rPr>
              <a:t>6</a:t>
            </a:r>
            <a:r>
              <a:rPr b="1" dirty="0" lang="ru-RU" smtClean="0" sz="2400">
                <a:latin charset="0" pitchFamily="18" typeface="Times New Roman"/>
                <a:cs charset="0" pitchFamily="18" typeface="Times New Roman"/>
              </a:rPr>
              <a:t>.</a:t>
            </a:r>
            <a:r>
              <a:rPr b="1" dirty="0" lang="ru-RU" smtClean="0" sz="24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</a:rPr>
              <a:t> 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Токи Фуко</a:t>
            </a:r>
          </a:p>
          <a:p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     </a:t>
            </a:r>
          </a:p>
          <a:p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   </a:t>
            </a:r>
            <a:endParaRPr dirty="0" lang="ru-RU" sz="2400">
              <a:latin charset="0" pitchFamily="18" typeface="Times New Roman"/>
              <a:cs charset="0" pitchFamily="18" typeface="Times New Roman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2465373" y="3749677"/>
            <a:ext cx="2071702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537207" y="3749677"/>
            <a:ext cx="2071702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Object 5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785918" y="3357562"/>
            <a:ext cx="1714499" cy="932688"/>
          </a:xfrm>
          <a:prstGeom prst="rect"/>
          <a:noFill/>
        </p:spPr>
      </p:pic>
      <p:sp>
        <p:nvSpPr>
          <p:cNvPr id="24" name="TextBox 23"/>
          <p:cNvSpPr txBox="1"/>
          <p:nvPr/>
        </p:nvSpPr>
        <p:spPr>
          <a:xfrm>
            <a:off x="142876" y="3548722"/>
            <a:ext cx="1500166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i="1" lang="ru-RU" smtClean="0" sz="2800">
                <a:latin charset="0" pitchFamily="66" typeface="Script MT Bold"/>
                <a:cs typeface="Times New Roman"/>
              </a:rPr>
              <a:t>Ф </a:t>
            </a:r>
            <a:r>
              <a:rPr dirty="0" i="1" lang="en-US" smtClean="0" sz="2800">
                <a:latin charset="0" pitchFamily="18" typeface="Times New Roman"/>
                <a:cs charset="0" pitchFamily="18" typeface="Times New Roman"/>
              </a:rPr>
              <a:t>= L</a:t>
            </a:r>
            <a:r>
              <a:rPr dirty="0" i="1" lang="en-US" smtClean="0" sz="2800">
                <a:latin charset="0" pitchFamily="66" typeface="Script MT Bold"/>
                <a:cs charset="0" pitchFamily="18" typeface="Times New Roman"/>
              </a:rPr>
              <a:t>I</a:t>
            </a:r>
            <a:endParaRPr dirty="0" lang="ru-RU" sz="2800"/>
          </a:p>
        </p:txBody>
      </p:sp>
      <p:pic>
        <p:nvPicPr>
          <p:cNvPr id="2054" name="Picture 6"/>
          <p:cNvPicPr>
            <a:picLocks noChangeArrowheads="1"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058475" y="3172482"/>
            <a:ext cx="1870847" cy="1613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descr="http://referatdb.ru/pars_docs/refs/133/132165/132165_html_m7753ae4d.png" id="2056" name="Picture 8"/>
          <p:cNvPicPr>
            <a:picLocks noChangeArrowheads="1"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623318" y="3214686"/>
            <a:ext cx="2520682" cy="1500198"/>
          </a:xfrm>
          <a:prstGeom prst="rect">
            <a:avLst/>
          </a:prstGeom>
          <a:noFill/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0" y="4786322"/>
            <a:ext cx="9144000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14282" y="4786322"/>
            <a:ext cx="3629840" cy="461665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ru-RU" smtClean="0" sz="24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  <a:hlinkClick action="ppaction://hlinksldjump" r:id="rId13"/>
              </a:rPr>
              <a:t>7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. Электромагнитное поле</a:t>
            </a:r>
            <a:endParaRPr dirty="0" lang="ru-RU" sz="2400">
              <a:latin charset="0" pitchFamily="18" typeface="Times New Roman"/>
              <a:cs charset="0" pitchFamily="18"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46840" y="4786322"/>
            <a:ext cx="2911374" cy="461665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ru-RU" smtClean="0" sz="2400">
                <a:solidFill>
                  <a:srgbClr val="C00000"/>
                </a:solidFill>
                <a:latin charset="0" pitchFamily="18" typeface="Times New Roman"/>
                <a:cs charset="0" pitchFamily="18" typeface="Times New Roman"/>
                <a:hlinkClick action="ppaction://hlinksldjump" r:id="rId14"/>
              </a:rPr>
              <a:t>8</a:t>
            </a:r>
            <a:r>
              <a:rPr dirty="0" lang="ru-RU" smtClean="0" sz="2400">
                <a:latin charset="0" pitchFamily="18" typeface="Times New Roman"/>
                <a:cs charset="0" pitchFamily="18" typeface="Times New Roman"/>
              </a:rPr>
              <a:t>. Применение ЭМИ</a:t>
            </a:r>
            <a:endParaRPr dirty="0" lang="ru-RU" sz="2400">
              <a:latin charset="0" pitchFamily="18" typeface="Times New Roman"/>
              <a:cs charset="0" pitchFamily="18" typeface="Times New Roman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>
            <a:off x="3822695" y="5821355"/>
            <a:ext cx="2071702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7" name="Picture 9"/>
          <p:cNvPicPr>
            <a:picLocks noChangeArrowheads="1"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5214950"/>
            <a:ext cx="20193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Объект 35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2857488" y="5286389"/>
            <a:ext cx="1593284" cy="1143008"/>
          </a:xfrm>
          <a:prstGeom prst="rect"/>
          <a:noFill/>
        </p:spPr>
      </p:pic>
      <p:sp>
        <p:nvSpPr>
          <p:cNvPr id="37" name="TextBox 36"/>
          <p:cNvSpPr txBox="1"/>
          <p:nvPr/>
        </p:nvSpPr>
        <p:spPr>
          <a:xfrm>
            <a:off x="5000628" y="5214950"/>
            <a:ext cx="3222613" cy="1846659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indent="-342900" marL="342900">
              <a:buAutoNum type="arabicPeriod"/>
            </a:pPr>
            <a:r>
              <a:rPr dirty="0" i="1" lang="ru-RU" smtClean="0" sz="2400">
                <a:latin charset="0" pitchFamily="18" typeface="Times New Roman"/>
                <a:cs charset="0" pitchFamily="18" typeface="Times New Roman"/>
              </a:rPr>
              <a:t>Получение ~ тока</a:t>
            </a:r>
          </a:p>
          <a:p>
            <a:pPr indent="-342900" marL="342900">
              <a:buAutoNum type="arabicPeriod"/>
            </a:pPr>
            <a:r>
              <a:rPr dirty="0" i="1" lang="ru-RU" smtClean="0" sz="2400">
                <a:latin charset="0" pitchFamily="18" typeface="Times New Roman"/>
                <a:cs charset="0" pitchFamily="18" typeface="Times New Roman"/>
              </a:rPr>
              <a:t>Трансформатор</a:t>
            </a:r>
          </a:p>
          <a:p>
            <a:pPr indent="-342900" marL="342900">
              <a:buAutoNum type="arabicPeriod"/>
            </a:pPr>
            <a:r>
              <a:rPr dirty="0" i="1" lang="ru-RU" smtClean="0" sz="2400">
                <a:latin charset="0" pitchFamily="18" typeface="Times New Roman"/>
                <a:cs charset="0" pitchFamily="18" typeface="Times New Roman"/>
              </a:rPr>
              <a:t>Металлоискатели</a:t>
            </a:r>
          </a:p>
          <a:p>
            <a:pPr indent="-342900" marL="342900">
              <a:buAutoNum type="arabicPeriod"/>
            </a:pPr>
            <a:r>
              <a:rPr dirty="0" i="1" lang="ru-RU" smtClean="0" sz="2400">
                <a:latin charset="0" pitchFamily="18" typeface="Times New Roman"/>
                <a:cs charset="0" pitchFamily="18" typeface="Times New Roman"/>
              </a:rPr>
              <a:t>Индукционные печи</a:t>
            </a:r>
          </a:p>
          <a:p>
            <a:pPr indent="-342900" marL="342900">
              <a:buAutoNum type="arabicPeriod"/>
            </a:pPr>
            <a:endParaRPr dirty="0" lang="ru-RU">
              <a:latin charset="0" pitchFamily="18" typeface="Times New Roman"/>
              <a:cs charset="0" pitchFamily="18" typeface="Times New Roman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rot="5400000">
            <a:off x="964381" y="3250405"/>
            <a:ext cx="500066" cy="28575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 rot="16200000">
            <a:off x="2143108" y="3214686"/>
            <a:ext cx="500066" cy="50006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Объект 38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00033" y="4237209"/>
            <a:ext cx="2286017" cy="477675"/>
          </a:xfrm>
          <a:prstGeom prst="rect"/>
          <a:noFill/>
        </p:spPr>
      </p:pic>
      <p:pic>
        <p:nvPicPr>
          <p:cNvPr id="35" name="Picture 2"/>
          <p:cNvPicPr>
            <a:picLocks noChangeArrowheads="1" noChangeAspect="1"/>
          </p:cNvPicPr>
          <p:nvPr/>
        </p:nvPicPr>
        <p:blipFill>
          <a:blip cstate="print" r:embed="rId18"/>
          <a:srcRect/>
          <a:stretch>
            <a:fillRect/>
          </a:stretch>
        </p:blipFill>
        <p:spPr bwMode="auto">
          <a:xfrm>
            <a:off x="4000496" y="1479509"/>
            <a:ext cx="1785950" cy="124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011222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 Электромагнитная  индукция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 -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явление  возникновения  электрического тока  в   замкнутом  контуре,   при изменении числа магнитных линий, пронизывающих контур. </a:t>
            </a:r>
          </a:p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- возникающий  ток  называется</a:t>
            </a:r>
          </a:p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индукционным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 rot="10800000">
            <a:off x="428596" y="6286520"/>
            <a:ext cx="714380" cy="357190"/>
          </a:xfrm>
          <a:prstGeom prst="right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Правило Ленца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>
              <a:buNone/>
            </a:pP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Возникающий  в  замкнутом  контуре индукционный  ток  своим  магнитным  полем </a:t>
            </a:r>
          </a:p>
          <a:p>
            <a:pPr>
              <a:buNone/>
            </a:pP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препятствует  причине  своего  появления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7199" y="4143380"/>
            <a:ext cx="357961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 rot="10800000">
            <a:off x="428596" y="6286520"/>
            <a:ext cx="714380" cy="357190"/>
          </a:xfrm>
          <a:prstGeom prst="right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b="1" dirty="0" lang="ru-RU" smtClean="0">
                <a:solidFill>
                  <a:srgbClr val="FF0000"/>
                </a:solidFill>
                <a:latin charset="0" pitchFamily="18" typeface="Times New Roman"/>
                <a:cs charset="0" pitchFamily="18" typeface="Times New Roman"/>
              </a:rPr>
              <a:t>3. Закон электромагнитной индукции</a:t>
            </a:r>
            <a:endParaRPr b="1" dirty="0" lang="ru-RU">
              <a:solidFill>
                <a:srgbClr val="FF0000"/>
              </a:solidFill>
              <a:latin charset="0" pitchFamily="18" typeface="Times New Roman"/>
              <a:cs charset="0" pitchFamily="18"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401080" cy="469742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b="1" dirty="0" i="1" lang="ru-RU" smtClean="0">
                <a:solidFill>
                  <a:srgbClr val="0B0B11"/>
                </a:solidFill>
                <a:latin charset="0" pitchFamily="18" typeface="Times New Roman"/>
                <a:cs charset="0" pitchFamily="18" typeface="Times New Roman"/>
              </a:rPr>
              <a:t> – сила индукционного тока зависит</a:t>
            </a:r>
            <a:r>
              <a:rPr b="1" dirty="0" i="1" lang="ru-RU" smtClean="0">
                <a:latin charset="0" pitchFamily="18" typeface="Times New Roman"/>
                <a:cs charset="0" pitchFamily="18" typeface="Times New Roman"/>
              </a:rPr>
              <a:t> </a:t>
            </a:r>
            <a:r>
              <a:rPr b="1" dirty="0" i="1" lang="ru-RU" smtClean="0">
                <a:latin charset="0" pitchFamily="18" typeface="Times New Roman"/>
                <a:cs charset="0" pitchFamily="18" typeface="Times New Roman"/>
              </a:rPr>
              <a:t>от</a:t>
            </a:r>
            <a:endParaRPr b="1" dirty="0" i="1" lang="en-US" smtClean="0">
              <a:latin charset="0" pitchFamily="18" typeface="Times New Roman"/>
              <a:cs charset="0" pitchFamily="18" typeface="Times New Roman"/>
            </a:endParaRPr>
          </a:p>
          <a:p>
            <a:pPr>
              <a:buNone/>
            </a:pPr>
            <a:r>
              <a:rPr b="1" dirty="0" i="1" lang="ru-RU" smtClean="0">
                <a:latin charset="0" pitchFamily="18" typeface="Times New Roman"/>
                <a:cs charset="0" pitchFamily="18" typeface="Times New Roman"/>
              </a:rPr>
              <a:t>                                              </a:t>
            </a:r>
            <a:r>
              <a:rPr b="1" dirty="0" i="1" lang="en-US" smtClean="0">
                <a:latin charset="0" pitchFamily="18" typeface="Times New Roman"/>
                <a:cs charset="0" pitchFamily="18" typeface="Times New Roman"/>
              </a:rPr>
              <a:t>        </a:t>
            </a:r>
            <a:r>
              <a:rPr b="1" dirty="0" i="1" lang="ru-RU" smtClean="0">
                <a:latin charset="0" pitchFamily="18" typeface="Times New Roman"/>
                <a:cs charset="0" pitchFamily="18" typeface="Times New Roman"/>
              </a:rPr>
              <a:t>скорости</a:t>
            </a:r>
            <a:r>
              <a:rPr b="1" dirty="0" i="1" lang="ru-RU" smtClean="0">
                <a:latin charset="0" pitchFamily="18" typeface="Times New Roman"/>
                <a:cs charset="0" pitchFamily="18" typeface="Times New Roman"/>
              </a:rPr>
              <a:t>:</a:t>
            </a:r>
          </a:p>
          <a:p>
            <a:pPr>
              <a:lnSpc>
                <a:spcPct val="150000"/>
              </a:lnSpc>
              <a:buNone/>
            </a:pPr>
            <a:r>
              <a:rPr b="1" dirty="0" i="1" lang="ru-RU" smtClean="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                                                  </a:t>
            </a:r>
            <a:r>
              <a:rPr b="1" dirty="0" i="1" lang="ru-RU" smtClean="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…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изменения</a:t>
            </a:r>
            <a:endParaRPr b="1" dirty="0" i="1" lang="ru-RU" smtClean="0" sz="3600">
              <a:solidFill>
                <a:srgbClr val="1607DD"/>
              </a:solidFill>
              <a:latin charset="0" pitchFamily="18" typeface="Times New Roman"/>
              <a:cs charset="0" pitchFamily="18" typeface="Times New Roman"/>
            </a:endParaRPr>
          </a:p>
          <a:p>
            <a:pPr>
              <a:lnSpc>
                <a:spcPct val="80000"/>
              </a:lnSpc>
              <a:buNone/>
            </a:pP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                                      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магнитного</a:t>
            </a:r>
            <a:r>
              <a:rPr b="1" dirty="0" i="1" lang="en-US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потока </a:t>
            </a:r>
          </a:p>
          <a:p>
            <a:pPr>
              <a:buNone/>
            </a:pPr>
            <a:endParaRPr b="1" dirty="0" i="1" lang="ru-RU" smtClean="0">
              <a:solidFill>
                <a:srgbClr val="1607DD"/>
              </a:solidFill>
              <a:latin charset="0" pitchFamily="18" typeface="Times New Roman"/>
              <a:cs charset="0" pitchFamily="18" typeface="Times New Roman"/>
            </a:endParaRPr>
          </a:p>
          <a:p>
            <a:pPr>
              <a:lnSpc>
                <a:spcPct val="80000"/>
              </a:lnSpc>
              <a:buNone/>
            </a:pPr>
            <a:r>
              <a:rPr b="1" dirty="0" i="1" lang="ru-RU" smtClean="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                                                </a:t>
            </a:r>
            <a:r>
              <a:rPr b="1" dirty="0" i="1" lang="ru-RU" smtClean="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…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изменения</a:t>
            </a:r>
            <a:endParaRPr b="1" dirty="0" i="1" lang="ru-RU" smtClean="0" sz="3600">
              <a:solidFill>
                <a:srgbClr val="1607DD"/>
              </a:solidFill>
              <a:latin charset="0" pitchFamily="18" typeface="Times New Roman"/>
              <a:cs charset="0" pitchFamily="18" typeface="Times New Roman"/>
            </a:endParaRPr>
          </a:p>
          <a:p>
            <a:pPr>
              <a:lnSpc>
                <a:spcPct val="80000"/>
              </a:lnSpc>
              <a:buNone/>
            </a:pP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                                            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силы</a:t>
            </a:r>
            <a:r>
              <a:rPr b="1" dirty="0" i="1" lang="en-US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тока</a:t>
            </a:r>
          </a:p>
          <a:p>
            <a:pPr>
              <a:lnSpc>
                <a:spcPct val="110000"/>
              </a:lnSpc>
              <a:buNone/>
            </a:pPr>
            <a:r>
              <a:rPr b="1" dirty="0" lang="ru-RU" smtClean="0">
                <a:latin charset="0" pitchFamily="18" typeface="Times New Roman"/>
                <a:cs charset="0" pitchFamily="18" typeface="Times New Roman"/>
              </a:rPr>
              <a:t>    </a:t>
            </a:r>
            <a:r>
              <a:rPr b="1" dirty="0" err="1" lang="en-US" smtClean="0" sz="3600">
                <a:latin charset="0" pitchFamily="66" typeface="Script MT Bold"/>
                <a:cs charset="0" pitchFamily="18" typeface="Times New Roman"/>
              </a:rPr>
              <a:t>E</a:t>
            </a:r>
            <a:r>
              <a:rPr b="1" dirty="0" err="1" lang="en-US" smtClean="0" sz="2600">
                <a:latin charset="0" pitchFamily="66" typeface="Script MT Bold"/>
                <a:cs charset="0" pitchFamily="18" typeface="Times New Roman"/>
              </a:rPr>
              <a:t>i</a:t>
            </a:r>
            <a:r>
              <a:rPr b="1" dirty="0" lang="en-US" smtClean="0" sz="3600">
                <a:latin charset="0" pitchFamily="18" typeface="Times New Roman"/>
                <a:cs charset="0" pitchFamily="18" typeface="Times New Roman"/>
              </a:rPr>
              <a:t> </a:t>
            </a:r>
            <a:r>
              <a:rPr b="1" dirty="0" lang="en-US" smtClean="0" sz="3600">
                <a:latin charset="0" pitchFamily="18" typeface="Times New Roman"/>
                <a:cs charset="0" pitchFamily="18" typeface="Times New Roman"/>
              </a:rPr>
              <a:t>= </a:t>
            </a:r>
            <a:r>
              <a:rPr dirty="0" err="1" lang="en-US" smtClean="0" sz="3600">
                <a:latin charset="0" pitchFamily="18" typeface="Times New Roman"/>
                <a:cs charset="0" pitchFamily="18" typeface="Times New Roman"/>
              </a:rPr>
              <a:t>Bvℓsin</a:t>
            </a:r>
            <a:r>
              <a:rPr dirty="0" lang="el-GR" smtClean="0" sz="3600">
                <a:latin charset="0" pitchFamily="18" typeface="Times New Roman"/>
                <a:cs charset="0" pitchFamily="18" typeface="Times New Roman"/>
              </a:rPr>
              <a:t>β</a:t>
            </a:r>
            <a:r>
              <a:rPr dirty="0" lang="ru-RU" smtClean="0" sz="3600">
                <a:latin charset="0" pitchFamily="18" typeface="Times New Roman"/>
                <a:cs charset="0" pitchFamily="18" typeface="Times New Roman"/>
              </a:rPr>
              <a:t>       </a:t>
            </a:r>
            <a:r>
              <a:rPr dirty="0" lang="en-US" smtClean="0" sz="3600">
                <a:latin charset="0" pitchFamily="18" typeface="Times New Roman"/>
                <a:cs charset="0" pitchFamily="18" typeface="Times New Roman"/>
              </a:rPr>
              <a:t> </a:t>
            </a:r>
            <a:r>
              <a:rPr dirty="0" lang="ru-RU" smtClean="0" sz="3600">
                <a:latin charset="0" pitchFamily="18" typeface="Times New Roman"/>
                <a:cs charset="0" pitchFamily="18" typeface="Times New Roman"/>
              </a:rPr>
              <a:t>…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движения</a:t>
            </a:r>
            <a:r>
              <a:rPr b="1" dirty="0" i="1" lang="en-US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 </a:t>
            </a:r>
            <a:r>
              <a:rPr b="1" dirty="0" i="1" lang="ru-RU" smtClean="0" sz="3600">
                <a:solidFill>
                  <a:srgbClr val="1607DD"/>
                </a:solidFill>
                <a:latin charset="0" pitchFamily="18" typeface="Times New Roman"/>
                <a:cs charset="0" pitchFamily="18" typeface="Times New Roman"/>
              </a:rPr>
              <a:t>проводника</a:t>
            </a:r>
            <a:endParaRPr b="1" dirty="0" i="1" lang="ru-RU">
              <a:latin charset="0" pitchFamily="18" typeface="Times New Roman"/>
              <a:cs charset="0" pitchFamily="18"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8860" y="3714752"/>
            <a:ext cx="184731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endParaRPr dirty="0" lang="ru-RU"/>
          </a:p>
        </p:txBody>
      </p:sp>
      <p:pic>
        <p:nvPicPr>
          <p:cNvPr id="18435" name="Object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643182"/>
            <a:ext cx="3252788" cy="1482725"/>
          </a:xfrm>
          <a:prstGeom prst="rect"/>
          <a:noFill/>
        </p:spPr>
      </p:pic>
      <p:pic>
        <p:nvPicPr>
          <p:cNvPr id="18436" name="Object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4071942"/>
            <a:ext cx="2493040" cy="1357322"/>
          </a:xfrm>
          <a:prstGeom prst="rect"/>
          <a:noFill/>
        </p:spPr>
      </p:pic>
      <p:cxnSp>
        <p:nvCxnSpPr>
          <p:cNvPr id="9" name="Прямая соединительная линия 8"/>
          <p:cNvCxnSpPr/>
          <p:nvPr/>
        </p:nvCxnSpPr>
        <p:spPr>
          <a:xfrm rot="5400000">
            <a:off x="-1357354" y="4399898"/>
            <a:ext cx="3714776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2072464" y="4400202"/>
            <a:ext cx="35719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500034" y="6215082"/>
            <a:ext cx="821537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00034" y="2571744"/>
            <a:ext cx="821537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034" y="4101176"/>
            <a:ext cx="8215370" cy="4220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00034" y="5357826"/>
            <a:ext cx="8215370" cy="109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трелка вправо 12">
            <a:hlinkClick action="ppaction://hlinksldjump" r:id="rId5"/>
          </p:cNvPr>
          <p:cNvSpPr/>
          <p:nvPr/>
        </p:nvSpPr>
        <p:spPr>
          <a:xfrm rot="10800000">
            <a:off x="428596" y="6286520"/>
            <a:ext cx="714380" cy="357190"/>
          </a:xfrm>
          <a:prstGeom prst="right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6894529" y="4392619"/>
            <a:ext cx="3643338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6" y="274638"/>
            <a:ext cx="8858280" cy="11430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Магнитный поток. Индуктивность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 =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 S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α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Ф – </a:t>
            </a:r>
            <a:r>
              <a:rPr lang="ru-RU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магнитный поток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(вебер)</a:t>
            </a:r>
          </a:p>
          <a:p>
            <a:pPr>
              <a:buNone/>
            </a:pP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S –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площадь контура (м²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LI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индуктивность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(генри)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величина, характеризующая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магнитные свойства проводника (катушки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www.college.ru/physics/courses/op25part2/content/chapter1/section/paragraph20/images/1-20-1.gif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6250793" y="2250273"/>
            <a:ext cx="307183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57902" y="2257856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87250" y="1828130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Modern No. 20" pitchFamily="18" charset="0"/>
              </a:rPr>
              <a:t>B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>
            <a:off x="6858016" y="3000372"/>
            <a:ext cx="92869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114534" y="2501404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latin typeface="Times New Roman"/>
                <a:cs typeface="Times New Roman"/>
              </a:rPr>
              <a:t>α</a:t>
            </a:r>
            <a:endParaRPr lang="ru-RU" sz="3200" b="1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>
            <a:off x="6901318" y="2385566"/>
            <a:ext cx="857256" cy="57150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www.jantzen.ru/pics/goods/big/jantzen_round_coil_with_p-core_24_awg_0-5_mm_4-7_mh_1-75_ohm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4500570"/>
            <a:ext cx="2227268" cy="2227268"/>
          </a:xfrm>
          <a:prstGeom prst="rect">
            <a:avLst/>
          </a:prstGeom>
          <a:noFill/>
        </p:spPr>
      </p:pic>
      <p:sp>
        <p:nvSpPr>
          <p:cNvPr id="12" name="Стрелка вправо 11">
            <a:hlinkClick r:id="rId4" action="ppaction://hlinksldjump"/>
          </p:cNvPr>
          <p:cNvSpPr/>
          <p:nvPr/>
        </p:nvSpPr>
        <p:spPr>
          <a:xfrm rot="10800000">
            <a:off x="428596" y="6286520"/>
            <a:ext cx="714380" cy="357190"/>
          </a:xfrm>
          <a:prstGeom prst="right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ЯВЛЕНИЕ  САМОИНДУКЦИИ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возникновение  ЭДС индукции в том же проводнике, по которому идет переменный ток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Рисунок 20" descr="tst2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714752"/>
            <a:ext cx="3143272" cy="20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рямоугольник 21"/>
          <p:cNvSpPr/>
          <p:nvPr/>
        </p:nvSpPr>
        <p:spPr>
          <a:xfrm>
            <a:off x="3987526" y="3857628"/>
            <a:ext cx="642942" cy="21431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>
            <a:off x="3126976" y="4761480"/>
            <a:ext cx="2001058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3351863" y="4253037"/>
            <a:ext cx="78581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 flipV="1">
            <a:off x="4000099" y="4500967"/>
            <a:ext cx="285831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429256" y="5900096"/>
            <a:ext cx="278608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33"/>
          <p:cNvSpPr/>
          <p:nvPr/>
        </p:nvSpPr>
        <p:spPr>
          <a:xfrm>
            <a:off x="5444422" y="4416738"/>
            <a:ext cx="2434107" cy="1468192"/>
          </a:xfrm>
          <a:custGeom>
            <a:avLst/>
            <a:gdLst>
              <a:gd name="connsiteX0" fmla="*/ 0 w 2434107"/>
              <a:gd name="connsiteY0" fmla="*/ 1468192 h 1468192"/>
              <a:gd name="connsiteX1" fmla="*/ 103031 w 2434107"/>
              <a:gd name="connsiteY1" fmla="*/ 1081826 h 1468192"/>
              <a:gd name="connsiteX2" fmla="*/ 218941 w 2434107"/>
              <a:gd name="connsiteY2" fmla="*/ 734096 h 1468192"/>
              <a:gd name="connsiteX3" fmla="*/ 360609 w 2434107"/>
              <a:gd name="connsiteY3" fmla="*/ 502276 h 1468192"/>
              <a:gd name="connsiteX4" fmla="*/ 489398 w 2434107"/>
              <a:gd name="connsiteY4" fmla="*/ 360609 h 1468192"/>
              <a:gd name="connsiteX5" fmla="*/ 682581 w 2434107"/>
              <a:gd name="connsiteY5" fmla="*/ 206062 h 1468192"/>
              <a:gd name="connsiteX6" fmla="*/ 914400 w 2434107"/>
              <a:gd name="connsiteY6" fmla="*/ 90152 h 1468192"/>
              <a:gd name="connsiteX7" fmla="*/ 1184857 w 2434107"/>
              <a:gd name="connsiteY7" fmla="*/ 25758 h 1468192"/>
              <a:gd name="connsiteX8" fmla="*/ 1442434 w 2434107"/>
              <a:gd name="connsiteY8" fmla="*/ 12879 h 1468192"/>
              <a:gd name="connsiteX9" fmla="*/ 2434107 w 2434107"/>
              <a:gd name="connsiteY9" fmla="*/ 0 h 1468192"/>
              <a:gd name="connsiteX10" fmla="*/ 2434107 w 2434107"/>
              <a:gd name="connsiteY10" fmla="*/ 0 h 1468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34107" h="1468192">
                <a:moveTo>
                  <a:pt x="0" y="1468192"/>
                </a:moveTo>
                <a:cubicBezTo>
                  <a:pt x="33270" y="1336183"/>
                  <a:pt x="66541" y="1204175"/>
                  <a:pt x="103031" y="1081826"/>
                </a:cubicBezTo>
                <a:cubicBezTo>
                  <a:pt x="139521" y="959477"/>
                  <a:pt x="176011" y="830688"/>
                  <a:pt x="218941" y="734096"/>
                </a:cubicBezTo>
                <a:cubicBezTo>
                  <a:pt x="261871" y="637504"/>
                  <a:pt x="315533" y="564524"/>
                  <a:pt x="360609" y="502276"/>
                </a:cubicBezTo>
                <a:cubicBezTo>
                  <a:pt x="405685" y="440028"/>
                  <a:pt x="435736" y="409978"/>
                  <a:pt x="489398" y="360609"/>
                </a:cubicBezTo>
                <a:cubicBezTo>
                  <a:pt x="543060" y="311240"/>
                  <a:pt x="611748" y="251138"/>
                  <a:pt x="682581" y="206062"/>
                </a:cubicBezTo>
                <a:cubicBezTo>
                  <a:pt x="753414" y="160986"/>
                  <a:pt x="830687" y="120203"/>
                  <a:pt x="914400" y="90152"/>
                </a:cubicBezTo>
                <a:cubicBezTo>
                  <a:pt x="998113" y="60101"/>
                  <a:pt x="1096851" y="38637"/>
                  <a:pt x="1184857" y="25758"/>
                </a:cubicBezTo>
                <a:cubicBezTo>
                  <a:pt x="1272863" y="12879"/>
                  <a:pt x="1442434" y="12879"/>
                  <a:pt x="1442434" y="12879"/>
                </a:cubicBezTo>
                <a:lnTo>
                  <a:pt x="2434107" y="0"/>
                </a:lnTo>
                <a:lnTo>
                  <a:pt x="2434107" y="0"/>
                </a:ln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5445520" y="3714752"/>
            <a:ext cx="1081826" cy="2163651"/>
          </a:xfrm>
          <a:custGeom>
            <a:avLst/>
            <a:gdLst>
              <a:gd name="connsiteX0" fmla="*/ 0 w 1081826"/>
              <a:gd name="connsiteY0" fmla="*/ 0 h 2163651"/>
              <a:gd name="connsiteX1" fmla="*/ 90153 w 1081826"/>
              <a:gd name="connsiteY1" fmla="*/ 347730 h 2163651"/>
              <a:gd name="connsiteX2" fmla="*/ 167426 w 1081826"/>
              <a:gd name="connsiteY2" fmla="*/ 656823 h 2163651"/>
              <a:gd name="connsiteX3" fmla="*/ 283336 w 1081826"/>
              <a:gd name="connsiteY3" fmla="*/ 1043189 h 2163651"/>
              <a:gd name="connsiteX4" fmla="*/ 425003 w 1081826"/>
              <a:gd name="connsiteY4" fmla="*/ 1519707 h 2163651"/>
              <a:gd name="connsiteX5" fmla="*/ 579550 w 1081826"/>
              <a:gd name="connsiteY5" fmla="*/ 1854558 h 2163651"/>
              <a:gd name="connsiteX6" fmla="*/ 746975 w 1081826"/>
              <a:gd name="connsiteY6" fmla="*/ 2034862 h 2163651"/>
              <a:gd name="connsiteX7" fmla="*/ 888643 w 1081826"/>
              <a:gd name="connsiteY7" fmla="*/ 2112136 h 2163651"/>
              <a:gd name="connsiteX8" fmla="*/ 1081826 w 1081826"/>
              <a:gd name="connsiteY8" fmla="*/ 2163651 h 2163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1826" h="2163651">
                <a:moveTo>
                  <a:pt x="0" y="0"/>
                </a:moveTo>
                <a:cubicBezTo>
                  <a:pt x="31124" y="119130"/>
                  <a:pt x="62249" y="238260"/>
                  <a:pt x="90153" y="347730"/>
                </a:cubicBezTo>
                <a:cubicBezTo>
                  <a:pt x="118057" y="457200"/>
                  <a:pt x="135229" y="540913"/>
                  <a:pt x="167426" y="656823"/>
                </a:cubicBezTo>
                <a:cubicBezTo>
                  <a:pt x="199623" y="772733"/>
                  <a:pt x="240407" y="899375"/>
                  <a:pt x="283336" y="1043189"/>
                </a:cubicBezTo>
                <a:cubicBezTo>
                  <a:pt x="326266" y="1187003"/>
                  <a:pt x="375634" y="1384479"/>
                  <a:pt x="425003" y="1519707"/>
                </a:cubicBezTo>
                <a:cubicBezTo>
                  <a:pt x="474372" y="1654935"/>
                  <a:pt x="525888" y="1768699"/>
                  <a:pt x="579550" y="1854558"/>
                </a:cubicBezTo>
                <a:cubicBezTo>
                  <a:pt x="633212" y="1940417"/>
                  <a:pt x="695460" y="1991932"/>
                  <a:pt x="746975" y="2034862"/>
                </a:cubicBezTo>
                <a:cubicBezTo>
                  <a:pt x="798491" y="2077792"/>
                  <a:pt x="832835" y="2090671"/>
                  <a:pt x="888643" y="2112136"/>
                </a:cubicBezTo>
                <a:cubicBezTo>
                  <a:pt x="944451" y="2133601"/>
                  <a:pt x="1081826" y="2163651"/>
                  <a:pt x="1081826" y="2163651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7858148" y="5786454"/>
            <a:ext cx="338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</a:t>
            </a:r>
            <a:endParaRPr lang="ru-RU" sz="3600" dirty="0"/>
          </a:p>
        </p:txBody>
      </p:sp>
      <p:sp>
        <p:nvSpPr>
          <p:cNvPr id="40" name="TextBox 39"/>
          <p:cNvSpPr txBox="1"/>
          <p:nvPr/>
        </p:nvSpPr>
        <p:spPr>
          <a:xfrm>
            <a:off x="4929190" y="2857496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Script MT Bold" pitchFamily="66" charset="0"/>
              </a:rPr>
              <a:t>I</a:t>
            </a:r>
            <a:endParaRPr lang="ru-RU" sz="3200" dirty="0"/>
          </a:p>
        </p:txBody>
      </p:sp>
      <p:sp>
        <p:nvSpPr>
          <p:cNvPr id="41" name="TextBox 40"/>
          <p:cNvSpPr txBox="1"/>
          <p:nvPr/>
        </p:nvSpPr>
        <p:spPr>
          <a:xfrm>
            <a:off x="5929322" y="4987365"/>
            <a:ext cx="758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Script MT Bold" pitchFamily="66" charset="0"/>
              </a:rPr>
              <a:t>I</a:t>
            </a:r>
            <a:r>
              <a:rPr lang="ru-RU" sz="1600" dirty="0" err="1" smtClean="0">
                <a:latin typeface="Script MT Bold" pitchFamily="66" charset="0"/>
              </a:rPr>
              <a:t>инд</a:t>
            </a:r>
            <a:endParaRPr lang="ru-RU" sz="3200" dirty="0"/>
          </a:p>
        </p:txBody>
      </p:sp>
      <p:sp>
        <p:nvSpPr>
          <p:cNvPr id="15" name="Стрелка вправо 14">
            <a:hlinkClick r:id="rId3" action="ppaction://hlinksldjump"/>
          </p:cNvPr>
          <p:cNvSpPr/>
          <p:nvPr/>
        </p:nvSpPr>
        <p:spPr>
          <a:xfrm rot="10800000">
            <a:off x="428596" y="6286520"/>
            <a:ext cx="714380" cy="357190"/>
          </a:xfrm>
          <a:prstGeom prst="right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Токи Фуко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–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токи в массивных проводниках, находящихся в переменном магнитном поле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http://referatdb.ru/pars_docs/refs/133/132165/132165_html_m7753ae4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976" y="4572008"/>
            <a:ext cx="3429024" cy="204080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8596" y="3253933"/>
            <a:ext cx="834850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Токи Фуко могут достигать очень больших значений,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т.к. сопротивление массивных проводников мало.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Поэтому сердечники трансформаторов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делают из изолированных пластин,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чтобы не нагревались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 rot="10800000">
            <a:off x="428596" y="6286520"/>
            <a:ext cx="714380" cy="357190"/>
          </a:xfrm>
          <a:prstGeom prst="rightArrow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397</Words>
  <PresentationFormat>Экран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Тема Office</vt:lpstr>
      <vt:lpstr>Трек</vt:lpstr>
      <vt:lpstr>Equation</vt:lpstr>
      <vt:lpstr>Формула</vt:lpstr>
      <vt:lpstr>    УРОК  ФИЗИКИ  В  11  КЛАССЕ</vt:lpstr>
      <vt:lpstr>Электромагнитная индукция</vt:lpstr>
      <vt:lpstr>Электромагнитная индукция</vt:lpstr>
      <vt:lpstr>1.  Электромагнитная  индукция</vt:lpstr>
      <vt:lpstr> 2. Правило Ленца</vt:lpstr>
      <vt:lpstr>3. Закон электромагнитной индукции</vt:lpstr>
      <vt:lpstr>4. Магнитный поток. Индуктивность</vt:lpstr>
      <vt:lpstr>5. ЯВЛЕНИЕ  САМОИНДУКЦИИ</vt:lpstr>
      <vt:lpstr>6. Токи Фуко</vt:lpstr>
      <vt:lpstr>7. Электромагнитное  поле</vt:lpstr>
      <vt:lpstr>8. Применение явления ЭМИ</vt:lpstr>
      <vt:lpstr>Слайд 12</vt:lpstr>
      <vt:lpstr>Используемая литература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Электромагнитная индукция</dc:title>
  <dc:creator>Gena</dc:creator>
  <cp:lastModifiedBy>Геннадий</cp:lastModifiedBy>
  <cp:revision>92</cp:revision>
  <dcterms:created xsi:type="dcterms:W3CDTF">2016-09-18T10:57:09Z</dcterms:created>
  <dcterms:modified xsi:type="dcterms:W3CDTF">2017-02-25T11:04:30Z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370426</vt:lpwstr>
  </property>
  <property fmtid="{D5CDD505-2E9C-101B-9397-08002B2CF9AE}" name="NXPowerLiteSettings" pid="3">
    <vt:lpwstr>F6000400038000</vt:lpwstr>
  </property>
  <property fmtid="{D5CDD505-2E9C-101B-9397-08002B2CF9AE}" name="NXPowerLiteVersion" pid="4">
    <vt:lpwstr>D4.3.1</vt:lpwstr>
  </property>
</Properties>
</file>