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29"/>
  </p:notesMasterIdLst>
  <p:sldIdLst>
    <p:sldId id="276" r:id="rId2"/>
    <p:sldId id="267" r:id="rId3"/>
    <p:sldId id="269" r:id="rId4"/>
    <p:sldId id="273" r:id="rId5"/>
    <p:sldId id="271" r:id="rId6"/>
    <p:sldId id="305" r:id="rId7"/>
    <p:sldId id="304" r:id="rId8"/>
    <p:sldId id="257" r:id="rId9"/>
    <p:sldId id="258" r:id="rId10"/>
    <p:sldId id="298" r:id="rId11"/>
    <p:sldId id="302" r:id="rId12"/>
    <p:sldId id="301" r:id="rId13"/>
    <p:sldId id="259" r:id="rId14"/>
    <p:sldId id="295" r:id="rId15"/>
    <p:sldId id="294" r:id="rId16"/>
    <p:sldId id="296" r:id="rId17"/>
    <p:sldId id="290" r:id="rId18"/>
    <p:sldId id="297" r:id="rId19"/>
    <p:sldId id="291" r:id="rId20"/>
    <p:sldId id="292" r:id="rId21"/>
    <p:sldId id="260" r:id="rId22"/>
    <p:sldId id="306" r:id="rId23"/>
    <p:sldId id="261" r:id="rId24"/>
    <p:sldId id="307" r:id="rId25"/>
    <p:sldId id="275" r:id="rId26"/>
    <p:sldId id="272" r:id="rId27"/>
    <p:sldId id="274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55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8.wmf"/><Relationship Id="rId1" Type="http://schemas.openxmlformats.org/officeDocument/2006/relationships/image" Target="../media/image11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B4C1D-902D-4343-BFBA-3F83D52C1F02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FBCE1-728B-4263-94B9-20AE0E2098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FBCE1-728B-4263-94B9-20AE0E20985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FBCE1-728B-4263-94B9-20AE0E20985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FBCE1-728B-4263-94B9-20AE0E20985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FBCE1-728B-4263-94B9-20AE0E209857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FBCE1-728B-4263-94B9-20AE0E209857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FBCE1-728B-4263-94B9-20AE0E209857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164AA6-E80C-4506-91D4-1FB828963C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0EF1BEE-03B7-4A9B-8B44-7903762028CD}" type="datetimeFigureOut">
              <a:rPr lang="ru-RU" smtClean="0"/>
              <a:pPr/>
              <a:t>01.11.2014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2888953-F6C0-429A-8D03-B398701DBD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ndsor.k12.il.us/schools/D667B224428B4B59A8B5E3CA3C558CE2.gi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900igr.net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png"/><Relationship Id="rId5" Type="http://schemas.openxmlformats.org/officeDocument/2006/relationships/hyperlink" Target="http://engschool1.by.ru/Images/faq_.gif" TargetMode="External"/><Relationship Id="rId4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5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stat18.privet.ru/lr/0a2446eea378dac32a93eb6b71162201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engschool1.by.ru/Images/faq_.gi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engschool1.by.ru/Images/faq_.gi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1071538" y="498081"/>
            <a:ext cx="7572428" cy="30597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530"/>
              </a:avLst>
            </a:prstTxWarp>
          </a:bodyPr>
          <a:lstStyle/>
          <a:p>
            <a:pPr algn="ctr"/>
            <a:endParaRPr lang="ru-RU" sz="3600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Алгебраические выражения</a:t>
            </a:r>
          </a:p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и их преобразование </a:t>
            </a:r>
          </a:p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9 класс (повторение)</a:t>
            </a:r>
          </a:p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20486" name="Picture 6" descr="Картинка 39 из 31247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3059763"/>
            <a:ext cx="7504750" cy="3415576"/>
          </a:xfrm>
          <a:prstGeom prst="rect">
            <a:avLst/>
          </a:prstGeom>
          <a:noFill/>
        </p:spPr>
      </p:pic>
      <p:sp>
        <p:nvSpPr>
          <p:cNvPr id="4" name="Скругленный прямоугольник 3">
            <a:hlinkClick r:id="rId5" tooltip=" Каталог презентаций "/>
          </p:cNvPr>
          <p:cNvSpPr/>
          <p:nvPr/>
        </p:nvSpPr>
        <p:spPr>
          <a:xfrm>
            <a:off x="3898900" y="6477000"/>
            <a:ext cx="1371600" cy="355600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shade val="88000"/>
                </a:srgbClr>
              </a:gs>
            </a:gsLst>
            <a:lin ang="5400000" scaled="1"/>
            <a:tileRect/>
          </a:gradFill>
          <a:ln w="127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88900" tIns="25400" rIns="88900" bIns="50800" rtlCol="0" anchor="ctr" anchorCtr="1">
            <a:noAutofit/>
          </a:bodyPr>
          <a:lstStyle/>
          <a:p>
            <a:pPr algn="ctr"/>
            <a:r>
              <a:rPr lang="en-US" sz="2000" u="sng" smtClean="0">
                <a:solidFill>
                  <a:srgbClr val="3333CC"/>
                </a:solidFill>
                <a:latin typeface="Arial"/>
              </a:rPr>
              <a:t>5klass.net</a:t>
            </a:r>
            <a:endParaRPr lang="ru-RU" sz="2000" u="sng">
              <a:solidFill>
                <a:srgbClr val="3333CC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714396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</a:rPr>
              <a:t>Устная работа</a:t>
            </a:r>
            <a:b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</a:rPr>
            </a:br>
            <a:endParaRPr lang="ru-RU" sz="40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Найти выражение, которое  не является алгебраической  дробью:</a:t>
            </a:r>
            <a:endParaRPr lang="ru-RU" dirty="0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971550" y="3141663"/>
            <a:ext cx="22336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dirty="0">
                <a:cs typeface="Times New Roman" pitchFamily="18" charset="0"/>
              </a:rPr>
              <a:t>а) (</a:t>
            </a:r>
            <a:r>
              <a:rPr lang="ru-RU" sz="3200" i="1" dirty="0" err="1" smtClean="0">
                <a:cs typeface="Times New Roman" pitchFamily="18" charset="0"/>
              </a:rPr>
              <a:t>а+в</a:t>
            </a:r>
            <a:r>
              <a:rPr lang="ru-RU" sz="3200" i="1" dirty="0" smtClean="0">
                <a:cs typeface="Times New Roman" pitchFamily="18" charset="0"/>
              </a:rPr>
              <a:t>)</a:t>
            </a:r>
            <a:r>
              <a:rPr lang="ru-RU" sz="3200" i="1" baseline="30000" dirty="0" smtClean="0">
                <a:cs typeface="Times New Roman" pitchFamily="18" charset="0"/>
              </a:rPr>
              <a:t>2</a:t>
            </a:r>
            <a:r>
              <a:rPr lang="ru-RU" sz="3200" dirty="0" smtClean="0">
                <a:cs typeface="Times New Roman" pitchFamily="18" charset="0"/>
              </a:rPr>
              <a:t>;  б</a:t>
            </a:r>
            <a:r>
              <a:rPr lang="ru-RU" sz="3200" dirty="0">
                <a:cs typeface="Times New Roman" pitchFamily="18" charset="0"/>
              </a:rPr>
              <a:t>) </a:t>
            </a:r>
            <a:endParaRPr lang="ru-RU" sz="3200" dirty="0"/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3214678" y="2857496"/>
          <a:ext cx="393700" cy="1293815"/>
        </p:xfrm>
        <a:graphic>
          <a:graphicData uri="http://schemas.openxmlformats.org/presentationml/2006/ole">
            <p:oleObj spid="_x0000_s43010" name="Формула" r:id="rId3" imgW="152280" imgH="393480" progId="Equation.3">
              <p:embed/>
            </p:oleObj>
          </a:graphicData>
        </a:graphic>
      </p:graphicFrame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4429124" y="2857496"/>
          <a:ext cx="1143008" cy="1214446"/>
        </p:xfrm>
        <a:graphic>
          <a:graphicData uri="http://schemas.openxmlformats.org/presentationml/2006/ole">
            <p:oleObj spid="_x0000_s43011" name="Формула" r:id="rId4" imgW="368140" imgH="393529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071934" y="3286124"/>
            <a:ext cx="8572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cs typeface="Times New Roman" pitchFamily="18" charset="0"/>
              </a:rPr>
              <a:t>в)   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929322" y="3357562"/>
            <a:ext cx="7143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cs typeface="Times New Roman" pitchFamily="18" charset="0"/>
              </a:rPr>
              <a:t> </a:t>
            </a:r>
            <a:r>
              <a:rPr lang="ru-RU" sz="2800" dirty="0" smtClean="0">
                <a:cs typeface="Times New Roman" pitchFamily="18" charset="0"/>
              </a:rPr>
              <a:t>г) </a:t>
            </a:r>
            <a:endParaRPr lang="ru-RU" sz="2800" dirty="0"/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6572264" y="2857496"/>
          <a:ext cx="1285884" cy="1147767"/>
        </p:xfrm>
        <a:graphic>
          <a:graphicData uri="http://schemas.openxmlformats.org/presentationml/2006/ole">
            <p:oleObj spid="_x0000_s43012" name="Формула" r:id="rId5" imgW="545863" imgH="41891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411413" y="516419"/>
            <a:ext cx="410856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4400" b="1" i="1" dirty="0">
                <a:solidFill>
                  <a:srgbClr val="C00000"/>
                </a:solidFill>
                <a:latin typeface="Times New Roman" pitchFamily="18" charset="0"/>
              </a:rPr>
              <a:t>Устная работа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42908" y="1571612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Сократить дробь и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каждой дроби найти равную ей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дробь, используя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соответствие число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буква.</a:t>
            </a:r>
            <a:endParaRPr lang="ru-RU" sz="3200" dirty="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995738" y="4149725"/>
            <a:ext cx="500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1400">
                <a:cs typeface="Times New Roman" pitchFamily="18" charset="0"/>
              </a:rPr>
              <a:t>.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2747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1774815" y="2976567"/>
          <a:ext cx="1368425" cy="1095375"/>
        </p:xfrm>
        <a:graphic>
          <a:graphicData uri="http://schemas.openxmlformats.org/presentationml/2006/ole">
            <p:oleObj spid="_x0000_s47106" name="Формула" r:id="rId3" imgW="520700" imgH="419100" progId="Equation.3">
              <p:embed/>
            </p:oleObj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3843344" y="3103567"/>
          <a:ext cx="1657350" cy="968375"/>
        </p:xfrm>
        <a:graphic>
          <a:graphicData uri="http://schemas.openxmlformats.org/presentationml/2006/ole">
            <p:oleObj spid="_x0000_s47107" name="Формула" r:id="rId4" imgW="736600" imgH="431800" progId="Equation.3">
              <p:embed/>
            </p:oleObj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6237319" y="2928934"/>
          <a:ext cx="2835275" cy="1236662"/>
        </p:xfrm>
        <a:graphic>
          <a:graphicData uri="http://schemas.openxmlformats.org/presentationml/2006/ole">
            <p:oleObj spid="_x0000_s47108" name="Формула" r:id="rId5" imgW="965200" imgH="419100" progId="Equation.3">
              <p:embed/>
            </p:oleObj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1692275" y="4662504"/>
          <a:ext cx="1655763" cy="1195388"/>
        </p:xfrm>
        <a:graphic>
          <a:graphicData uri="http://schemas.openxmlformats.org/presentationml/2006/ole">
            <p:oleObj spid="_x0000_s47109" name="Формула" r:id="rId6" imgW="583947" imgH="418918" progId="Equation.3">
              <p:embed/>
            </p:oleObj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4356100" y="4714884"/>
          <a:ext cx="1223963" cy="1116012"/>
        </p:xfrm>
        <a:graphic>
          <a:graphicData uri="http://schemas.openxmlformats.org/presentationml/2006/ole">
            <p:oleObj spid="_x0000_s47110" name="Формула" r:id="rId7" imgW="431640" imgH="393480" progId="Equation.3">
              <p:embed/>
            </p:oleObj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7308850" y="4675206"/>
          <a:ext cx="517525" cy="1325562"/>
        </p:xfrm>
        <a:graphic>
          <a:graphicData uri="http://schemas.openxmlformats.org/presentationml/2006/ole">
            <p:oleObj spid="_x0000_s47111" name="Формула" r:id="rId8" imgW="152280" imgH="393480" progId="Equation.3">
              <p:embed/>
            </p:oleObj>
          </a:graphicData>
        </a:graphic>
      </p:graphicFrame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906441" y="3349628"/>
            <a:ext cx="593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dirty="0">
                <a:cs typeface="Times New Roman" pitchFamily="18" charset="0"/>
              </a:rPr>
              <a:t>1)</a:t>
            </a:r>
            <a:r>
              <a:rPr lang="ru-RU" sz="1400" dirty="0"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3276600" y="3286124"/>
            <a:ext cx="593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dirty="0">
                <a:cs typeface="Times New Roman" pitchFamily="18" charset="0"/>
              </a:rPr>
              <a:t>2)</a:t>
            </a:r>
            <a:r>
              <a:rPr lang="ru-RU" sz="1400" dirty="0"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5764225" y="3278191"/>
            <a:ext cx="593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>
                <a:cs typeface="Times New Roman" pitchFamily="18" charset="0"/>
              </a:rPr>
              <a:t>3)</a:t>
            </a:r>
            <a:r>
              <a:rPr lang="ru-RU" sz="1400">
                <a:cs typeface="Times New Roman" pitchFamily="18" charset="0"/>
              </a:rPr>
              <a:t> </a:t>
            </a:r>
            <a:endParaRPr lang="ru-RU"/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857224" y="4786322"/>
            <a:ext cx="661987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1295400" algn="l"/>
              </a:tabLst>
            </a:pPr>
            <a:endParaRPr lang="ru-RU" sz="900" dirty="0"/>
          </a:p>
          <a:p>
            <a:pPr eaLnBrk="0" hangingPunct="0">
              <a:tabLst>
                <a:tab pos="1295400" algn="l"/>
              </a:tabLst>
            </a:pPr>
            <a:r>
              <a:rPr lang="ru-RU" sz="3200" dirty="0">
                <a:cs typeface="Times New Roman" pitchFamily="18" charset="0"/>
              </a:rPr>
              <a:t> а)</a:t>
            </a:r>
            <a:r>
              <a:rPr lang="ru-RU" sz="1400" dirty="0"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635375" y="5000636"/>
            <a:ext cx="687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dirty="0">
                <a:cs typeface="Times New Roman" pitchFamily="18" charset="0"/>
              </a:rPr>
              <a:t> б)</a:t>
            </a:r>
            <a:r>
              <a:rPr lang="ru-RU" sz="1400" dirty="0"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6500826" y="5000636"/>
            <a:ext cx="673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dirty="0">
                <a:cs typeface="Times New Roman" pitchFamily="18" charset="0"/>
              </a:rPr>
              <a:t> в)</a:t>
            </a:r>
            <a:r>
              <a:rPr lang="ru-RU" sz="1400" dirty="0"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3648075" y="5530850"/>
            <a:ext cx="23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1295400" algn="l"/>
              </a:tabLst>
            </a:pPr>
            <a:r>
              <a:rPr lang="ru-RU" sz="1400">
                <a:cs typeface="Times New Roman" pitchFamily="18" charset="0"/>
              </a:rPr>
              <a:t>.</a:t>
            </a:r>
            <a:endParaRPr lang="ru-RU"/>
          </a:p>
        </p:txBody>
      </p:sp>
      <p:sp>
        <p:nvSpPr>
          <p:cNvPr id="24606" name="Line 30"/>
          <p:cNvSpPr>
            <a:spLocks noChangeShapeType="1"/>
          </p:cNvSpPr>
          <p:nvPr/>
        </p:nvSpPr>
        <p:spPr bwMode="auto">
          <a:xfrm>
            <a:off x="4356100" y="30686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411413" y="188913"/>
            <a:ext cx="410856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4400" b="1" i="1" dirty="0">
                <a:solidFill>
                  <a:srgbClr val="C00000"/>
                </a:solidFill>
                <a:latin typeface="Times New Roman" pitchFamily="18" charset="0"/>
              </a:rPr>
              <a:t>Устная работа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042988" y="1578106"/>
            <a:ext cx="427232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 typeface="Symbol" pitchFamily="18" charset="2"/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Найдите ошибки: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3995738" y="4149725"/>
            <a:ext cx="500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1400">
                <a:cs typeface="Times New Roman" pitchFamily="18" charset="0"/>
              </a:rPr>
              <a:t>.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0" y="2747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69" name="Object 17"/>
          <p:cNvGraphicFramePr>
            <a:graphicFrameLocks noChangeAspect="1"/>
          </p:cNvGraphicFramePr>
          <p:nvPr/>
        </p:nvGraphicFramePr>
        <p:xfrm>
          <a:off x="500034" y="2970230"/>
          <a:ext cx="7272337" cy="2887662"/>
        </p:xfrm>
        <a:graphic>
          <a:graphicData uri="http://schemas.openxmlformats.org/presentationml/2006/ole">
            <p:oleObj spid="_x0000_s46082" name="Формула" r:id="rId4" imgW="2565400" imgH="1016000" progId="Equation.3">
              <p:embed/>
            </p:oleObj>
          </a:graphicData>
        </a:graphic>
      </p:graphicFrame>
      <p:pic>
        <p:nvPicPr>
          <p:cNvPr id="23571" name="Picture 19" descr="Картинка 460 из 31247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8488" y="4932363"/>
            <a:ext cx="2195512" cy="1925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642918"/>
            <a:ext cx="7186634" cy="1571636"/>
          </a:xfrm>
        </p:spPr>
        <p:txBody>
          <a:bodyPr>
            <a:no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Алгоритм приведения алгебраических дробей к общему знаменателю.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60623"/>
            <a:ext cx="8229600" cy="4525963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Чтобы несколько рациональных дробей привести к общему знаменателю нужно: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1.Разложить знаменатель каждой дроби на множители;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2.Составить общий знаменатель, включив в него в качестве сомножителей все множители полученных разложений; если множитель имеется в нескольких разложениях, то он берется с наибольшим показателем степени;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3.Найти дополнительные множители для каждой из дробей (для этого общий знаменатель делят на знаменатель дроби);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4.Домноживчислитель и знаменатель на дополнительный множитель, привести дроби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 общему знаменателю.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85884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Задание №1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928802"/>
            <a:ext cx="8229600" cy="4097335"/>
          </a:xfrm>
        </p:spPr>
        <p:txBody>
          <a:bodyPr/>
          <a:lstStyle/>
          <a:p>
            <a:pPr>
              <a:buNone/>
            </a:pPr>
            <a:endParaRPr lang="ru-RU" b="1" i="1" dirty="0" smtClean="0"/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Привести дроби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 общему знаменателю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572000" y="3321050"/>
          <a:ext cx="102869" cy="215900"/>
        </p:xfrm>
        <a:graphic>
          <a:graphicData uri="http://schemas.openxmlformats.org/presentationml/2006/ole">
            <p:oleObj spid="_x0000_s55299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55301" name="Формула" r:id="rId4" imgW="114120" imgH="215640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55309" name="Формула" r:id="rId5" imgW="114120" imgH="215640" progId="Equation.3">
              <p:embed/>
            </p:oleObj>
          </a:graphicData>
        </a:graphic>
      </p:graphicFrame>
      <p:sp>
        <p:nvSpPr>
          <p:cNvPr id="5531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5314" name="Object 18"/>
          <p:cNvGraphicFramePr>
            <a:graphicFrameLocks noChangeAspect="1"/>
          </p:cNvGraphicFramePr>
          <p:nvPr/>
        </p:nvGraphicFramePr>
        <p:xfrm>
          <a:off x="2143108" y="2643182"/>
          <a:ext cx="1714512" cy="1604971"/>
        </p:xfrm>
        <a:graphic>
          <a:graphicData uri="http://schemas.openxmlformats.org/presentationml/2006/ole">
            <p:oleObj spid="_x0000_s55314" name="Формула" r:id="rId6" imgW="368140" imgH="393529" progId="Equation.3">
              <p:embed/>
            </p:oleObj>
          </a:graphicData>
        </a:graphic>
      </p:graphicFrame>
      <p:graphicFrame>
        <p:nvGraphicFramePr>
          <p:cNvPr id="55317" name="Object 21"/>
          <p:cNvGraphicFramePr>
            <a:graphicFrameLocks noChangeAspect="1"/>
          </p:cNvGraphicFramePr>
          <p:nvPr/>
        </p:nvGraphicFramePr>
        <p:xfrm>
          <a:off x="0" y="0"/>
          <a:ext cx="114300" cy="219075"/>
        </p:xfrm>
        <a:graphic>
          <a:graphicData uri="http://schemas.openxmlformats.org/presentationml/2006/ole">
            <p:oleObj spid="_x0000_s55317" name="Формула" r:id="rId7" imgW="114120" imgH="215640" progId="Equation.3">
              <p:embed/>
            </p:oleObj>
          </a:graphicData>
        </a:graphic>
      </p:graphicFrame>
      <p:graphicFrame>
        <p:nvGraphicFramePr>
          <p:cNvPr id="55316" name="Object 20"/>
          <p:cNvGraphicFramePr>
            <a:graphicFrameLocks noChangeAspect="1"/>
          </p:cNvGraphicFramePr>
          <p:nvPr/>
        </p:nvGraphicFramePr>
        <p:xfrm>
          <a:off x="5000628" y="2643182"/>
          <a:ext cx="1571636" cy="1643074"/>
        </p:xfrm>
        <a:graphic>
          <a:graphicData uri="http://schemas.openxmlformats.org/presentationml/2006/ole">
            <p:oleObj spid="_x0000_s55316" name="Формула" r:id="rId8" imgW="368140" imgH="393529" progId="Equation.3">
              <p:embed/>
            </p:oleObj>
          </a:graphicData>
        </a:graphic>
      </p:graphicFrame>
      <p:sp>
        <p:nvSpPr>
          <p:cNvPr id="55318" name="Rectangle 22"/>
          <p:cNvSpPr>
            <a:spLocks noChangeArrowheads="1"/>
          </p:cNvSpPr>
          <p:nvPr/>
        </p:nvSpPr>
        <p:spPr bwMode="auto">
          <a:xfrm>
            <a:off x="4214810" y="3214686"/>
            <a:ext cx="10001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5319" name="Rectangle 23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5320" name="Rectangle 24"/>
          <p:cNvSpPr>
            <a:spLocks noChangeArrowheads="1"/>
          </p:cNvSpPr>
          <p:nvPr/>
        </p:nvSpPr>
        <p:spPr bwMode="auto">
          <a:xfrm>
            <a:off x="0" y="609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285884"/>
          </a:xfrm>
        </p:spPr>
        <p:txBody>
          <a:bodyPr>
            <a:no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Алгоритм сложения и</a:t>
            </a:r>
            <a:b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вычитания алгебраических дробей с</a:t>
            </a:r>
            <a:b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разными знаменателями: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71556" y="2357430"/>
            <a:ext cx="8229600" cy="4097335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Найти наименьший общий знаменатель дробей;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Определить дополнительные множители дробей;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Привести дроби к новому знаменателю;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Сложить или вычесть дроби;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Упростить полученный результат.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Задание №2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728" y="3786190"/>
            <a:ext cx="8229600" cy="2382823"/>
          </a:xfrm>
        </p:spPr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3249" name="Object 1"/>
          <p:cNvGraphicFramePr>
            <a:graphicFrameLocks noChangeAspect="1"/>
          </p:cNvGraphicFramePr>
          <p:nvPr/>
        </p:nvGraphicFramePr>
        <p:xfrm>
          <a:off x="2786050" y="4357694"/>
          <a:ext cx="3786214" cy="1643074"/>
        </p:xfrm>
        <a:graphic>
          <a:graphicData uri="http://schemas.openxmlformats.org/presentationml/2006/ole">
            <p:oleObj spid="_x0000_s53249" name="Формула" r:id="rId3" imgW="1180588" imgH="393529" progId="Equation.3">
              <p:embed/>
            </p:oleObj>
          </a:graphicData>
        </a:graphic>
      </p:graphicFrame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0" y="3718987"/>
            <a:ext cx="91440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б) Выполнить вычитание: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714348" y="1142984"/>
            <a:ext cx="885828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сложение: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2714612" y="2071678"/>
          <a:ext cx="3000396" cy="1285884"/>
        </p:xfrm>
        <a:graphic>
          <a:graphicData uri="http://schemas.openxmlformats.org/presentationml/2006/ole">
            <p:oleObj spid="_x0000_s53252" name="Формула" r:id="rId4" imgW="11049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64307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Алгоритм умножения алгебраических дробей: 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500306"/>
            <a:ext cx="8229600" cy="3625857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ru-RU" dirty="0" smtClean="0"/>
              <a:t>•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Перемножить числители; 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Перемножить знаменатели; 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Упростить полученный результат, если это  возможно.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Задание №3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1928794" y="2857496"/>
          <a:ext cx="4500594" cy="1285884"/>
        </p:xfrm>
        <a:graphic>
          <a:graphicData uri="http://schemas.openxmlformats.org/presentationml/2006/ole">
            <p:oleObj spid="_x0000_s48130" name="Формула" r:id="rId3" imgW="1244600" imgH="457200" progId="Equation.3">
              <p:embed/>
            </p:oleObj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57224" y="1643050"/>
            <a:ext cx="75724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Выполнить действие умножения дробей: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428760"/>
          </a:xfrm>
        </p:spPr>
        <p:txBody>
          <a:bodyPr>
            <a:no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Алгоритм деления</a:t>
            </a:r>
            <a:b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алгебраических дробей: 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428868"/>
            <a:ext cx="8229600" cy="3768733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Умножить первую дробь на дробь обратную второй; </a:t>
            </a:r>
          </a:p>
          <a:p>
            <a:pPr>
              <a:lnSpc>
                <a:spcPct val="150000"/>
              </a:lnSpc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Перемножить числители; </a:t>
            </a:r>
          </a:p>
          <a:p>
            <a:pPr>
              <a:lnSpc>
                <a:spcPct val="150000"/>
              </a:lnSpc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Перемножить знаменатели; </a:t>
            </a:r>
          </a:p>
          <a:p>
            <a:pPr>
              <a:lnSpc>
                <a:spcPct val="150000"/>
              </a:lnSpc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z="5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Упростить полученный результат, если это возможно.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Картинка 25 из 3124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450013"/>
          </a:xfrm>
          <a:prstGeom prst="rect">
            <a:avLst/>
          </a:prstGeom>
          <a:noFill/>
        </p:spPr>
      </p:pic>
      <p:sp>
        <p:nvSpPr>
          <p:cNvPr id="32773" name="WordArt 5"/>
          <p:cNvSpPr>
            <a:spLocks noChangeArrowheads="1" noChangeShapeType="1" noTextEdit="1"/>
          </p:cNvSpPr>
          <p:nvPr/>
        </p:nvSpPr>
        <p:spPr bwMode="auto">
          <a:xfrm>
            <a:off x="1500166" y="1571612"/>
            <a:ext cx="6215063" cy="1512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Девиз урока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: </a:t>
            </a:r>
          </a:p>
        </p:txBody>
      </p:sp>
      <p:sp>
        <p:nvSpPr>
          <p:cNvPr id="32774" name="WordArt 6" descr="Мелкая клетка"/>
          <p:cNvSpPr>
            <a:spLocks noChangeArrowheads="1" noChangeShapeType="1" noTextEdit="1"/>
          </p:cNvSpPr>
          <p:nvPr/>
        </p:nvSpPr>
        <p:spPr bwMode="auto">
          <a:xfrm>
            <a:off x="214282" y="2000240"/>
            <a:ext cx="8737630" cy="3816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31750">
                <a:solidFill>
                  <a:srgbClr val="800000"/>
                </a:solidFill>
                <a:round/>
                <a:headEnd/>
                <a:tailEnd/>
              </a:ln>
              <a:pattFill prst="smCheck">
                <a:fgClr>
                  <a:srgbClr val="FF0000"/>
                </a:fgClr>
                <a:bgClr>
                  <a:srgbClr val="FFFFFF"/>
                </a:bgClr>
              </a:pattFill>
              <a:latin typeface="Times New Roman"/>
              <a:cs typeface="Times New Roman"/>
            </a:endParaRPr>
          </a:p>
          <a:p>
            <a:pPr algn="ctr"/>
            <a:r>
              <a:rPr lang="ru-RU" sz="3600" kern="10" dirty="0">
                <a:ln w="317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latin typeface="Times New Roman"/>
                <a:cs typeface="Times New Roman"/>
              </a:rPr>
              <a:t>Математику нельзя изучать, </a:t>
            </a:r>
          </a:p>
          <a:p>
            <a:pPr algn="ctr"/>
            <a:r>
              <a:rPr lang="ru-RU" sz="3600" kern="10" dirty="0">
                <a:ln w="317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latin typeface="Times New Roman"/>
                <a:cs typeface="Times New Roman"/>
              </a:rPr>
              <a:t>наблюдая</a:t>
            </a:r>
          </a:p>
          <a:p>
            <a:pPr algn="ctr"/>
            <a:r>
              <a:rPr lang="ru-RU" sz="3600" kern="10" dirty="0">
                <a:ln w="317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latin typeface="Times New Roman"/>
                <a:cs typeface="Times New Roman"/>
              </a:rPr>
              <a:t> как это делает сосе</a:t>
            </a:r>
            <a:r>
              <a:rPr lang="ru-RU" sz="3600" kern="10" dirty="0">
                <a:ln w="31750">
                  <a:solidFill>
                    <a:srgbClr val="800000"/>
                  </a:solidFill>
                  <a:round/>
                  <a:headEnd/>
                  <a:tailEnd/>
                </a:ln>
                <a:pattFill prst="smCheck">
                  <a:fgClr>
                    <a:srgbClr val="FF0000"/>
                  </a:fgClr>
                  <a:bgClr>
                    <a:srgbClr val="FFFFFF"/>
                  </a:bgClr>
                </a:pattFill>
                <a:latin typeface="Times New Roman"/>
                <a:cs typeface="Times New Roman"/>
              </a:rPr>
              <a:t>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285884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Задание №4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500166" y="2857496"/>
          <a:ext cx="6572296" cy="2928958"/>
        </p:xfrm>
        <a:graphic>
          <a:graphicData uri="http://schemas.openxmlformats.org/presentationml/2006/ole">
            <p:oleObj spid="_x0000_s49155" name="Формула" r:id="rId3" imgW="1104900" imgH="4445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2910" y="2071678"/>
            <a:ext cx="77867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Выполнить  действие деления дробей: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03282"/>
          </a:xfrm>
        </p:spPr>
        <p:txBody>
          <a:bodyPr>
            <a:no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Физкультминутка для глаз</a:t>
            </a:r>
            <a:b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322"/>
            <a:ext cx="8229600" cy="585789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70000"/>
              </a:lnSpc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1.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Сделайте 15 колебательных движений глазами по горизонтали справа – налево, затем слева – направо.</a:t>
            </a:r>
          </a:p>
          <a:p>
            <a:pPr>
              <a:lnSpc>
                <a:spcPct val="170000"/>
              </a:lnSpc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2.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Сделайте 15 колебательных движений глазами по вертикали вверх - вниз и вниз - вверх.</a:t>
            </a:r>
          </a:p>
          <a:p>
            <a:pPr>
              <a:lnSpc>
                <a:spcPct val="170000"/>
              </a:lnSpc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3.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Тоже 15, но круговых вращательных движений глазами слева – направо.</a:t>
            </a:r>
          </a:p>
          <a:p>
            <a:pPr>
              <a:lnSpc>
                <a:spcPct val="170000"/>
              </a:lnSpc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4.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 же самое , но справа – налево.</a:t>
            </a:r>
          </a:p>
          <a:p>
            <a:pPr>
              <a:lnSpc>
                <a:spcPct val="170000"/>
              </a:lnSpc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5.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Сделайте по 15 круговых вращательных движений глазами вначале в правую, затем в левую стороны, как бы вычерчивая глазами уложенную набок восьмёрку.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выполнения действий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46283"/>
            <a:ext cx="8229600" cy="4554551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выражениях со скобками сначала  вычисляют  значения выражений в скобках, затем по порядку слева направо выполняют возведение в степень, умножение и деление,                                                                   потом  сложение и вычитание.</a:t>
            </a:r>
          </a:p>
          <a:p>
            <a:pPr marL="457200" indent="-45720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   Если выражение составлено с помощью арифметических  действий первой и второй ступеней, то по порядку слева направо выполняют умножение и деление, а затем сложение и вычитание.</a:t>
            </a:r>
          </a:p>
          <a:p>
            <a:pPr marL="457200" indent="-45720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   Если выражение составлено с помощью арифметических действий одной ступени, то их выполняют слева направо.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57562"/>
            <a:ext cx="8686800" cy="928694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Определить порядок выполнения действий                  и упростить алгебраическое выражение 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071538" y="4429132"/>
            <a:ext cx="664373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 rot="10800000" flipV="1">
            <a:off x="142876" y="268783"/>
            <a:ext cx="864396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</a:rPr>
              <a:t>Работа по закреплению навыков  сложения</a:t>
            </a:r>
            <a:r>
              <a:rPr lang="en-US" sz="3600" b="1" i="1" dirty="0" smtClean="0">
                <a:solidFill>
                  <a:srgbClr val="C00000"/>
                </a:solidFill>
                <a:latin typeface="Times New Roman" pitchFamily="18" charset="0"/>
              </a:rPr>
              <a:t>,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</a:rPr>
              <a:t>  вычитания , умножения и деления алгебраических дробей . </a:t>
            </a:r>
            <a:endParaRPr lang="en-US" sz="3600" b="1" i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ctr"/>
            <a:endParaRPr lang="ru-RU" sz="3200" b="1" i="1" dirty="0" smtClean="0">
              <a:latin typeface="Times New Roman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</a:rPr>
              <a:t>Задание  №5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143000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Самостоятельная   работа 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357422" y="1600200"/>
            <a:ext cx="7715304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Экзаменационный сборник: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 171, стр.147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 66,  стр. 143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 62, стр. 143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№114,стр. 145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 108, стр. 145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 141, стр.146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№153, стр.146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№163, стр.147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№22, стр. 96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68378" y="692150"/>
            <a:ext cx="7104084" cy="147002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48" y="2714620"/>
            <a:ext cx="7685106" cy="2809873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прочитать опорные конспекты , </a:t>
            </a:r>
          </a:p>
          <a:p>
            <a:pPr algn="l">
              <a:lnSpc>
                <a:spcPct val="150000"/>
              </a:lnSpc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2) выучить все алгоритмы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3)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решить задачи из  экзаменационного   сборника (индивидуальное задание).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04" name="Picture 4" descr="page_sample_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500042"/>
            <a:ext cx="1985991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821" name="Picture 5" descr="01_rojizaGrustn_simvol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857356" y="4643446"/>
            <a:ext cx="1371600" cy="1371600"/>
          </a:xfrm>
        </p:spPr>
      </p:pic>
      <p:pic>
        <p:nvPicPr>
          <p:cNvPr id="162822" name="Picture 6" descr="01_rojizaVesel_simvol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42988" y="1412875"/>
            <a:ext cx="1371600" cy="1371600"/>
          </a:xfrm>
        </p:spPr>
      </p:pic>
      <p:pic>
        <p:nvPicPr>
          <p:cNvPr id="162823" name="Picture 7" descr="01_rojizaSrdn_simvol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547813" y="2852738"/>
            <a:ext cx="1371600" cy="1371600"/>
          </a:xfrm>
        </p:spPr>
      </p:pic>
      <p:sp>
        <p:nvSpPr>
          <p:cNvPr id="162824" name="Rectangle 8"/>
          <p:cNvSpPr>
            <a:spLocks noChangeArrowheads="1"/>
          </p:cNvSpPr>
          <p:nvPr/>
        </p:nvSpPr>
        <p:spPr bwMode="auto">
          <a:xfrm>
            <a:off x="2428860" y="1773238"/>
            <a:ext cx="52229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меня все получилось</a:t>
            </a:r>
          </a:p>
        </p:txBody>
      </p:sp>
      <p:sp>
        <p:nvSpPr>
          <p:cNvPr id="162826" name="Rectangle 10"/>
          <p:cNvSpPr>
            <a:spLocks noChangeArrowheads="1"/>
          </p:cNvSpPr>
          <p:nvPr/>
        </p:nvSpPr>
        <p:spPr bwMode="auto">
          <a:xfrm>
            <a:off x="3851275" y="4849813"/>
            <a:ext cx="2305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/>
              <a:t>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62827" name="Rectangle 11"/>
          <p:cNvSpPr>
            <a:spLocks noChangeArrowheads="1"/>
          </p:cNvSpPr>
          <p:nvPr/>
        </p:nvSpPr>
        <p:spPr bwMode="auto">
          <a:xfrm>
            <a:off x="3214678" y="3246438"/>
            <a:ext cx="24774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   Было скучно</a:t>
            </a:r>
          </a:p>
        </p:txBody>
      </p:sp>
      <p:sp>
        <p:nvSpPr>
          <p:cNvPr id="162829" name="Rectangle 13"/>
          <p:cNvSpPr>
            <a:spLocks noChangeArrowheads="1"/>
          </p:cNvSpPr>
          <p:nvPr/>
        </p:nvSpPr>
        <p:spPr bwMode="auto">
          <a:xfrm rot="10800000" flipV="1">
            <a:off x="4357720" y="4683274"/>
            <a:ext cx="54292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 ожидал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лучших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57224" y="285728"/>
            <a:ext cx="78581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 на конец урока.</a:t>
            </a:r>
            <a:endParaRPr lang="ru-RU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5892" name="WordArt 4"/>
          <p:cNvSpPr>
            <a:spLocks noChangeArrowheads="1" noChangeShapeType="1" noTextEdit="1"/>
          </p:cNvSpPr>
          <p:nvPr/>
        </p:nvSpPr>
        <p:spPr bwMode="auto">
          <a:xfrm>
            <a:off x="1258888" y="1125538"/>
            <a:ext cx="6842125" cy="2566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Спасибо за урок!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143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 урока: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596" y="714356"/>
            <a:ext cx="8229600" cy="4311648"/>
          </a:xfrm>
        </p:spPr>
        <p:txBody>
          <a:bodyPr>
            <a:normAutofit fontScale="25000" lnSpcReduction="20000"/>
          </a:bodyPr>
          <a:lstStyle/>
          <a:p>
            <a:pPr marL="533400" indent="-533400">
              <a:lnSpc>
                <a:spcPct val="170000"/>
              </a:lnSpc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Сообщение темы урока.</a:t>
            </a:r>
          </a:p>
          <a:p>
            <a:pPr marL="533400" indent="-533400">
              <a:lnSpc>
                <a:spcPct val="170000"/>
              </a:lnSpc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Рефлексия на начало урока</a:t>
            </a:r>
          </a:p>
          <a:p>
            <a:pPr marL="533400" indent="-533400">
              <a:lnSpc>
                <a:spcPct val="170000"/>
              </a:lnSpc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Этап проверки домашнего задания</a:t>
            </a:r>
          </a:p>
          <a:p>
            <a:pPr marL="533400" indent="-533400">
              <a:lnSpc>
                <a:spcPct val="170000"/>
              </a:lnSpc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Этап  актуализации знаний</a:t>
            </a:r>
          </a:p>
          <a:p>
            <a:pPr marL="533400" indent="-533400">
              <a:lnSpc>
                <a:spcPct val="170000"/>
              </a:lnSpc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Этап обобщения и систематизации знаний</a:t>
            </a:r>
          </a:p>
          <a:p>
            <a:pPr marL="533400" indent="-533400">
              <a:lnSpc>
                <a:spcPct val="170000"/>
              </a:lnSpc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Физкультминутка.</a:t>
            </a:r>
          </a:p>
          <a:p>
            <a:pPr marL="533400" indent="-533400">
              <a:lnSpc>
                <a:spcPct val="170000"/>
              </a:lnSpc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Этап закрепления навыков  сложения , вычитания , умножения и деления алгебраических дробей .</a:t>
            </a:r>
          </a:p>
          <a:p>
            <a:pPr marL="533400" indent="-533400">
              <a:lnSpc>
                <a:spcPct val="170000"/>
              </a:lnSpc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Подведение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итогов урока.</a:t>
            </a:r>
          </a:p>
          <a:p>
            <a:pPr marL="533400" indent="-533400">
              <a:lnSpc>
                <a:spcPct val="170000"/>
              </a:lnSpc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Домашнее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задание.</a:t>
            </a:r>
          </a:p>
          <a:p>
            <a:pPr marL="533400" indent="-533400">
              <a:lnSpc>
                <a:spcPct val="80000"/>
              </a:lnSpc>
            </a:pPr>
            <a:endParaRPr lang="ru-RU" sz="3000" dirty="0"/>
          </a:p>
        </p:txBody>
      </p:sp>
      <p:pic>
        <p:nvPicPr>
          <p:cNvPr id="3076" name="Picture 4" descr="Картинка 460 из 3124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819" y="285728"/>
            <a:ext cx="2771775" cy="243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C00000"/>
                </a:solidFill>
                <a:latin typeface="Times New Roman" pitchFamily="18" charset="0"/>
              </a:rPr>
              <a:t>ЦЕЛИ УРОКА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образовательная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повторить и систематизировать знания учащихся по темам: «Сокращение дробей», «Сложение и вычитание алгебраических дробей», «Умножение и деление алгебраических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дробей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развивающая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способствовать формированию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навыков самостоятельной работы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развитию логического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мышления, математической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речи и интереса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математике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воспитательная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воспитание внимания, тренировка памяти, развитие сообразительности,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находчивости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 sz="2400" dirty="0">
              <a:solidFill>
                <a:srgbClr val="52512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7250" y="785813"/>
            <a:ext cx="7786688" cy="8239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4800" i="1" dirty="0" smtClean="0">
                <a:solidFill>
                  <a:schemeClr val="bg1"/>
                </a:solidFill>
                <a:latin typeface="Constantia" pitchFamily="18" charset="0"/>
              </a:rPr>
              <a:t>25 апреля</a:t>
            </a:r>
            <a:endParaRPr lang="ru-RU" sz="4800" i="1" dirty="0">
              <a:solidFill>
                <a:schemeClr val="bg1"/>
              </a:solidFill>
              <a:latin typeface="Constantia" pitchFamily="18" charset="0"/>
            </a:endParaRPr>
          </a:p>
        </p:txBody>
      </p:sp>
      <p:pic>
        <p:nvPicPr>
          <p:cNvPr id="30727" name="Picture 7" descr="01_rojizaGrustn_simvol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857356" y="4572008"/>
            <a:ext cx="1371600" cy="1371600"/>
          </a:xfrm>
        </p:spPr>
      </p:pic>
      <p:pic>
        <p:nvPicPr>
          <p:cNvPr id="30731" name="Picture 11" descr="01_rojizaVesel_simvol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42988" y="1412875"/>
            <a:ext cx="1371600" cy="1371600"/>
          </a:xfrm>
        </p:spPr>
      </p:pic>
      <p:pic>
        <p:nvPicPr>
          <p:cNvPr id="30732" name="Picture 12" descr="01_rojizaSrdn_simvol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547813" y="2852738"/>
            <a:ext cx="1371600" cy="1371600"/>
          </a:xfrm>
        </p:spPr>
      </p:pic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2916238" y="1944688"/>
            <a:ext cx="40432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Мне хорошо, я готов к уроку </a:t>
            </a: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3714744" y="3214686"/>
            <a:ext cx="25588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Мне безразлично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428992" y="4464144"/>
            <a:ext cx="529272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 тревожусь: все ли у меня  получится?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42976" y="357166"/>
            <a:ext cx="7286677" cy="63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>
              <a:lnSpc>
                <a:spcPct val="80000"/>
              </a:lnSpc>
            </a:pPr>
            <a:r>
              <a:rPr 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 на начало урока</a:t>
            </a:r>
            <a:endParaRPr lang="ru-RU" sz="4400" b="1" i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2869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 проверки домашнего задания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85860"/>
            <a:ext cx="8329642" cy="48403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Экзаменационный  сборник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№14:  -11а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№16: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№8: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№23: 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+ 13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№31: 5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№33: (1 -8в)(1 + 8в)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№40:  с (1 – 4с)(1 + 4с)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sz="5800" dirty="0" smtClean="0"/>
          </a:p>
          <a:p>
            <a:pPr>
              <a:buNone/>
            </a:pPr>
            <a:r>
              <a:rPr lang="ru-RU" sz="5800" dirty="0" smtClean="0"/>
              <a:t>                                                             </a:t>
            </a:r>
          </a:p>
          <a:p>
            <a:endParaRPr lang="ru-RU" sz="5800" dirty="0" smtClean="0"/>
          </a:p>
          <a:p>
            <a:endParaRPr lang="ru-RU" sz="5800" dirty="0" smtClean="0"/>
          </a:p>
          <a:p>
            <a:r>
              <a:rPr lang="ru-RU" sz="12800" dirty="0" smtClean="0"/>
              <a:t>№172:</a:t>
            </a:r>
          </a:p>
          <a:p>
            <a:endParaRPr lang="ru-RU" sz="4600" dirty="0" smtClean="0"/>
          </a:p>
          <a:p>
            <a:endParaRPr lang="ru-RU" sz="4600" dirty="0" smtClean="0"/>
          </a:p>
          <a:p>
            <a:endParaRPr lang="ru-RU" sz="12800" dirty="0" smtClean="0"/>
          </a:p>
          <a:p>
            <a:r>
              <a:rPr lang="ru-RU" sz="12800" dirty="0" smtClean="0"/>
              <a:t>№169:</a:t>
            </a:r>
          </a:p>
          <a:p>
            <a:endParaRPr lang="ru-RU" sz="4600" dirty="0" smtClean="0"/>
          </a:p>
          <a:p>
            <a:endParaRPr lang="ru-RU" sz="4600" dirty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000232" y="2428868"/>
          <a:ext cx="1443372" cy="500066"/>
        </p:xfrm>
        <a:graphic>
          <a:graphicData uri="http://schemas.openxmlformats.org/presentationml/2006/ole">
            <p:oleObj spid="_x0000_s4098" name="Формула" r:id="rId4" imgW="532937" imgH="215713" progId="Equation.3">
              <p:embed/>
            </p:oleObj>
          </a:graphicData>
        </a:graphic>
      </p:graphicFrame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572264" y="2571744"/>
          <a:ext cx="714380" cy="931800"/>
        </p:xfrm>
        <a:graphic>
          <a:graphicData uri="http://schemas.openxmlformats.org/presentationml/2006/ole">
            <p:oleObj spid="_x0000_s4102" name="Формула" r:id="rId5" imgW="330057" imgH="393529" progId="Equation.3">
              <p:embed/>
            </p:oleObj>
          </a:graphicData>
        </a:graphic>
      </p:graphicFrame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6572264" y="3929066"/>
          <a:ext cx="714380" cy="897554"/>
        </p:xfrm>
        <a:graphic>
          <a:graphicData uri="http://schemas.openxmlformats.org/presentationml/2006/ole">
            <p:oleObj spid="_x0000_s4104" name="Формула" r:id="rId6" imgW="368140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285728"/>
            <a:ext cx="891857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</a:rPr>
              <a:t>   </a:t>
            </a:r>
            <a:endParaRPr lang="en-US" sz="4400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4400" b="1" i="1" dirty="0" smtClean="0">
                <a:solidFill>
                  <a:srgbClr val="C00000"/>
                </a:solidFill>
                <a:latin typeface="Times New Roman" pitchFamily="18" charset="0"/>
              </a:rPr>
              <a:t>Актуализация </a:t>
            </a:r>
            <a:r>
              <a:rPr lang="ru-RU" sz="4400" b="1" i="1" dirty="0">
                <a:solidFill>
                  <a:srgbClr val="C00000"/>
                </a:solidFill>
                <a:latin typeface="Times New Roman" pitchFamily="18" charset="0"/>
              </a:rPr>
              <a:t>знаний:</a:t>
            </a:r>
          </a:p>
          <a:p>
            <a:pPr algn="ctr"/>
            <a:endParaRPr lang="en-US" sz="4400" b="1" i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endParaRPr lang="ru-RU" sz="4400" b="1" i="1" dirty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</a:rPr>
              <a:t>       </a:t>
            </a:r>
            <a:r>
              <a:rPr lang="en-US" sz="3200" dirty="0" smtClean="0">
                <a:latin typeface="Times New Roman" pitchFamily="18" charset="0"/>
              </a:rPr>
              <a:t>1. </a:t>
            </a:r>
            <a:r>
              <a:rPr lang="ru-RU" sz="3200" dirty="0" smtClean="0">
                <a:latin typeface="Times New Roman" pitchFamily="18" charset="0"/>
              </a:rPr>
              <a:t>Алгебраические  выражения</a:t>
            </a:r>
            <a:endParaRPr lang="ru-RU" sz="3200" dirty="0">
              <a:latin typeface="Times New Roman" pitchFamily="18" charset="0"/>
            </a:endParaRPr>
          </a:p>
          <a:p>
            <a:r>
              <a:rPr lang="ru-RU" sz="3200" dirty="0">
                <a:latin typeface="Times New Roman" pitchFamily="18" charset="0"/>
              </a:rPr>
              <a:t>            </a:t>
            </a:r>
          </a:p>
          <a:p>
            <a:r>
              <a:rPr lang="ru-RU" sz="3200" dirty="0">
                <a:latin typeface="Times New Roman" pitchFamily="18" charset="0"/>
              </a:rPr>
              <a:t>     </a:t>
            </a:r>
            <a:r>
              <a:rPr lang="en-US" sz="3200" dirty="0" smtClean="0">
                <a:latin typeface="Times New Roman" pitchFamily="18" charset="0"/>
              </a:rPr>
              <a:t>2. </a:t>
            </a:r>
            <a:r>
              <a:rPr lang="ru-RU" sz="3200" dirty="0" smtClean="0">
                <a:latin typeface="Times New Roman" pitchFamily="18" charset="0"/>
              </a:rPr>
              <a:t>Алгебраические дроби</a:t>
            </a:r>
          </a:p>
          <a:p>
            <a:endParaRPr lang="ru-RU" sz="3200" dirty="0" smtClean="0">
              <a:latin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</a:rPr>
              <a:t>     </a:t>
            </a:r>
            <a:r>
              <a:rPr lang="en-US" sz="3200" dirty="0" smtClean="0">
                <a:latin typeface="Times New Roman" pitchFamily="18" charset="0"/>
              </a:rPr>
              <a:t>3. </a:t>
            </a:r>
            <a:r>
              <a:rPr lang="ru-RU" sz="3200" dirty="0" smtClean="0">
                <a:latin typeface="Times New Roman" pitchFamily="18" charset="0"/>
              </a:rPr>
              <a:t>Преобразование алгебраических дробей</a:t>
            </a:r>
            <a:endParaRPr lang="ru-RU" sz="3200" dirty="0">
              <a:latin typeface="Times New Roman" pitchFamily="18" charset="0"/>
            </a:endParaRPr>
          </a:p>
        </p:txBody>
      </p:sp>
      <p:pic>
        <p:nvPicPr>
          <p:cNvPr id="14342" name="Picture 6" descr="Картинка 460 из 3124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788" y="571480"/>
            <a:ext cx="2843212" cy="164307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Алгебраические выражения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Алгебраическое выражение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выражение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, состоящее из чисел и букв, соединенных знаками действий.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Целые алгебраические выражения:           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- 5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;   8х у;    6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+2;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 Дробные алгебраические выражения:                        </a:t>
            </a:r>
          </a:p>
          <a:p>
            <a:pPr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1500166" y="3857628"/>
          <a:ext cx="1928826" cy="1714512"/>
        </p:xfrm>
        <a:graphic>
          <a:graphicData uri="http://schemas.openxmlformats.org/presentationml/2006/ole">
            <p:oleObj spid="_x0000_s2049" name="Формула" r:id="rId3" imgW="520700" imgH="41910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85786" y="3571876"/>
            <a:ext cx="6357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cs typeface="Times New Roman" pitchFamily="18" charset="0"/>
              </a:rPr>
              <a:t>             </a:t>
            </a:r>
            <a:endParaRPr lang="ru-RU" sz="3600" dirty="0"/>
          </a:p>
        </p:txBody>
      </p:sp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4857752" y="3857629"/>
          <a:ext cx="3286149" cy="1714512"/>
        </p:xfrm>
        <a:graphic>
          <a:graphicData uri="http://schemas.openxmlformats.org/presentationml/2006/ole">
            <p:oleObj spid="_x0000_s2051" name="Формула" r:id="rId4" imgW="9652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Алгебраические дроби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Алгебраическая дробь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дробь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,  числитель и знаменатель которой алгебраические выражения.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Примеры: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332163" y="3071813"/>
          <a:ext cx="4300537" cy="1138237"/>
        </p:xfrm>
        <a:graphic>
          <a:graphicData uri="http://schemas.openxmlformats.org/presentationml/2006/ole">
            <p:oleObj spid="_x0000_s1026" name="Формула" r:id="rId4" imgW="1765080" imgH="46980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428992" y="4643446"/>
          <a:ext cx="4429155" cy="1071570"/>
        </p:xfrm>
        <a:graphic>
          <a:graphicData uri="http://schemas.openxmlformats.org/presentationml/2006/ole">
            <p:oleObj spid="_x0000_s1031" name="Формула" r:id="rId5" imgW="1244600" imgH="457200" progId="Equation.3">
              <p:embed/>
            </p:oleObj>
          </a:graphicData>
        </a:graphic>
      </p:graphicFrame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840</TotalTime>
  <Words>882</Words>
  <Application>Microsoft Office PowerPoint</Application>
  <PresentationFormat>Экран (4:3)</PresentationFormat>
  <Paragraphs>170</Paragraphs>
  <Slides>27</Slides>
  <Notes>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Начальная</vt:lpstr>
      <vt:lpstr>Формула</vt:lpstr>
      <vt:lpstr>Слайд 1</vt:lpstr>
      <vt:lpstr>Слайд 2</vt:lpstr>
      <vt:lpstr>План урока:</vt:lpstr>
      <vt:lpstr>ЦЕЛИ УРОКА</vt:lpstr>
      <vt:lpstr>Слайд 5</vt:lpstr>
      <vt:lpstr>Этап проверки домашнего задания</vt:lpstr>
      <vt:lpstr>Слайд 7</vt:lpstr>
      <vt:lpstr>Алгебраические выражения</vt:lpstr>
      <vt:lpstr>Алгебраические дроби</vt:lpstr>
      <vt:lpstr>Устная работа </vt:lpstr>
      <vt:lpstr>Слайд 11</vt:lpstr>
      <vt:lpstr>Слайд 12</vt:lpstr>
      <vt:lpstr>Алгоритм приведения алгебраических дробей к общему знаменателю. </vt:lpstr>
      <vt:lpstr>Задание №1</vt:lpstr>
      <vt:lpstr>Алгоритм сложения и вычитания алгебраических дробей с разными знаменателями:</vt:lpstr>
      <vt:lpstr>Задание №2</vt:lpstr>
      <vt:lpstr>Алгоритм умножения алгебраических дробей: </vt:lpstr>
      <vt:lpstr>Задание №3</vt:lpstr>
      <vt:lpstr>Алгоритм деления  алгебраических дробей: </vt:lpstr>
      <vt:lpstr>Задание №4</vt:lpstr>
      <vt:lpstr>Физкультминутка для глаз </vt:lpstr>
      <vt:lpstr>Порядок выполнения действий</vt:lpstr>
      <vt:lpstr>Определить порядок выполнения действий                  и упростить алгебраическое выражение :</vt:lpstr>
      <vt:lpstr>  Самостоятельная   работа </vt:lpstr>
      <vt:lpstr>ДОМАШНЕЕ ЗАДАНИЕ</vt:lpstr>
      <vt:lpstr>Слайд 26</vt:lpstr>
      <vt:lpstr>Слайд 27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Алгебраические выражения и их преобразование 9 класс (повторение)</dc:title>
  <dc:creator>Admin</dc:creator>
  <cp:lastModifiedBy>Owner</cp:lastModifiedBy>
  <cp:revision>16</cp:revision>
  <dcterms:created xsi:type="dcterms:W3CDTF">2013-04-23T19:41:33Z</dcterms:created>
  <dcterms:modified xsi:type="dcterms:W3CDTF">2014-11-01T11:00:29Z</dcterms:modified>
</cp:coreProperties>
</file>