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A0F2146-9179-410F-9A9B-3819584A0B62}" type="datetimeFigureOut">
              <a:rPr lang="be-BY" smtClean="0"/>
              <a:t>19.11.18</a:t>
            </a:fld>
            <a:endParaRPr lang="be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be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F35115-5623-4682-B150-8A9A9C9CE73E}" type="slidenum">
              <a:rPr lang="be-BY" smtClean="0"/>
              <a:t>‹#›</a:t>
            </a:fld>
            <a:endParaRPr lang="be-B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060848"/>
            <a:ext cx="8467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-восстановительные </a:t>
            </a:r>
            <a:endParaRPr lang="en-US" sz="6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еакции</a:t>
            </a:r>
            <a:r>
              <a:rPr lang="en-US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ОВР</a:t>
            </a:r>
            <a:r>
              <a:rPr lang="en-US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5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408333" cy="4176464"/>
          </a:xfrm>
        </p:spPr>
        <p:txBody>
          <a:bodyPr/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Реакции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диспропорционирования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самоокисления и самовосстановления). В этих реакциях происходит окисление и восстановление атомов и ионов одного и того же элемента. Например: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                        +7                +4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HMnO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396456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132856"/>
            <a:ext cx="7408333" cy="424847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формулы исходных веществ и продуктов реакции.</a:t>
            </a:r>
          </a:p>
          <a:p>
            <a:pPr algn="just">
              <a:lnSpc>
                <a:spcPct val="80000"/>
              </a:lnSpc>
              <a:spcBef>
                <a:spcPts val="400"/>
              </a:spcBef>
              <a:buClrTx/>
              <a:buSzTx/>
              <a:buNone/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степень окисления в исходных веществах и продуктах реакции.</a:t>
            </a:r>
          </a:p>
          <a:p>
            <a:pPr algn="just">
              <a:lnSpc>
                <a:spcPct val="80000"/>
              </a:lnSpc>
              <a:spcBef>
                <a:spcPts val="400"/>
              </a:spcBef>
              <a:buClrTx/>
              <a:buSzTx/>
              <a:buNone/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число электронов отданных восстановителем и принимаемых окислителем и коэффициенты при восстановителе и окислителе. </a:t>
            </a:r>
          </a:p>
          <a:p>
            <a:pPr algn="just">
              <a:lnSpc>
                <a:spcPct val="80000"/>
              </a:lnSpc>
              <a:spcBef>
                <a:spcPts val="400"/>
              </a:spcBef>
              <a:buClrTx/>
              <a:buSzTx/>
              <a:buNone/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коэффициенты при исходных веществах и продуктах реакции, исходя из баланса атомов в левой и правой части уравнений.</a:t>
            </a:r>
          </a:p>
          <a:p>
            <a:endParaRPr lang="be-BY" dirty="0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11560" y="476672"/>
            <a:ext cx="7643192" cy="12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уравнений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восстановительных реакций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8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268760"/>
            <a:ext cx="7408333" cy="453650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сульфата железа (2) с перманганатом калия в кислой среде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).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Напишем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реакции. Расставим степени окисления.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+7 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6 -2                             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6 -2    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+6 -2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FeSO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Fe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  +6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              +2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степень окисления понижается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            +3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степень окисления повышается</a:t>
            </a:r>
          </a:p>
          <a:p>
            <a:endParaRPr lang="be-BY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be-BY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9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916832"/>
            <a:ext cx="7408333" cy="3450696"/>
          </a:xfrm>
        </p:spPr>
        <p:txBody>
          <a:bodyPr/>
          <a:lstStyle/>
          <a:p>
            <a:pPr algn="just"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Определим число электронов отданных восстановителем и принимаемых окислителем, а также коэффициенты при восстановителе и окислителе:</a:t>
            </a:r>
          </a:p>
          <a:p>
            <a:pPr algn="just"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   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  <a:p>
            <a:pPr algn="just"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ē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+3</a:t>
            </a:r>
          </a:p>
          <a:p>
            <a:pPr algn="just"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 Fe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30394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548680"/>
            <a:ext cx="7408333" cy="547260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Определим 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при исходных веществах и продуктах реакции, исходя из баланса атомов в левой и правой части уравнений.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endParaRPr lang="ru-RU" sz="3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Fe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MnSO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endParaRPr lang="ru-RU" sz="3100" b="1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  восстановитель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ē               </a:t>
            </a:r>
            <a:r>
              <a:rPr lang="ru-RU" sz="3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2ē 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endParaRPr lang="ru-RU" sz="3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отданных и принятых электронов должно быть равно. Наименьшее общее кратное 5 и 2 равно 10. Ищем коэффициент: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endParaRPr lang="en-US" sz="3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+ 10FeSO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K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+ 5Fe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+ 2MnSO</a:t>
            </a:r>
            <a:r>
              <a:rPr lang="en-US" sz="31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  <a:tabLst>
                <a:tab pos="0" algn="l"/>
                <a:tab pos="5318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331450" algn="l"/>
                <a:tab pos="10780713" algn="l"/>
              </a:tabLst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+10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ē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-10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ē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106046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268760"/>
            <a:ext cx="7408333" cy="511256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Окисление и восстановление - две стороны единого процесса, и в соответствие с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сохранения массы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электронов, отданных восстановителем, равно количеству электронов, принятых окислителем. Для отражения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-восстановительного процесса составляют электронные уравнения.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том, какими свойствами (окислительными или восстановительными) обладает данное вещество, можно судить на основании степени окисления элемента в данном соединении.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74629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92696"/>
            <a:ext cx="7408333" cy="453650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Атомы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-элементов в своей низшей степени окисления (нулевой) имеют на внешнем энергетическом уровне 1-2 электрона. 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Атомы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-элементов 4-7 групп в своей низшей степени окисления на внешнем энергетическом уровне имеют 8 электронов.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и в другом случае атом элемента в своей низшей степени окисления не может принимать электроны и является только восстановителем.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75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268760"/>
            <a:ext cx="7408333" cy="345069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 элемента в своей высшей степени окисления не имеет ни одного валентного электрона (у атомов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-элементов отданы все электроны внешнего энергетического уровня, у атомов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-элементов и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электронов с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предвнешнего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слоя недостроенного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-подуровня).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дальнейшая отдача электронов таким атомом невозможна, и атом элемента в своей высшей степени окисления может быть только окислителем.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836712"/>
            <a:ext cx="7408333" cy="3450696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атом элемента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промежуточной степени окисления, то возможны как процесс дальнейшей отдачи электронов, так и процесс присоединения, т.е. атом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</a:t>
            </a: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-восстановительной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двойственностью – возможностью вступать в реакции как с восстановителями, так и с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окислителями.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394341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859455"/>
              </p:ext>
            </p:extLst>
          </p:nvPr>
        </p:nvGraphicFramePr>
        <p:xfrm>
          <a:off x="1619672" y="1988840"/>
          <a:ext cx="6505227" cy="4484592"/>
        </p:xfrm>
        <a:graphic>
          <a:graphicData uri="http://schemas.openxmlformats.org/drawingml/2006/table">
            <a:tbl>
              <a:tblPr/>
              <a:tblGrid>
                <a:gridCol w="1584176"/>
                <a:gridCol w="1800200"/>
                <a:gridCol w="3120851"/>
              </a:tblGrid>
              <a:tr h="79947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ru-RU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1-</a:t>
                      </a: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HCl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Низшая степень окисления – только восстановительные свойства</a:t>
                      </a:r>
                    </a:p>
                  </a:txBody>
                  <a:tcPr marT="2268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6829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0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1+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3+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5+</a:t>
                      </a: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HClO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HClO</a:t>
                      </a:r>
                      <a:r>
                        <a:rPr kumimoji="0" lang="en-US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2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HClO</a:t>
                      </a:r>
                      <a:r>
                        <a:rPr kumimoji="0" lang="en-US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3</a:t>
                      </a: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Промежуточная степень окисления – окислительные и восстановительные свойства</a:t>
                      </a:r>
                    </a:p>
                  </a:txBody>
                  <a:tcPr marT="2268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369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Cl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7+</a:t>
                      </a: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HClO</a:t>
                      </a:r>
                      <a:r>
                        <a:rPr kumimoji="0" lang="en-US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4</a:t>
                      </a:r>
                    </a:p>
                  </a:txBody>
                  <a:tcPr marT="302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Высшая степень окисления – только окислительные свойства</a:t>
                      </a:r>
                    </a:p>
                  </a:txBody>
                  <a:tcPr marT="2268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908720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-восстановительных свойств выглядит следующим образом</a:t>
            </a:r>
            <a:endParaRPr lang="be-BY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548680"/>
            <a:ext cx="7408333" cy="5976664"/>
          </a:xfrm>
        </p:spPr>
        <p:txBody>
          <a:bodyPr>
            <a:normAutofit fontScale="85000" lnSpcReduction="10000"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2800" dirty="0">
                <a:solidFill>
                  <a:srgbClr val="000000"/>
                </a:solidFill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-восстановительные реакции протекают с изменением степеней окисления атомов элементов, входящих в состав молекул реагирующих веществ. 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окисления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условный заряд атома в молекуле, вычисленный на основании предположения, что молекула состоит только из ионов.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различать понятия «степень окисления» и «валентность».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Валентность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элемента определяется числом неспаренных электронов на внешнем энергетическом уровне атома (для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элементов) или на внешнем и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предвнешнем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незавершенном уровне атома (для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элементов). Это число электронов атома, участвующих в образовании валентных связей. 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2416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475252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групп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правой части стало на 8 больше, чем в левой части уравнения, поэтому для материального баланса по группам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надо добавить в левую часть уравнения 8 молекул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10FeSO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8H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5Fe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+ 2MnSO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атомов водорода в левой части уравнения и в правой части. В левой 16 атомов водорода, в правой части их нет совсем. Для соблюдения материального баланса по водороду в правую часть добавляем 8 молекул воды: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+ 10FeSO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+ 5Fe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+ 2MnSO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8H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35182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836712"/>
            <a:ext cx="7408333" cy="345069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окончательное уравнение. Для проверки достаточно подсчитать число атомов водорода и кислорода в каждой части уравнения. Если числа совпадают, то уравнение составлено верно.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многоступенчатый метод составления уравнений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-восстановительных реакций приведен для понимания логики решения многих задач.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123701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412776"/>
            <a:ext cx="7408333" cy="388274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 ē → 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 ē → 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endParaRPr lang="en-US" b="1" baseline="30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 = +2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- 2ē → 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+ 2ē →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7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+2 = +2 </a:t>
            </a:r>
          </a:p>
          <a:p>
            <a:pPr>
              <a:lnSpc>
                <a:spcPct val="80000"/>
              </a:lnSpc>
              <a:spcBef>
                <a:spcPts val="400"/>
              </a:spcBef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электронного баланса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18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620688"/>
            <a:ext cx="7408333" cy="46085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2Fe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+ 6H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6H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- 3ē → 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u="sng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r>
              <a:rPr lang="en-US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+ 2ē → S</a:t>
            </a:r>
            <a:r>
              <a:rPr lang="en-US" b="1" u="sng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ru-RU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2Fe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+ 3S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→2Fe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+ 3S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0 + 18      + 6 + 12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+ 18  =  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электронного баланса ищем дополнительные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множители.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be-B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7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556792"/>
            <a:ext cx="7408333" cy="496855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со сложными ионами в различных средах.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перманганата калия с сульфатом калия в разных средах.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endParaRPr lang="ru-RU" sz="2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Кислая среда (избыток </a:t>
            </a:r>
            <a:r>
              <a:rPr lang="en-US" sz="2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="1" u="sng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уравнение в молекулярной форме и расставить степени окисления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+7                 </a:t>
            </a:r>
            <a:r>
              <a:rPr lang="ru-RU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                                </a:t>
            </a:r>
            <a:r>
              <a:rPr lang="ru-RU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</a:t>
            </a:r>
            <a:r>
              <a:rPr lang="ru-RU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MnSO</a:t>
            </a:r>
            <a:r>
              <a:rPr lang="en-US" sz="22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ионное уравнение: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sz="2200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+ 2K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+SO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sz="2200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200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+2K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SO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2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Подчеркнуты ионы, которые изменили свой внешний вид.</a:t>
            </a:r>
          </a:p>
          <a:p>
            <a:endParaRPr lang="be-BY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Электронно-ионный метод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(Метод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полуреакций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548680"/>
            <a:ext cx="7408333" cy="4752528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эти частицы претерпевшие изменения, т.е. незавершенные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полуреакции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Установим материальный баланс: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→ 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баланс по разделам: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-1+8 → +2+0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+7 → +2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Прибавим в левую часть пять электронов.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166689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764704"/>
            <a:ext cx="7408333" cy="449736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-2+0 → -2+2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-2 → 0 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 надо отнять два электрона в левой части.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электронный баланс (число отданных электронов должно быть равно числу принятых электронов)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+ 8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 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10     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4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20688"/>
            <a:ext cx="7408333" cy="4824536"/>
          </a:xfrm>
        </p:spPr>
        <p:txBody>
          <a:bodyPr>
            <a:noAutofit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Сложим левые и правые части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полуреакций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дополнительных множителей. Сохраним одинаковые частицы в левой и правой части уравнения. 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+ 6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-2+(-10)+6 → +4+(-10)+0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-6 = -6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38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692696"/>
            <a:ext cx="7408333" cy="5472608"/>
          </a:xfrm>
        </p:spPr>
        <p:txBody>
          <a:bodyPr>
            <a:normAutofit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 левой части равен заряду правой части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(уравнение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составлено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верно).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коэффициенты переносим в уравнение, написанное в молекулярной форме: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Итак, в кислой среде каждая избыточная частица кислорода взаимодействует с двумя ионами водорода (2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образованием воды, а каждая недостающая частица кислорода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берется из воды с образованием двух ионов водорода (2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17053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268760"/>
            <a:ext cx="7408333" cy="5112568"/>
          </a:xfrm>
        </p:spPr>
        <p:txBody>
          <a:bodyPr>
            <a:normAutofit lnSpcReduction="10000"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             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                                        +6                  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KOH →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-2+(-2)+(-2) → 2*(-2)+(-2)+0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-6 = -6  - проверка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Переносим коэффициенты в молекулярное уравнение: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KOH →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e-BY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/>
          </a:bodyPr>
          <a:lstStyle/>
          <a:p>
            <a:pPr lvl="0" algn="just" defTabSz="449263" fontAlgn="base">
              <a:lnSpc>
                <a:spcPct val="80000"/>
              </a:lnSpc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Щелочная среда (избыток </a:t>
            </a:r>
            <a: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en-US" sz="3200" b="1" u="sng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u="sng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  <a:br>
              <a:rPr lang="en-US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2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628800"/>
            <a:ext cx="7408333" cy="5472608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окисления в отличие от валентности имеет положительное, отрицательное и нулевое значение. Часто степень окисления атома численно равна валентности, например, в молекуле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валентность атома хлора равна 1, а степень окисления – 1, но иногда может и не совпадать, так, в молекуле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валентность хлора равна 1, а степень окисления – нулю.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92696"/>
            <a:ext cx="7408333" cy="4320480"/>
          </a:xfrm>
        </p:spPr>
        <p:txBody>
          <a:bodyPr>
            <a:normAutofit/>
          </a:bodyPr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Итак, в щелочной среде каждая недостающая частица кислорода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берется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гидроксильных групп с образованием молекул воды, а каждая избыточная частица кислорода связывается с молекулой воды с образованием двух гидроксильных групп (2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избыточная частица водорода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связывается с гидроксильной группой с образованием молекул воды.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3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124744"/>
            <a:ext cx="7408333" cy="5472608"/>
          </a:xfrm>
        </p:spPr>
        <p:txBody>
          <a:bodyPr>
            <a:normAutofit/>
          </a:bodyPr>
          <a:lstStyle/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нейтральной среде каждая избыточная частица кислорода взаимодействует с молекулой воды с образованием двух гидроксильных групп (2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Недостающая частица кислорода берется из воды с образованием двух ионов водорода (2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 + 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algn="just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</a:p>
          <a:p>
            <a:pPr algn="just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400"/>
              </a:spcBef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endParaRPr lang="be-BY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Нейтральная среда (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HOH)</a:t>
            </a:r>
            <a:b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30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764704"/>
            <a:ext cx="7704856" cy="432048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3H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→ 2MnO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→ 2MnO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 = -8 -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Итак, среда влияет на характер протекания реакции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97394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556792"/>
            <a:ext cx="7408333" cy="4680520"/>
          </a:xfrm>
        </p:spPr>
        <p:txBody>
          <a:bodyPr>
            <a:normAutofit/>
          </a:bodyPr>
          <a:lstStyle/>
          <a:p>
            <a:pPr algn="just">
              <a:spcBef>
                <a:spcPts val="400"/>
              </a:spcBef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spcBef>
                <a:spcPts val="40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одном и том же веществе находятся и окислитель и восстановитель, но эти функции выполняют разные атомы.</a:t>
            </a:r>
          </a:p>
          <a:p>
            <a:pPr algn="just">
              <a:spcBef>
                <a:spcPts val="40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Уравняем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реакцию методом электронного баланса, так как это реакция разложения кристаллического вещества:</a:t>
            </a:r>
          </a:p>
          <a:p>
            <a:pPr algn="just">
              <a:spcBef>
                <a:spcPts val="400"/>
              </a:spcBef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>
              <a:spcBef>
                <a:spcPts val="400"/>
              </a:spcBef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 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внутремолекулярного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5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124744"/>
            <a:ext cx="7408333" cy="4248472"/>
          </a:xfrm>
        </p:spPr>
        <p:txBody>
          <a:bodyPr>
            <a:normAutofit/>
          </a:bodyPr>
          <a:lstStyle/>
          <a:p>
            <a:pPr algn="ctr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400"/>
              </a:spcBef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400"/>
              </a:spcBef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- 4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 O</a:t>
            </a:r>
            <a:r>
              <a:rPr lang="ru-RU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ctr">
              <a:spcBef>
                <a:spcPts val="400"/>
              </a:spcBef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Mn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ctr">
              <a:spcBef>
                <a:spcPts val="400"/>
              </a:spcBef>
            </a:pP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+10 = +10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pPr algn="ctr">
              <a:spcBef>
                <a:spcPts val="400"/>
              </a:spcBef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ctr">
              <a:spcBef>
                <a:spcPts val="400"/>
              </a:spcBef>
            </a:pPr>
            <a:endParaRPr lang="ru-RU" baseline="30000" dirty="0">
              <a:solidFill>
                <a:srgbClr val="000000"/>
              </a:solidFill>
              <a:cs typeface="Arial" charset="0"/>
            </a:endParaRP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1439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980728"/>
            <a:ext cx="7408333" cy="5616624"/>
          </a:xfrm>
        </p:spPr>
        <p:txBody>
          <a:bodyPr>
            <a:noAutofit/>
          </a:bodyPr>
          <a:lstStyle/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и том же веществе окислитель и восстановитель, но эти функции несут одинаковые атомы с одинаковыми зарядами.</a:t>
            </a:r>
          </a:p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→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идут в растворе, уравняем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</a:t>
            </a:r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полуреакций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400"/>
              </a:spcBef>
            </a:pPr>
            <a:r>
              <a:rPr lang="en-US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u="sng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 → </a:t>
            </a:r>
            <a:r>
              <a:rPr lang="en-US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ru-RU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0 = 0</a:t>
            </a:r>
          </a:p>
          <a:p>
            <a:pPr algn="just">
              <a:spcBef>
                <a:spcPts val="400"/>
              </a:spcBef>
            </a:pP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Конечное уравнение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400"/>
              </a:spcBef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3756"/>
            <a:ext cx="8229600" cy="125272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диспропорционирования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04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124744"/>
            <a:ext cx="7408333" cy="3450696"/>
          </a:xfrm>
        </p:spPr>
        <p:txBody>
          <a:bodyPr>
            <a:normAutofit/>
          </a:bodyPr>
          <a:lstStyle/>
          <a:p>
            <a:pPr algn="just"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-восстановительным реакциям относятся реакции разложения нитратов (соли азотной кислоты).</a:t>
            </a:r>
          </a:p>
          <a:p>
            <a:pPr algn="just">
              <a:spcBef>
                <a:spcPts val="40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Соли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азотной кислоты при нагревании разлагаются, продукты разложения зависят от солеобразующего металла в ряду стандартных электронных потенциалов:</a:t>
            </a:r>
          </a:p>
          <a:p>
            <a:endParaRPr lang="be-B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2" y="3933056"/>
            <a:ext cx="6632575" cy="254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51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404664"/>
            <a:ext cx="7408333" cy="612068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Разложение нитрата кальция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+5 -2                       +3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+ 2ē → 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4ē</a:t>
            </a:r>
            <a:r>
              <a:rPr lang="ru-RU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+6 = +6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Конечное уравнение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нитрата цинка: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Zn(NO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ē →N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- 4ē → 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4N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+16 = +16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0371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404664"/>
            <a:ext cx="7408333" cy="6453336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нитрата серебра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   +5  -2                       +4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Ag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+ 4ē →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+ 2ē → Ag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/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en-US" b="1" u="sng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+ 4ē → O</a:t>
            </a:r>
            <a:r>
              <a:rPr lang="en-US" b="1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2Ag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+ 2N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+5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2Ag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+ 2N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+8 = +8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при нагревании (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термолиз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важное свойство солей азотной кислоты.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47223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Фотосинтез - это </a:t>
            </a:r>
            <a:r>
              <a:rPr lang="ru-RU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 важный первичный источник энергии для всего </a:t>
            </a: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живого </a:t>
            </a:r>
            <a:r>
              <a:rPr lang="en-US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6CO</a:t>
            </a:r>
            <a:r>
              <a:rPr lang="en-US" altLang="ru-RU" sz="28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+ 6H</a:t>
            </a:r>
            <a:r>
              <a:rPr lang="en-US" altLang="ru-RU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→</a:t>
            </a:r>
            <a:r>
              <a:rPr lang="en-US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+ 6O</a:t>
            </a:r>
            <a:r>
              <a:rPr lang="en-US" altLang="ru-RU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4" name="Content Placeholder 3" descr="148_114960344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88840"/>
            <a:ext cx="4601633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1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404664"/>
            <a:ext cx="7408333" cy="446449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правильного составления уравнений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-восстановительных реакций необходимо правильно определять величину и знак степени окисления любого атома в молекуле. Для этого следует руководствоваться следующими положениями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а) степень окисления атома элемента в молекуле простого вещества равна нулю;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б) степень окисления атома водорода во всех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соединениях,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гидридов щелочных и щелочно-земельных металлов, равна +1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в) степень окисления атома кислорода во всех соединениях, кроме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пероксидных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равна -2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г) атомы большинства металлов, обладающих значением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электроотрицательности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меньшей 2,1, во всех соединениях проявляют только положительные степени окисления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сумма степеней окисления всех атомов в молекуле равна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нулю;</a:t>
            </a:r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1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Горение топлива</a:t>
            </a:r>
            <a:endParaRPr lang="be-B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 descr="volvo8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564904"/>
            <a:ext cx="3884682" cy="279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50l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57167"/>
            <a:ext cx="3888432" cy="2798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4574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13341"/>
            <a:ext cx="8229600" cy="1252728"/>
          </a:xfrm>
        </p:spPr>
        <p:txBody>
          <a:bodyPr>
            <a:normAutofit/>
          </a:bodyPr>
          <a:lstStyle/>
          <a:p>
            <a:r>
              <a:rPr lang="be-BY" sz="32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металлов</a:t>
            </a:r>
          </a:p>
        </p:txBody>
      </p:sp>
      <p:pic>
        <p:nvPicPr>
          <p:cNvPr id="4" name="Picture 4" descr="severstal-dom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32554"/>
            <a:ext cx="3456384" cy="259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spec1sta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51314"/>
            <a:ext cx="3448713" cy="264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02365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Коррозия металлов</a:t>
            </a:r>
            <a:endParaRPr lang="be-BY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90147"/>
            <a:ext cx="2664296" cy="2173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 descr="sept39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325" y="2017630"/>
            <a:ext cx="2832581" cy="2135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corrosi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045106"/>
            <a:ext cx="2093217" cy="2135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5260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476672"/>
            <a:ext cx="7408333" cy="5040560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Cu(NO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e =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= Cu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Cu = 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Cu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+ 4HNO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+ 3e = NO + 2H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= Cu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+ 3Cu = 2NO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Cu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+ 8HNO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3Cu(NO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+ 2NO + 4H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154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332656"/>
            <a:ext cx="7408333" cy="504056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Zn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Zn(NO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+ 8e =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+ 5H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 = Zn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+ 4Zn =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+ 5H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+ 4Zn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4Zn + 10HNO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4Zn(NO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+ 5H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Zn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Zn(NO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+ 10e =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 = Zn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+ 5Zn =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+ 5Zn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5Zn + 12HNO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5Zn(NO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802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332656"/>
            <a:ext cx="7408333" cy="5688632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Zn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Zn(NO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+ 8e = NH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 = Zn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+ 4Zn = NH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+ 4Zn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4Zn + 10HNO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4Zn(NO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+ 3e = NO + 2H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= SO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S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2NO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SO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+ 2HNO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H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2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404664"/>
            <a:ext cx="8280920" cy="5904656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e =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S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6NO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SO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+ 6HNO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+ 3e = NO + 2H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P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= </a:t>
            </a:r>
            <a: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+ 3P + 12H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5NO + 10H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+ 3PO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+ 24H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3P +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5HNO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3H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332656"/>
            <a:ext cx="8208912" cy="597666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e =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= PO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+ 10H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P + 4H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5NO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PO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+ 5HNO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+ 5NO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Fe(NO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e =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Fe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+ Fe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+ 4HNO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Fe(NO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2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196752"/>
            <a:ext cx="7408333" cy="4392488"/>
          </a:xfrm>
        </p:spPr>
        <p:txBody>
          <a:bodyPr/>
          <a:lstStyle/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элементов могут проявлять переменную степень окисления в соединениях.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рассчитать степень окисления азота в соединениях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x -2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+1+Χ+(-2)*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Χ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 x -2</a:t>
            </a: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+1+Χ+(-2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)*3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Χ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17112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988840"/>
            <a:ext cx="7408333" cy="446449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Окисление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отдачи электронов атомами, молекулами или ионами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присоединения электронов. Любая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-восстановительная реакция состоит из процессов окисления и восстановления. При окислении степень окисления элемента повышается, при восстановлении – понижается. 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75789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340768"/>
            <a:ext cx="7408333" cy="439248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типичным восстановителям относятся простые вещества, атомы которых имеют малую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электроотрицательность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(металлы, водород, углерод, анионы, находящиеся в низкой или низшей степени окисления). 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типичным окислителям относятся простые вещества, атомы которых характеризуются высокой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электроотрицательностью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(галогены, кислород), катионы и анионы, содержащие атомы в высокой степени окисления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ru-RU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393718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764704"/>
            <a:ext cx="7408333" cy="468052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-восстановительные реакции делятся на три группы: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Межмолекулярные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реакции. 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реакциях участвуют разные вещества. </a:t>
            </a:r>
            <a:endParaRPr lang="en-US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+4 -2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4ē → 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+ 4ē → 2O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</a:t>
            </a:r>
          </a:p>
          <a:p>
            <a:pPr algn="just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Окислитель</a:t>
            </a:r>
          </a:p>
          <a:p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83946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92696"/>
            <a:ext cx="7408333" cy="4464496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Внутримолекулярные реакции. 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реакциях окислитель и восстановитель в одной и той же молекуле, но разные атомы выполняют функции окислителя и восстановителя. Обычно это реакции разложения. Например: 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  +1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- 4ē → 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+ 2ē → H</a:t>
            </a:r>
            <a:r>
              <a:rPr lang="en-US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</a:t>
            </a:r>
          </a:p>
          <a:p>
            <a:pPr algn="just"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450" algn="l"/>
                <a:tab pos="10780713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окислитель </a:t>
            </a:r>
          </a:p>
        </p:txBody>
      </p:sp>
    </p:spTree>
    <p:extLst>
      <p:ext uri="{BB962C8B-B14F-4D97-AF65-F5344CB8AC3E}">
        <p14:creationId xmlns:p14="http://schemas.microsoft.com/office/powerpoint/2010/main" val="297129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266</TotalTime>
  <Words>2490</Words>
  <Application>Microsoft Office PowerPoint</Application>
  <PresentationFormat>Экран (4:3)</PresentationFormat>
  <Paragraphs>280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2" baseType="lpstr">
      <vt:lpstr>Arial</vt:lpstr>
      <vt:lpstr>Candara</vt:lpstr>
      <vt:lpstr>Symbol</vt:lpstr>
      <vt:lpstr>Times New Roman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Составление уравнений окислительно- восстановительных реакций</vt:lpstr>
      <vt:lpstr>Пример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электронного баланса</vt:lpstr>
      <vt:lpstr>Презентация PowerPoint</vt:lpstr>
      <vt:lpstr>Электронно-ионный метод (Метод полуреакций)</vt:lpstr>
      <vt:lpstr>Презентация PowerPoint</vt:lpstr>
      <vt:lpstr>Презентация PowerPoint</vt:lpstr>
      <vt:lpstr>Презентация PowerPoint</vt:lpstr>
      <vt:lpstr>Презентация PowerPoint</vt:lpstr>
      <vt:lpstr>2) Щелочная среда (избыток OH- и H2o) </vt:lpstr>
      <vt:lpstr>Презентация PowerPoint</vt:lpstr>
      <vt:lpstr>3) Нейтральная среда (HOH) </vt:lpstr>
      <vt:lpstr>Презентация PowerPoint</vt:lpstr>
      <vt:lpstr>Реакции внутремолекулярного  взаимодействия</vt:lpstr>
      <vt:lpstr>Презентация PowerPoint</vt:lpstr>
      <vt:lpstr>Реакции диспропорционирования</vt:lpstr>
      <vt:lpstr>Презентация PowerPoint</vt:lpstr>
      <vt:lpstr>Презентация PowerPoint</vt:lpstr>
      <vt:lpstr>Презентация PowerPoint</vt:lpstr>
      <vt:lpstr>Фотосинтез - это единственно важный первичный источник энергии для всего живого 6CO2 + 6H2O  → C6H12O6 + 6O2</vt:lpstr>
      <vt:lpstr>Горение топлива</vt:lpstr>
      <vt:lpstr>Получение металлов</vt:lpstr>
      <vt:lpstr>Коррозия металлов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77</cp:revision>
  <dcterms:created xsi:type="dcterms:W3CDTF">2017-10-05T17:59:14Z</dcterms:created>
  <dcterms:modified xsi:type="dcterms:W3CDTF">2018-11-19T15:20:41Z</dcterms:modified>
</cp:coreProperties>
</file>