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9" r:id="rId4"/>
    <p:sldId id="259" r:id="rId5"/>
    <p:sldId id="260" r:id="rId6"/>
    <p:sldId id="261" r:id="rId7"/>
    <p:sldId id="262" r:id="rId8"/>
    <p:sldId id="263" r:id="rId9"/>
    <p:sldId id="267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88" autoAdjust="0"/>
    <p:restoredTop sz="94388" autoAdjust="0"/>
  </p:normalViewPr>
  <p:slideViewPr>
    <p:cSldViewPr>
      <p:cViewPr varScale="1">
        <p:scale>
          <a:sx n="81" d="100"/>
          <a:sy n="81" d="100"/>
        </p:scale>
        <p:origin x="-168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22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5F294-D0F8-42F6-B46A-79E06E7C978C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288281-45AB-43E9-8817-BCC8B746EC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5770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288281-45AB-43E9-8817-BCC8B746ECF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359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638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77570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638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17325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4616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895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433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51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40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693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18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F0FF9-6D32-4F08-A666-184E8875EB5F}" type="datetimeFigureOut">
              <a:rPr lang="ru-RU" smtClean="0"/>
              <a:t>15.11.2013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EADC1B-3378-421C-BCA2-945E03E0DD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0716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07904" y="987575"/>
            <a:ext cx="4750296" cy="2520280"/>
          </a:xfrm>
        </p:spPr>
        <p:txBody>
          <a:bodyPr>
            <a:normAutofit/>
          </a:bodyPr>
          <a:lstStyle/>
          <a:p>
            <a:r>
              <a:rPr lang="ru-RU" sz="5000" b="1" dirty="0" smtClean="0">
                <a:solidFill>
                  <a:srgbClr val="003366"/>
                </a:solidFill>
              </a:rPr>
              <a:t>Обратная функция</a:t>
            </a:r>
            <a:endParaRPr lang="ru-RU" sz="5000" b="1" dirty="0">
              <a:solidFill>
                <a:srgbClr val="003366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87574"/>
            <a:ext cx="3024336" cy="301750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82630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57250"/>
          </a:xfrm>
        </p:spPr>
        <p:txBody>
          <a:bodyPr/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771550"/>
                <a:ext cx="8229600" cy="417646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ru-RU" dirty="0" smtClean="0"/>
                  <a:t>Дана функция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, </m:t>
                    </m:r>
                    <m:r>
                      <a:rPr lang="en-US" b="0" i="1" dirty="0" smtClean="0">
                        <a:latin typeface="Cambria Math"/>
                      </a:rPr>
                      <m:t>𝑥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["/>
                        <m:ctrlPr>
                          <a:rPr lang="en-US" b="0" i="1" dirty="0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b="0" i="1" dirty="0" smtClean="0">
                            <a:latin typeface="Cambria Math"/>
                            <a:ea typeface="Cambria Math"/>
                          </a:rPr>
                          <m:t>; +∞</m:t>
                        </m:r>
                      </m:e>
                    </m:d>
                    <m:r>
                      <a:rPr lang="ru-RU" b="0" i="0" dirty="0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endParaRPr lang="ru-RU" dirty="0" smtClean="0"/>
              </a:p>
              <a:p>
                <a:pPr marL="0" indent="0" algn="just">
                  <a:buNone/>
                </a:pPr>
                <a:r>
                  <a:rPr lang="ru-RU" dirty="0" smtClean="0"/>
                  <a:t>Доказать, что для нее существует обратная функция, записать аналитическое выражение обратной функции в виде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p>
                    </m:sSup>
                    <m:r>
                      <a:rPr lang="en-US" b="0" i="1" smtClean="0">
                        <a:latin typeface="Cambria Math"/>
                      </a:rPr>
                      <m:t>(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ru-RU" dirty="0" smtClean="0"/>
                  <a:t> и построить график обратной функции.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771550"/>
                <a:ext cx="8229600" cy="4176464"/>
              </a:xfrm>
              <a:blipFill rotWithShape="1">
                <a:blip r:embed="rId2"/>
                <a:stretch>
                  <a:fillRect l="-1926" t="-1752" r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2734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95486"/>
                <a:ext cx="8229600" cy="4399137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ru-RU" dirty="0" smtClean="0"/>
                  <a:t>Решение:</a:t>
                </a:r>
              </a:p>
              <a:p>
                <a:pPr marL="0" indent="0" algn="just">
                  <a:buNone/>
                </a:pPr>
                <a:r>
                  <a:rPr lang="ru-RU" dirty="0"/>
                  <a:t>Функция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ru-RU" dirty="0"/>
                  <a:t>возрастает на промежутке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0; +</m:t>
                        </m:r>
                        <m:r>
                          <a:rPr lang="en-US" i="1" smtClean="0">
                            <a:latin typeface="Cambria Math"/>
                            <a:ea typeface="Cambria Math"/>
                          </a:rPr>
                          <m:t>∞</m:t>
                        </m:r>
                      </m:e>
                    </m:d>
                    <m:r>
                      <a:rPr lang="en-US" b="0" i="1" smtClean="0">
                        <a:latin typeface="Cambria Math"/>
                        <a:ea typeface="Cambria Math"/>
                      </a:rPr>
                      <m:t>,</m:t>
                    </m:r>
                  </m:oMath>
                </a14:m>
                <a:r>
                  <a:rPr lang="ru-RU" dirty="0"/>
                  <a:t>значит, она имеет </a:t>
                </a:r>
                <a:r>
                  <a:rPr lang="ru-RU" dirty="0" smtClean="0"/>
                  <a:t>обратную функцию.</a:t>
                </a:r>
              </a:p>
              <a:p>
                <a:pPr marL="0" indent="0" algn="just">
                  <a:buNone/>
                </a:pPr>
                <a:r>
                  <a:rPr lang="ru-RU" dirty="0" smtClean="0"/>
                  <a:t>Из уравнения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dirty="0" smtClean="0"/>
                  <a:t> находим: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</m:e>
                    </m:rad>
                  </m:oMath>
                </a14:m>
                <a:r>
                  <a:rPr lang="ru-RU" dirty="0" smtClean="0"/>
                  <a:t> </a:t>
                </a:r>
                <a:r>
                  <a:rPr lang="en-US" dirty="0" smtClean="0"/>
                  <a:t> </a:t>
                </a:r>
                <a:r>
                  <a:rPr lang="ru-RU" dirty="0" smtClean="0"/>
                  <a:t>или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rad>
                  </m:oMath>
                </a14:m>
                <a:r>
                  <a:rPr lang="ru-RU" dirty="0" smtClean="0"/>
                  <a:t> . Промежутку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ctrlPr>
                          <a:rPr lang="en-US" i="1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i="1">
                            <a:latin typeface="Cambria Math"/>
                            <a:ea typeface="Cambria Math"/>
                          </a:rPr>
                          <m:t>0; +∞</m:t>
                        </m:r>
                      </m:e>
                    </m:d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принадлежат лишь значения функции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/>
                          </a:rPr>
                          <m:t>𝑦</m:t>
                        </m:r>
                      </m:e>
                    </m:rad>
                  </m:oMath>
                </a14:m>
                <a:r>
                  <a:rPr lang="ru-RU" dirty="0" smtClean="0"/>
                  <a:t>.   </a:t>
                </a:r>
                <a:r>
                  <a:rPr lang="en-US" dirty="0" smtClean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95486"/>
                <a:ext cx="8229600" cy="4399137"/>
              </a:xfrm>
              <a:blipFill rotWithShape="1">
                <a:blip r:embed="rId2"/>
                <a:stretch>
                  <a:fillRect l="-1852" t="-1801" r="-18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47337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11510"/>
                <a:ext cx="8229600" cy="4183113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sz="2600" dirty="0" smtClean="0"/>
                  <a:t>Поменяв местами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en-US" sz="2600" dirty="0" smtClean="0"/>
                  <a:t> </a:t>
                </a:r>
                <a:r>
                  <a:rPr lang="ru-RU" sz="2600" dirty="0" smtClean="0"/>
                  <a:t>и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</a:rPr>
                      <m:t>𝑦</m:t>
                    </m:r>
                    <m:r>
                      <a:rPr lang="ru-RU" sz="2600" b="0" i="0" smtClean="0">
                        <a:latin typeface="Cambria Math"/>
                      </a:rPr>
                      <m:t>, </m:t>
                    </m:r>
                  </m:oMath>
                </a14:m>
                <a:r>
                  <a:rPr lang="ru-RU" sz="2600" dirty="0" smtClean="0"/>
                  <a:t>получим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600" i="1" dirty="0">
                        <a:latin typeface="Cambria Math"/>
                      </a:rPr>
                      <m:t>y</m:t>
                    </m:r>
                    <m:r>
                      <a:rPr lang="en-US" sz="2600" i="1">
                        <a:latin typeface="Cambria Math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600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en-US" sz="2600" b="0" i="1" smtClean="0">
                            <a:latin typeface="Cambria Math"/>
                          </a:rPr>
                          <m:t>𝑥</m:t>
                        </m:r>
                      </m:e>
                    </m:rad>
                    <m:r>
                      <a:rPr lang="en-US" sz="2600" b="0" i="0" smtClean="0">
                        <a:latin typeface="Cambria Math"/>
                      </a:rPr>
                      <m:t>,</m:t>
                    </m:r>
                  </m:oMath>
                </a14:m>
                <a:r>
                  <a:rPr lang="en-US" sz="2600" dirty="0" smtClean="0"/>
                  <a:t> </a:t>
                </a:r>
                <a14:m>
                  <m:oMath xmlns:m="http://schemas.openxmlformats.org/officeDocument/2006/math">
                    <m:r>
                      <a:rPr lang="en-US" sz="2600" i="1" dirty="0">
                        <a:latin typeface="Cambria Math"/>
                      </a:rPr>
                      <m:t>𝑥</m:t>
                    </m:r>
                    <m:r>
                      <a:rPr lang="en-US" sz="2600" i="1" dirty="0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600" i="1" dirty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["/>
                        <m:ctrlPr>
                          <a:rPr lang="en-US" sz="2600" i="1" dirty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600" i="1" dirty="0">
                            <a:latin typeface="Cambria Math"/>
                            <a:ea typeface="Cambria Math"/>
                          </a:rPr>
                          <m:t>0; +∞</m:t>
                        </m:r>
                      </m:e>
                    </m:d>
                    <m:r>
                      <a:rPr lang="ru-RU" sz="2600" b="0" i="0" dirty="0" smtClean="0">
                        <a:latin typeface="Cambria Math"/>
                        <a:ea typeface="Cambria Math"/>
                      </a:rPr>
                      <m:t>.</m:t>
                    </m:r>
                  </m:oMath>
                </a14:m>
                <a:r>
                  <a:rPr lang="ru-RU" sz="2600" dirty="0" smtClean="0"/>
                  <a:t> </a:t>
                </a:r>
              </a:p>
              <a:p>
                <a:pPr marL="0" indent="0">
                  <a:buNone/>
                </a:pPr>
                <a:r>
                  <a:rPr lang="ru-RU" sz="2400" dirty="0" smtClean="0"/>
                  <a:t>График этой функции получается из графика </a:t>
                </a:r>
                <a:r>
                  <a:rPr lang="ru-RU" sz="2600" dirty="0" smtClean="0"/>
                  <a:t>функции</a:t>
                </a:r>
                <a14:m>
                  <m:oMath xmlns:m="http://schemas.openxmlformats.org/officeDocument/2006/math">
                    <m:r>
                      <a:rPr lang="ru-RU" sz="2600" b="0" i="0" smtClean="0">
                        <a:latin typeface="Cambria Math"/>
                      </a:rPr>
                      <m:t> </m:t>
                    </m:r>
                    <m:r>
                      <a:rPr lang="en-US" sz="2600" i="1">
                        <a:latin typeface="Cambria Math"/>
                      </a:rPr>
                      <m:t>𝑦</m:t>
                    </m:r>
                    <m:r>
                      <a:rPr lang="en-US" sz="2600" i="1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en-US" sz="2600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6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en-US" sz="2600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n-US" sz="2600" i="1">
                        <a:latin typeface="Cambria Math"/>
                      </a:rPr>
                      <m:t>, </m:t>
                    </m:r>
                    <m:r>
                      <a:rPr lang="en-US" sz="2600" i="1" dirty="0">
                        <a:latin typeface="Cambria Math"/>
                      </a:rPr>
                      <m:t>𝑥</m:t>
                    </m:r>
                    <m:r>
                      <a:rPr lang="en-US" sz="2600" i="1" dirty="0">
                        <a:latin typeface="Cambria Math"/>
                        <a:ea typeface="Cambria Math"/>
                      </a:rPr>
                      <m:t>𝜖</m:t>
                    </m:r>
                    <m:r>
                      <a:rPr lang="en-US" sz="2600" i="1" dirty="0">
                        <a:latin typeface="Cambria Math"/>
                        <a:ea typeface="Cambria Math"/>
                      </a:rPr>
                      <m:t> </m:t>
                    </m:r>
                    <m:d>
                      <m:dPr>
                        <m:begChr m:val="["/>
                        <m:ctrlPr>
                          <a:rPr lang="en-US" sz="2600" i="1" dirty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600" i="1" dirty="0">
                            <a:latin typeface="Cambria Math"/>
                            <a:ea typeface="Cambria Math"/>
                          </a:rPr>
                          <m:t>0; +∞</m:t>
                        </m:r>
                      </m:e>
                    </m:d>
                  </m:oMath>
                </a14:m>
                <a:r>
                  <a:rPr lang="ru-RU" sz="2600" dirty="0" smtClean="0"/>
                  <a:t> с помощью симметрии относительно прямой </a:t>
                </a:r>
                <a14:m>
                  <m:oMath xmlns:m="http://schemas.openxmlformats.org/officeDocument/2006/math">
                    <m:r>
                      <a:rPr lang="en-US" sz="2600" b="0" i="1" smtClean="0">
                        <a:latin typeface="Cambria Math"/>
                      </a:rPr>
                      <m:t>𝑦</m:t>
                    </m:r>
                    <m:r>
                      <a:rPr lang="en-US" sz="2600" b="0" i="1" smtClean="0">
                        <a:latin typeface="Cambria Math"/>
                      </a:rPr>
                      <m:t>=</m:t>
                    </m:r>
                    <m:r>
                      <a:rPr lang="en-US" sz="26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sz="2600" dirty="0" smtClean="0"/>
                  <a:t>.</a:t>
                </a:r>
              </a:p>
              <a:p>
                <a:pPr marL="0" indent="45720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11510"/>
                <a:ext cx="8229600" cy="4183113"/>
              </a:xfrm>
              <a:blipFill rotWithShape="1">
                <a:blip r:embed="rId2"/>
                <a:stretch>
                  <a:fillRect l="-1259" t="-102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874" t="12306" r="1492" b="29564"/>
          <a:stretch/>
        </p:blipFill>
        <p:spPr bwMode="auto">
          <a:xfrm>
            <a:off x="1331640" y="2067694"/>
            <a:ext cx="4752528" cy="284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699792" y="2196268"/>
                <a:ext cx="8640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𝑦</m:t>
                      </m:r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16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2196268"/>
                <a:ext cx="864096" cy="338554"/>
              </a:xfrm>
              <a:prstGeom prst="rect">
                <a:avLst/>
              </a:prstGeom>
              <a:blipFill rotWithShape="1">
                <a:blip r:embed="rId4"/>
                <a:stretch>
                  <a:fillRect b="-17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860032" y="2070285"/>
                <a:ext cx="86409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𝑦</m:t>
                      </m:r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r>
                        <a:rPr lang="en-US" sz="1600" b="0" i="1" smtClean="0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070285"/>
                <a:ext cx="864096" cy="338554"/>
              </a:xfrm>
              <a:prstGeom prst="rect">
                <a:avLst/>
              </a:prstGeom>
              <a:blipFill rotWithShape="1">
                <a:blip r:embed="rId5"/>
                <a:stretch>
                  <a:fillRect b="-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076056" y="3075806"/>
                <a:ext cx="864096" cy="3413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00" b="0" i="1" smtClean="0">
                          <a:latin typeface="Cambria Math"/>
                        </a:rPr>
                        <m:t>𝑦</m:t>
                      </m:r>
                      <m:r>
                        <a:rPr lang="en-US" sz="16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16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1600" b="0" i="1" smtClean="0">
                              <a:latin typeface="Cambria Math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ru-RU" sz="1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3075806"/>
                <a:ext cx="864096" cy="341312"/>
              </a:xfrm>
              <a:prstGeom prst="rect">
                <a:avLst/>
              </a:prstGeom>
              <a:blipFill rotWithShape="1">
                <a:blip r:embed="rId6"/>
                <a:stretch>
                  <a:fillRect b="-3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288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974" y="-34784"/>
            <a:ext cx="8229600" cy="857250"/>
          </a:xfrm>
        </p:spPr>
        <p:txBody>
          <a:bodyPr/>
          <a:lstStyle/>
          <a:p>
            <a:r>
              <a:rPr lang="ru-RU" dirty="0" smtClean="0"/>
              <a:t>Повторим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6273" y="825103"/>
            <a:ext cx="8229600" cy="3394472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sz="2400" dirty="0" smtClean="0"/>
              <a:t>Если каждому значению </a:t>
            </a:r>
            <a:r>
              <a:rPr lang="ru-RU" sz="2400" i="1" dirty="0" smtClean="0"/>
              <a:t>х</a:t>
            </a:r>
            <a:r>
              <a:rPr lang="ru-RU" sz="2400" dirty="0" smtClean="0"/>
              <a:t> из некоторого множества действительных чисел поставлено в соответствие по определенному правилу </a:t>
            </a:r>
            <a:r>
              <a:rPr lang="en-US" sz="2400" i="1" dirty="0" smtClean="0"/>
              <a:t>f</a:t>
            </a:r>
            <a:r>
              <a:rPr lang="ru-RU" sz="2400" i="1" dirty="0" smtClean="0"/>
              <a:t> </a:t>
            </a:r>
            <a:r>
              <a:rPr lang="ru-RU" sz="2400" dirty="0" smtClean="0"/>
              <a:t>число </a:t>
            </a:r>
            <a:r>
              <a:rPr lang="ru-RU" sz="2400" i="1" dirty="0" smtClean="0"/>
              <a:t>у</a:t>
            </a:r>
            <a:r>
              <a:rPr lang="ru-RU" sz="2400" dirty="0" smtClean="0"/>
              <a:t>, то, говорят, что на этом множестве </a:t>
            </a:r>
            <a:r>
              <a:rPr lang="ru-RU" sz="2400" dirty="0" smtClean="0">
                <a:solidFill>
                  <a:srgbClr val="FF0000"/>
                </a:solidFill>
              </a:rPr>
              <a:t>задана функция</a:t>
            </a:r>
            <a:r>
              <a:rPr lang="ru-RU" sz="2400" dirty="0" smtClean="0"/>
              <a:t>.</a:t>
            </a:r>
          </a:p>
          <a:p>
            <a:pPr marL="0" indent="0">
              <a:buNone/>
            </a:pPr>
            <a:r>
              <a:rPr lang="en-US" sz="2400" dirty="0"/>
              <a:t>D(f) – </a:t>
            </a:r>
            <a:r>
              <a:rPr lang="ru-RU" sz="2400" dirty="0"/>
              <a:t>область </a:t>
            </a:r>
            <a:r>
              <a:rPr lang="ru-RU" sz="2400" dirty="0" smtClean="0"/>
              <a:t>определения функции;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х – независимая переменная или </a:t>
            </a:r>
            <a:r>
              <a:rPr lang="ru-RU" sz="2400" dirty="0" smtClean="0"/>
              <a:t>аргумент;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у – зависимая </a:t>
            </a:r>
            <a:r>
              <a:rPr lang="ru-RU" sz="2400" dirty="0" smtClean="0"/>
              <a:t>переменная;</a:t>
            </a:r>
            <a:endParaRPr lang="ru-RU" sz="2400" dirty="0"/>
          </a:p>
          <a:p>
            <a:pPr marL="0" indent="0">
              <a:buNone/>
            </a:pPr>
            <a:r>
              <a:rPr lang="ru-RU" sz="2400" dirty="0"/>
              <a:t>множество всех значений </a:t>
            </a:r>
            <a:r>
              <a:rPr lang="en-US" sz="2400" dirty="0"/>
              <a:t>y=f(x)</a:t>
            </a:r>
            <a:r>
              <a:rPr lang="ru-RU" sz="2400" dirty="0"/>
              <a:t>,</a:t>
            </a:r>
            <a:r>
              <a:rPr lang="en-US" sz="2400" dirty="0"/>
              <a:t> x</a:t>
            </a:r>
            <a:r>
              <a:rPr lang="el-GR" sz="2400" dirty="0"/>
              <a:t>ϵ</a:t>
            </a:r>
            <a:r>
              <a:rPr lang="ru-RU" sz="2400" dirty="0"/>
              <a:t>Х называют </a:t>
            </a:r>
            <a:r>
              <a:rPr lang="ru-RU" sz="2400" dirty="0">
                <a:solidFill>
                  <a:srgbClr val="FF0000"/>
                </a:solidFill>
              </a:rPr>
              <a:t>областью значений функции </a:t>
            </a:r>
            <a:r>
              <a:rPr lang="ru-RU" sz="2400" dirty="0"/>
              <a:t>и обозначают </a:t>
            </a:r>
            <a:r>
              <a:rPr lang="en-US" sz="2400" dirty="0" smtClean="0">
                <a:solidFill>
                  <a:srgbClr val="FF0000"/>
                </a:solidFill>
              </a:rPr>
              <a:t>E(f)</a:t>
            </a:r>
            <a:r>
              <a:rPr lang="ru-RU" sz="2400" dirty="0">
                <a:solidFill>
                  <a:srgbClr val="FF0000"/>
                </a:solidFill>
              </a:rPr>
              <a:t>.</a:t>
            </a:r>
            <a:endParaRPr lang="ru-RU" sz="2400" dirty="0"/>
          </a:p>
          <a:p>
            <a:pPr marL="0" indent="457200" algn="just">
              <a:buNone/>
            </a:pPr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621903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2848"/>
            <a:ext cx="43204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Задача</a:t>
            </a:r>
          </a:p>
          <a:p>
            <a:pPr algn="just"/>
            <a:r>
              <a:rPr lang="ru-RU" sz="2000" dirty="0"/>
              <a:t>Пусть дана функция </a:t>
            </a:r>
            <a:r>
              <a:rPr lang="en-US" sz="2000" i="1" dirty="0"/>
              <a:t>y=f(x)</a:t>
            </a:r>
            <a:endParaRPr lang="ru-RU" sz="2000" dirty="0"/>
          </a:p>
          <a:p>
            <a:pPr algn="just"/>
            <a:r>
              <a:rPr lang="ru-RU" sz="2000" dirty="0"/>
              <a:t>Найти  значение функции</a:t>
            </a:r>
            <a:r>
              <a:rPr lang="en-US" sz="2000" dirty="0"/>
              <a:t> </a:t>
            </a:r>
            <a:r>
              <a:rPr lang="ru-RU" sz="2000" dirty="0"/>
              <a:t>в точке </a:t>
            </a:r>
            <a:r>
              <a:rPr lang="ru-RU" sz="2000" i="1" dirty="0"/>
              <a:t>х=х</a:t>
            </a:r>
            <a:r>
              <a:rPr lang="ru-RU" sz="1100" i="1" dirty="0"/>
              <a:t>0</a:t>
            </a:r>
          </a:p>
          <a:p>
            <a:pPr algn="just"/>
            <a:r>
              <a:rPr lang="ru-RU" sz="2000" i="1" dirty="0"/>
              <a:t>Например:</a:t>
            </a:r>
          </a:p>
          <a:p>
            <a:r>
              <a:rPr lang="ru-RU" sz="2000" dirty="0"/>
              <a:t>Найти значение функции </a:t>
            </a:r>
            <a:r>
              <a:rPr lang="ru-RU" sz="2000" i="1" dirty="0"/>
              <a:t>у=5х+7</a:t>
            </a:r>
            <a:r>
              <a:rPr lang="ru-RU" sz="2000" dirty="0"/>
              <a:t> в точке </a:t>
            </a:r>
            <a:r>
              <a:rPr lang="ru-RU" sz="2000" i="1" dirty="0"/>
              <a:t>х=7.</a:t>
            </a:r>
          </a:p>
          <a:p>
            <a:pPr algn="just"/>
            <a:r>
              <a:rPr lang="ru-RU" sz="2000" i="1" dirty="0"/>
              <a:t>у(7)=5∙7+7</a:t>
            </a:r>
          </a:p>
          <a:p>
            <a:pPr algn="just"/>
            <a:r>
              <a:rPr lang="ru-RU" sz="2000" dirty="0"/>
              <a:t>Ответ: </a:t>
            </a:r>
            <a:r>
              <a:rPr lang="ru-RU" sz="2000" i="1" dirty="0"/>
              <a:t>у(7)=42</a:t>
            </a:r>
            <a:endParaRPr lang="ru-RU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403648" y="2552700"/>
            <a:ext cx="18583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/>
              <a:t>=35+7=42</a:t>
            </a:r>
            <a:endParaRPr lang="ru-RU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298426" y="405924"/>
            <a:ext cx="136815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FF0000"/>
                </a:solidFill>
              </a:rPr>
              <a:t>Прямая</a:t>
            </a:r>
            <a:endParaRPr lang="ru-RU" sz="22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427984" y="406708"/>
            <a:ext cx="45365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/>
              <a:t>Задача</a:t>
            </a:r>
            <a:endParaRPr lang="en-US" sz="4000" dirty="0"/>
          </a:p>
          <a:p>
            <a:r>
              <a:rPr lang="ru-RU" sz="2000" dirty="0"/>
              <a:t>Пусть дана функция </a:t>
            </a:r>
            <a:r>
              <a:rPr lang="en-US" sz="2000" i="1" dirty="0"/>
              <a:t>y=f(x)</a:t>
            </a:r>
            <a:endParaRPr lang="ru-RU" sz="2000" dirty="0"/>
          </a:p>
          <a:p>
            <a:r>
              <a:rPr lang="ru-RU" sz="2000" dirty="0"/>
              <a:t>Найти  значение аргумента</a:t>
            </a:r>
            <a:r>
              <a:rPr lang="en-US" sz="2000" i="1" dirty="0"/>
              <a:t> </a:t>
            </a:r>
            <a:r>
              <a:rPr lang="ru-RU" sz="2000" dirty="0"/>
              <a:t>в точке </a:t>
            </a:r>
            <a:r>
              <a:rPr lang="ru-RU" sz="2000" i="1" dirty="0"/>
              <a:t>у=у</a:t>
            </a:r>
            <a:r>
              <a:rPr lang="ru-RU" sz="1050" i="1" dirty="0"/>
              <a:t>0</a:t>
            </a:r>
          </a:p>
          <a:p>
            <a:pPr algn="just"/>
            <a:r>
              <a:rPr lang="ru-RU" sz="2000" i="1" dirty="0"/>
              <a:t>Например:</a:t>
            </a:r>
          </a:p>
          <a:p>
            <a:pPr algn="just"/>
            <a:r>
              <a:rPr lang="ru-RU" sz="2000" dirty="0"/>
              <a:t>Дана функция </a:t>
            </a:r>
            <a:r>
              <a:rPr lang="ru-RU" sz="2000" i="1" dirty="0"/>
              <a:t>у=5х+7. </a:t>
            </a:r>
            <a:r>
              <a:rPr lang="ru-RU" sz="2000" dirty="0"/>
              <a:t>Найти </a:t>
            </a:r>
            <a:r>
              <a:rPr lang="ru-RU" sz="2000" dirty="0" err="1" smtClean="0"/>
              <a:t>значе</a:t>
            </a:r>
            <a:r>
              <a:rPr lang="ru-RU" sz="2000" dirty="0" smtClean="0"/>
              <a:t>-</a:t>
            </a:r>
          </a:p>
          <a:p>
            <a:pPr algn="just"/>
            <a:r>
              <a:rPr lang="ru-RU" sz="2000" dirty="0" err="1" smtClean="0"/>
              <a:t>ние</a:t>
            </a:r>
            <a:r>
              <a:rPr lang="ru-RU" sz="2000" dirty="0" smtClean="0"/>
              <a:t> </a:t>
            </a:r>
            <a:r>
              <a:rPr lang="ru-RU" sz="2000" dirty="0"/>
              <a:t>аргумента при котором </a:t>
            </a:r>
            <a:r>
              <a:rPr lang="ru-RU" sz="2000" i="1" dirty="0"/>
              <a:t>у=22.</a:t>
            </a:r>
          </a:p>
          <a:p>
            <a:pPr algn="just"/>
            <a:r>
              <a:rPr lang="ru-RU" sz="2000" i="1" dirty="0"/>
              <a:t>22=5х+7</a:t>
            </a:r>
          </a:p>
          <a:p>
            <a:pPr algn="just"/>
            <a:r>
              <a:rPr lang="ru-RU" sz="2000" i="1" dirty="0"/>
              <a:t>5х=22-7</a:t>
            </a:r>
          </a:p>
          <a:p>
            <a:pPr algn="just"/>
            <a:r>
              <a:rPr lang="ru-RU" sz="2000" i="1" dirty="0"/>
              <a:t>5</a:t>
            </a:r>
            <a:r>
              <a:rPr lang="en-US" sz="2000" i="1" dirty="0"/>
              <a:t>x=15</a:t>
            </a:r>
            <a:endParaRPr lang="ru-RU" sz="2000" i="1" dirty="0"/>
          </a:p>
          <a:p>
            <a:pPr algn="just"/>
            <a:r>
              <a:rPr lang="ru-RU" sz="2000" i="1" dirty="0"/>
              <a:t>х=15:5</a:t>
            </a:r>
            <a:endParaRPr lang="en-US" sz="2000" i="1" dirty="0"/>
          </a:p>
          <a:p>
            <a:pPr algn="just"/>
            <a:r>
              <a:rPr lang="en-US" sz="2000" i="1" dirty="0"/>
              <a:t>x</a:t>
            </a:r>
            <a:r>
              <a:rPr lang="ru-RU" sz="2000" i="1" dirty="0"/>
              <a:t>=3</a:t>
            </a:r>
          </a:p>
          <a:p>
            <a:pPr algn="just"/>
            <a:r>
              <a:rPr lang="ru-RU" sz="2000" dirty="0"/>
              <a:t>Ответ: </a:t>
            </a:r>
            <a:r>
              <a:rPr lang="ru-RU" sz="2000" i="1" dirty="0"/>
              <a:t>у(3)=22</a:t>
            </a:r>
            <a:endParaRPr lang="ru-RU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4546079" y="434380"/>
            <a:ext cx="14119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FF0000"/>
                </a:solidFill>
              </a:rPr>
              <a:t>Обратная</a:t>
            </a:r>
            <a:endParaRPr lang="ru-RU" sz="2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973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Задача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pPr marL="0" indent="0" algn="just">
                  <a:buNone/>
                  <a:tabLst>
                    <a:tab pos="6543675" algn="l"/>
                  </a:tabLst>
                </a:pPr>
                <a:r>
                  <a:rPr lang="ru-RU" dirty="0" smtClean="0"/>
                  <a:t>Пусть дан закон изменения скорости движения от времени  </a:t>
                </a:r>
                <a:r>
                  <a:rPr lang="en-US" dirty="0" smtClean="0"/>
                  <a:t>                       </a:t>
                </a:r>
                <a:r>
                  <a:rPr lang="ru-RU" dirty="0" smtClean="0"/>
                  <a:t>  </a:t>
                </a:r>
              </a:p>
              <a:p>
                <a:pPr marL="0" indent="0" algn="just">
                  <a:buNone/>
                  <a:tabLst>
                    <a:tab pos="6543675" algn="l"/>
                  </a:tabLst>
                </a:pPr>
                <a:r>
                  <a:rPr lang="ru-RU" dirty="0" smtClean="0"/>
                  <a:t>Найти закон изменения времени от скорости.</a:t>
                </a:r>
              </a:p>
              <a:p>
                <a:pPr marL="0" indent="0">
                  <a:buNone/>
                </a:pPr>
                <a:r>
                  <a:rPr lang="ru-RU" dirty="0" smtClean="0"/>
                  <a:t>Решение: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ea typeface="Cambria Math" pitchFamily="18" charset="0"/>
                      </a:rPr>
                      <m:t>𝑣</m:t>
                    </m:r>
                  </m:oMath>
                </a14:m>
                <a:r>
                  <a:rPr lang="en-US" sz="1200" i="1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  <a:r>
                  <a:rPr lang="en-US" i="1" dirty="0" smtClean="0">
                    <a:latin typeface="Cambria Math" pitchFamily="18" charset="0"/>
                    <a:ea typeface="Cambria Math" pitchFamily="18" charset="0"/>
                  </a:rPr>
                  <a:t> – </a:t>
                </a:r>
                <a:r>
                  <a:rPr lang="en-US" i="1" dirty="0" err="1" smtClean="0">
                    <a:latin typeface="Cambria Math" pitchFamily="18" charset="0"/>
                    <a:ea typeface="Cambria Math" pitchFamily="18" charset="0"/>
                  </a:rPr>
                  <a:t>gt</a:t>
                </a:r>
                <a:r>
                  <a:rPr lang="en-US" i="1" dirty="0" smtClean="0">
                    <a:latin typeface="Cambria Math" pitchFamily="18" charset="0"/>
                    <a:ea typeface="Cambria Math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ea typeface="Cambria Math" pitchFamily="18" charset="0"/>
                      </a:rPr>
                      <m:t>𝑣</m:t>
                    </m:r>
                  </m:oMath>
                </a14:m>
                <a:endParaRPr lang="en-US" i="1" dirty="0" smtClean="0">
                  <a:latin typeface="Cambria Math" pitchFamily="18" charset="0"/>
                  <a:ea typeface="Cambria Math" pitchFamily="18" charset="0"/>
                </a:endParaRPr>
              </a:p>
              <a:p>
                <a:pPr marL="0" indent="0">
                  <a:buNone/>
                </a:pPr>
                <a:r>
                  <a:rPr lang="en-US" i="1" dirty="0" err="1" smtClean="0">
                    <a:latin typeface="Cambria Math" pitchFamily="18" charset="0"/>
                    <a:ea typeface="Cambria Math" pitchFamily="18" charset="0"/>
                  </a:rPr>
                  <a:t>gt</a:t>
                </a:r>
                <a:r>
                  <a:rPr lang="en-US" i="1" dirty="0" smtClean="0">
                    <a:latin typeface="Cambria Math" pitchFamily="18" charset="0"/>
                    <a:ea typeface="Cambria Math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ea typeface="Cambria Math" pitchFamily="18" charset="0"/>
                      </a:rPr>
                      <m:t>𝑣</m:t>
                    </m:r>
                  </m:oMath>
                </a14:m>
                <a:r>
                  <a:rPr lang="en-US" i="1" dirty="0" smtClean="0">
                    <a:latin typeface="Cambria Math" pitchFamily="18" charset="0"/>
                    <a:ea typeface="Cambria Math" pitchFamily="18" charset="0"/>
                  </a:rPr>
                  <a:t> –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/>
                        <a:ea typeface="Cambria Math" pitchFamily="18" charset="0"/>
                      </a:rPr>
                      <m:t>𝑣</m:t>
                    </m:r>
                  </m:oMath>
                </a14:m>
                <a:r>
                  <a:rPr lang="en-US" sz="1200" i="1" dirty="0" smtClean="0">
                    <a:latin typeface="Cambria Math" pitchFamily="18" charset="0"/>
                    <a:ea typeface="Cambria Math" pitchFamily="18" charset="0"/>
                  </a:rPr>
                  <a:t>0</a:t>
                </a:r>
              </a:p>
              <a:p>
                <a:pPr marL="0" indent="0">
                  <a:buNone/>
                </a:pPr>
                <a:r>
                  <a:rPr lang="en-US" i="1" dirty="0" smtClean="0">
                    <a:latin typeface="Cambria Math" pitchFamily="18" charset="0"/>
                    <a:ea typeface="Cambria Math" pitchFamily="18" charset="0"/>
                  </a:rPr>
                  <a:t>t=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itchFamily="18" charset="0"/>
                            <a:ea typeface="Cambria Math" pitchFamily="18" charset="0"/>
                          </a:rPr>
                          <m:t>𝑣</m:t>
                        </m:r>
                        <m:r>
                          <a:rPr lang="en-US" b="0" i="1" smtClean="0">
                            <a:latin typeface="Cambria Math" pitchFamily="18" charset="0"/>
                            <a:ea typeface="Cambria Math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b="0" i="1" smtClean="0">
                                <a:latin typeface="Cambria Math"/>
                                <a:ea typeface="Cambria Math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itchFamily="18" charset="0"/>
                                <a:ea typeface="Cambria Math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itchFamily="18" charset="0"/>
                                <a:ea typeface="Cambria Math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itchFamily="18" charset="0"/>
                            <a:ea typeface="Cambria Math" pitchFamily="18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en-US" i="1" dirty="0" smtClean="0">
                    <a:latin typeface="Cambria Math" pitchFamily="18" charset="0"/>
                    <a:ea typeface="Cambria Math" pitchFamily="18" charset="0"/>
                  </a:rPr>
                  <a:t> </a:t>
                </a:r>
                <a:endParaRPr lang="en-US" dirty="0" smtClean="0">
                  <a:latin typeface="Cambria Math" pitchFamily="18" charset="0"/>
                  <a:ea typeface="Cambria Math" pitchFamily="18" charset="0"/>
                </a:endParaRPr>
              </a:p>
              <a:p>
                <a:pPr marL="0" indent="0">
                  <a:buNone/>
                </a:pPr>
                <a:endParaRPr lang="ru-RU" i="1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1704" t="-4668" r="-17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611955" y="1504838"/>
                <a:ext cx="2664296" cy="5539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𝑣</m:t>
                      </m:r>
                      <m:d>
                        <m:dPr>
                          <m:ctrlPr>
                            <a:rPr lang="en-US" sz="3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𝑡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30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𝑣</m:t>
                          </m:r>
                        </m:e>
                        <m:sub>
                          <m:r>
                            <a:rPr lang="en-US" sz="3000" b="0" i="1" smtClean="0"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sz="3000" b="0" i="1" smtClean="0">
                          <a:latin typeface="Cambria Math"/>
                        </a:rPr>
                        <m:t>−</m:t>
                      </m:r>
                      <m:r>
                        <a:rPr lang="en-US" sz="3000" b="0" i="1" smtClean="0">
                          <a:latin typeface="Cambria Math"/>
                        </a:rPr>
                        <m:t>𝑔𝑡</m:t>
                      </m:r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1955" y="1504838"/>
                <a:ext cx="2664296" cy="55399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56312" y="3651870"/>
                <a:ext cx="2808312" cy="9646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0" i="1" smtClean="0">
                          <a:latin typeface="Cambria Math"/>
                        </a:rPr>
                        <m:t>𝑡</m:t>
                      </m:r>
                      <m:d>
                        <m:dPr>
                          <m:ctrlPr>
                            <a:rPr lang="en-US" sz="3000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3000" b="0" i="1" smtClean="0">
                              <a:latin typeface="Cambria Math"/>
                            </a:rPr>
                            <m:t>𝑣</m:t>
                          </m:r>
                        </m:e>
                      </m:d>
                      <m:r>
                        <a:rPr lang="en-US" sz="30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30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3000" b="0" i="1" smtClean="0">
                              <a:latin typeface="Cambria Math"/>
                            </a:rPr>
                            <m:t>𝑣</m:t>
                          </m:r>
                          <m:r>
                            <a:rPr lang="en-US" sz="3000" b="0" i="1" smtClean="0">
                              <a:latin typeface="Cambria Math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3000" b="0" i="1" smtClean="0"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n-US" sz="3000" b="0" i="1" smtClean="0">
                                  <a:latin typeface="Cambria Math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3000" b="0" i="1" smtClean="0"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en-US" sz="3000" b="0" i="1" smtClean="0">
                              <a:latin typeface="Cambria Math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ru-RU" sz="3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312" y="3651870"/>
                <a:ext cx="2808312" cy="96468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/>
          <p:cNvSpPr txBox="1"/>
          <p:nvPr/>
        </p:nvSpPr>
        <p:spPr>
          <a:xfrm>
            <a:off x="2611955" y="3282538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Обратимая функция</a:t>
            </a:r>
            <a:endParaRPr lang="ru-RU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724128" y="3282538"/>
                <a:ext cx="26992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dirty="0" smtClean="0">
                    <a:solidFill>
                      <a:srgbClr val="FF0000"/>
                    </a:solidFill>
                  </a:rPr>
                  <a:t>Обратная функция к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𝑣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𝑡</m:t>
                    </m:r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endParaRPr lang="ru-RU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128" y="3282538"/>
                <a:ext cx="2699224" cy="369332"/>
              </a:xfrm>
              <a:prstGeom prst="rect">
                <a:avLst/>
              </a:prstGeom>
              <a:blipFill rotWithShape="1">
                <a:blip r:embed="rId5"/>
                <a:stretch>
                  <a:fillRect l="-2032"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0618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-0.00031 L -0.02569 0.2237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85" y="11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0.00987 L 0.2875 -0.21821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75" y="-114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5" grpId="1"/>
      <p:bldP spid="6" grpId="0"/>
      <p:bldP spid="6" grpId="1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 algn="just">
                  <a:buNone/>
                </a:pPr>
                <a:r>
                  <a:rPr lang="ru-RU" sz="8000" dirty="0" smtClean="0"/>
                  <a:t>Если функция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8000" b="0" i="0" smtClean="0">
                        <a:latin typeface="Cambria Math"/>
                      </a:rPr>
                      <m:t>y</m:t>
                    </m:r>
                    <m:r>
                      <a:rPr lang="en-US" sz="8000" b="0" i="0" smtClean="0">
                        <a:latin typeface="Cambria Math"/>
                      </a:rPr>
                      <m:t>=</m:t>
                    </m:r>
                    <m:r>
                      <a:rPr lang="en-US" sz="80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8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b="0" i="1" smtClean="0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8000" b="0" i="1" dirty="0" smtClean="0">
                    <a:latin typeface="Cambria Math"/>
                  </a:rPr>
                  <a:t> </a:t>
                </a:r>
                <a:r>
                  <a:rPr lang="ru-RU" sz="8000" b="0" dirty="0" smtClean="0"/>
                  <a:t>принимает каждое свое значение </a:t>
                </a:r>
                <a:r>
                  <a:rPr lang="ru-RU" sz="8000" b="0" i="1" dirty="0" smtClean="0"/>
                  <a:t>у</a:t>
                </a:r>
                <a:r>
                  <a:rPr lang="ru-RU" sz="8000" b="0" dirty="0" smtClean="0"/>
                  <a:t> только при одном значении </a:t>
                </a:r>
                <a:r>
                  <a:rPr lang="en-US" sz="8000" b="0" i="1" dirty="0" smtClean="0"/>
                  <a:t>x</a:t>
                </a:r>
                <a:r>
                  <a:rPr lang="ru-RU" sz="8000" b="0" dirty="0" smtClean="0"/>
                  <a:t>, то эту функцию называют </a:t>
                </a:r>
                <a:r>
                  <a:rPr lang="ru-RU" sz="8000" b="0" dirty="0" smtClean="0">
                    <a:solidFill>
                      <a:srgbClr val="FF0000"/>
                    </a:solidFill>
                  </a:rPr>
                  <a:t>обратимой</a:t>
                </a:r>
                <a:r>
                  <a:rPr lang="ru-RU" sz="8000" b="0" dirty="0" smtClean="0"/>
                  <a:t>.</a:t>
                </a:r>
              </a:p>
              <a:p>
                <a:pPr marL="0" indent="0">
                  <a:buNone/>
                </a:pPr>
                <a:endParaRPr lang="ru-RU" sz="8000" b="0" i="1" dirty="0" smtClean="0">
                  <a:latin typeface="Cambria Math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𝑦</m:t>
                    </m:r>
                    <m:r>
                      <a:rPr lang="en-US" sz="8000" b="0" i="1" smtClean="0">
                        <a:latin typeface="Cambria Math"/>
                      </a:rPr>
                      <m:t>=5</m:t>
                    </m:r>
                    <m:r>
                      <a:rPr lang="en-US" sz="8000" b="0" i="1" smtClean="0">
                        <a:latin typeface="Cambria Math"/>
                      </a:rPr>
                      <m:t>𝑥</m:t>
                    </m:r>
                    <m:r>
                      <a:rPr lang="en-US" sz="8000" b="0" i="1" smtClean="0">
                        <a:latin typeface="Cambria Math"/>
                      </a:rPr>
                      <m:t>−7</m:t>
                    </m:r>
                  </m:oMath>
                </a14:m>
                <a:r>
                  <a:rPr lang="en-US" sz="8000" b="0" dirty="0" smtClean="0"/>
                  <a:t>                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𝑦</m:t>
                    </m:r>
                    <m:r>
                      <a:rPr lang="en-US" sz="80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80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8000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8000" b="0" i="1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8000" b="0" dirty="0" smtClean="0"/>
                  <a:t>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8000" b="0" i="1" smtClean="0">
                          <a:latin typeface="Cambria Math"/>
                        </a:rPr>
                        <m:t>𝑦</m:t>
                      </m:r>
                      <m:r>
                        <a:rPr lang="en-US" sz="8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8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80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8000" b="0" i="1" smtClean="0">
                              <a:latin typeface="Cambria Math"/>
                            </a:rPr>
                            <m:t>7</m:t>
                          </m:r>
                        </m:sup>
                      </m:sSup>
                    </m:oMath>
                  </m:oMathPara>
                </a14:m>
                <a:endParaRPr lang="en-US" sz="8000" b="0" dirty="0" smtClean="0"/>
              </a:p>
              <a:p>
                <a:pPr marL="0" indent="0">
                  <a:buNone/>
                </a:pPr>
                <a:endParaRPr lang="ru-RU" sz="8000" b="0" dirty="0" smtClean="0"/>
              </a:p>
              <a:p>
                <a:pPr marL="0" indent="0" algn="just">
                  <a:buNone/>
                </a:pPr>
                <a:r>
                  <a:rPr lang="ru-RU" sz="8000" b="0" dirty="0" smtClean="0"/>
                  <a:t>Пусть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𝑦</m:t>
                    </m:r>
                    <m:r>
                      <a:rPr lang="en-US" sz="8000" b="0" i="1" smtClean="0">
                        <a:latin typeface="Cambria Math"/>
                      </a:rPr>
                      <m:t>=</m:t>
                    </m:r>
                    <m:r>
                      <a:rPr lang="en-US" sz="80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8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ru-RU" sz="8000" b="0" i="1" smtClean="0">
                        <a:latin typeface="Cambria Math"/>
                      </a:rPr>
                      <m:t> −  </m:t>
                    </m:r>
                  </m:oMath>
                </a14:m>
                <a:r>
                  <a:rPr lang="ru-RU" sz="8000" b="0" dirty="0" smtClean="0"/>
                  <a:t>обратимая функция. Тогда каждому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𝑦</m:t>
                    </m:r>
                    <m:r>
                      <a:rPr lang="en-US" sz="8000" b="0" i="1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8000" b="0" dirty="0" smtClean="0"/>
                  <a:t> из множества значений функции соответствует одно определенное число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sz="8000" b="0" dirty="0" smtClean="0"/>
                  <a:t> из области определения, такое, что</a:t>
                </a:r>
                <a:r>
                  <a:rPr lang="en-US" sz="8000" b="0" dirty="0" smtClean="0"/>
                  <a:t>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8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8000" b="0" i="1" smtClean="0">
                        <a:latin typeface="Cambria Math"/>
                      </a:rPr>
                      <m:t>=</m:t>
                    </m:r>
                    <m:r>
                      <a:rPr lang="en-US" sz="8000" b="0" i="1" smtClean="0">
                        <a:latin typeface="Cambria Math"/>
                      </a:rPr>
                      <m:t>𝑦</m:t>
                    </m:r>
                    <m:r>
                      <a:rPr lang="ru-RU" sz="8000" b="0" i="0" smtClean="0">
                        <a:latin typeface="Cambria Math"/>
                      </a:rPr>
                      <m:t>.  </m:t>
                    </m:r>
                  </m:oMath>
                </a14:m>
                <a:r>
                  <a:rPr lang="ru-RU" sz="8000" b="0" dirty="0" smtClean="0"/>
                  <a:t>Это соответствие определяет функцию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sz="8000" b="0" dirty="0" smtClean="0"/>
                  <a:t> от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𝑦</m:t>
                    </m:r>
                  </m:oMath>
                </a14:m>
                <a:r>
                  <a:rPr lang="ru-RU" sz="8000" b="0" dirty="0" smtClean="0"/>
                  <a:t>, которую обозначим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𝑥</m:t>
                    </m:r>
                    <m:r>
                      <a:rPr lang="en-US" sz="8000" b="0" i="1" smtClean="0">
                        <a:latin typeface="Cambria Math"/>
                      </a:rPr>
                      <m:t>=</m:t>
                    </m:r>
                    <m:r>
                      <a:rPr lang="en-US" sz="8000" b="0" i="1" smtClean="0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80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b="0" i="1" smtClean="0">
                            <a:latin typeface="Cambria Math"/>
                          </a:rPr>
                          <m:t>𝑦</m:t>
                        </m:r>
                      </m:e>
                    </m:d>
                  </m:oMath>
                </a14:m>
                <a:r>
                  <a:rPr lang="ru-RU" sz="8000" b="0" dirty="0" smtClean="0"/>
                  <a:t>. Поменяем местами </a:t>
                </a:r>
                <a14:m>
                  <m:oMath xmlns:m="http://schemas.openxmlformats.org/officeDocument/2006/math">
                    <m:r>
                      <a:rPr lang="en-US" sz="8000" i="1">
                        <a:latin typeface="Cambria Math"/>
                      </a:rPr>
                      <m:t>𝑥</m:t>
                    </m:r>
                  </m:oMath>
                </a14:m>
                <a:r>
                  <a:rPr lang="ru-RU" sz="8000" dirty="0"/>
                  <a:t> </a:t>
                </a:r>
                <a:r>
                  <a:rPr lang="ru-RU" sz="8000" dirty="0" smtClean="0"/>
                  <a:t>и </a:t>
                </a:r>
                <a14:m>
                  <m:oMath xmlns:m="http://schemas.openxmlformats.org/officeDocument/2006/math">
                    <m:r>
                      <a:rPr lang="en-US" sz="8000" i="1">
                        <a:latin typeface="Cambria Math"/>
                      </a:rPr>
                      <m:t>𝑦</m:t>
                    </m:r>
                  </m:oMath>
                </a14:m>
                <a:r>
                  <a:rPr lang="ru-RU" sz="8000" b="0" dirty="0" smtClean="0"/>
                  <a:t>: </a:t>
                </a:r>
                <a14:m>
                  <m:oMath xmlns:m="http://schemas.openxmlformats.org/officeDocument/2006/math">
                    <m:r>
                      <a:rPr lang="en-US" sz="8000" b="0" i="1" smtClean="0">
                        <a:latin typeface="Cambria Math"/>
                      </a:rPr>
                      <m:t>𝑦</m:t>
                    </m:r>
                    <m:r>
                      <a:rPr lang="en-US" sz="8000" i="1">
                        <a:latin typeface="Cambria Math"/>
                      </a:rPr>
                      <m:t>=</m:t>
                    </m:r>
                    <m:r>
                      <a:rPr lang="en-US" sz="8000" i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8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8000" b="0" i="0" smtClean="0">
                        <a:latin typeface="Cambria Math"/>
                      </a:rPr>
                      <m:t>.</m:t>
                    </m:r>
                    <m:r>
                      <a:rPr lang="ru-RU" sz="80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ru-RU" sz="8000" b="0" dirty="0" smtClean="0"/>
                  <a:t>Функцию </a:t>
                </a:r>
                <a14:m>
                  <m:oMath xmlns:m="http://schemas.openxmlformats.org/officeDocument/2006/math">
                    <m:r>
                      <a:rPr lang="en-US" sz="8000" i="1">
                        <a:latin typeface="Cambria Math"/>
                      </a:rPr>
                      <m:t>𝑦</m:t>
                    </m:r>
                    <m:r>
                      <a:rPr lang="en-US" sz="8000" i="1">
                        <a:latin typeface="Cambria Math"/>
                      </a:rPr>
                      <m:t>=</m:t>
                    </m:r>
                    <m:r>
                      <a:rPr lang="en-US" sz="8000" i="1">
                        <a:latin typeface="Cambria Math"/>
                      </a:rPr>
                      <m:t>𝑔</m:t>
                    </m:r>
                    <m:d>
                      <m:dPr>
                        <m:ctrlPr>
                          <a:rPr lang="en-US" sz="8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8000" b="0" dirty="0" smtClean="0"/>
                  <a:t> называют </a:t>
                </a:r>
                <a:r>
                  <a:rPr lang="ru-RU" sz="8000" b="0" dirty="0" smtClean="0">
                    <a:solidFill>
                      <a:srgbClr val="FF0000"/>
                    </a:solidFill>
                  </a:rPr>
                  <a:t>обратной </a:t>
                </a:r>
                <a:r>
                  <a:rPr lang="ru-RU" sz="8000" b="0" dirty="0" smtClean="0"/>
                  <a:t>к функции </a:t>
                </a:r>
                <a14:m>
                  <m:oMath xmlns:m="http://schemas.openxmlformats.org/officeDocument/2006/math">
                    <m:r>
                      <a:rPr lang="en-US" sz="8000" i="1">
                        <a:latin typeface="Cambria Math"/>
                      </a:rPr>
                      <m:t>𝑦</m:t>
                    </m:r>
                    <m:r>
                      <a:rPr lang="en-US" sz="8000" i="1">
                        <a:latin typeface="Cambria Math"/>
                      </a:rPr>
                      <m:t>=</m:t>
                    </m:r>
                    <m:r>
                      <a:rPr lang="en-US" sz="8000" i="1">
                        <a:latin typeface="Cambria Math"/>
                      </a:rPr>
                      <m:t>𝑓</m:t>
                    </m:r>
                    <m:d>
                      <m:dPr>
                        <m:ctrlPr>
                          <a:rPr lang="en-US" sz="8000" i="1">
                            <a:latin typeface="Cambria Math"/>
                          </a:rPr>
                        </m:ctrlPr>
                      </m:dPr>
                      <m:e>
                        <m:r>
                          <a:rPr lang="en-US" sz="8000" i="1">
                            <a:latin typeface="Cambria Math"/>
                          </a:rPr>
                          <m:t>𝑥</m:t>
                        </m:r>
                      </m:e>
                    </m:d>
                  </m:oMath>
                </a14:m>
                <a:r>
                  <a:rPr lang="ru-RU" sz="8000" b="0" dirty="0" smtClean="0"/>
                  <a:t>. Обозначают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8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sz="8000" b="0" i="1" smtClean="0">
                            <a:solidFill>
                              <a:srgbClr val="FF0000"/>
                            </a:solidFill>
                            <a:latin typeface="Cambria Math"/>
                          </a:rPr>
                          <m:t>−1</m:t>
                        </m:r>
                      </m:sup>
                    </m:sSup>
                    <m:r>
                      <a:rPr lang="en-US" sz="8000" b="0" i="1" smtClean="0">
                        <a:solidFill>
                          <a:srgbClr val="FF0000"/>
                        </a:solidFill>
                        <a:latin typeface="Cambria Math"/>
                      </a:rPr>
                      <m:t>(</m:t>
                    </m:r>
                    <m:r>
                      <a:rPr lang="en-US" sz="8000" b="0" i="1" smtClean="0">
                        <a:solidFill>
                          <a:srgbClr val="FF0000"/>
                        </a:solidFill>
                        <a:latin typeface="Cambria Math"/>
                      </a:rPr>
                      <m:t>𝑥</m:t>
                    </m:r>
                    <m:r>
                      <a:rPr lang="en-US" sz="8000" b="0" i="1" smtClean="0">
                        <a:solidFill>
                          <a:srgbClr val="FF000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ru-RU" sz="8000" b="0" dirty="0" smtClean="0"/>
                  <a:t>.</a:t>
                </a:r>
                <a:endParaRPr lang="ru-RU" sz="8000" b="0" dirty="0" smtClean="0">
                  <a:solidFill>
                    <a:srgbClr val="FF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339502"/>
                <a:ext cx="8229600" cy="4255121"/>
              </a:xfrm>
              <a:blipFill rotWithShape="1">
                <a:blip r:embed="rId3"/>
                <a:stretch>
                  <a:fillRect l="-741" t="-2006" r="-7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283967" y="1059582"/>
                <a:ext cx="1522535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𝑦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3967" y="1059582"/>
                <a:ext cx="1522535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195736" y="2054183"/>
                <a:ext cx="2966603" cy="401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5736" y="2054183"/>
                <a:ext cx="2966603" cy="401264"/>
              </a:xfrm>
              <a:prstGeom prst="rect">
                <a:avLst/>
              </a:prstGeom>
              <a:blipFill rotWithShape="1">
                <a:blip r:embed="rId5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220071" y="2054183"/>
                <a:ext cx="2966603" cy="401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𝑥</m:t>
                      </m:r>
                      <m:r>
                        <a:rPr lang="en-US" sz="2000" b="0" i="1" smtClean="0">
                          <a:latin typeface="Cambria Math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000" b="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a:rPr lang="en-US" sz="2000" b="0" i="1" smtClean="0">
                              <a:latin typeface="Cambria Math"/>
                            </a:rPr>
                            <m:t>𝑦</m:t>
                          </m:r>
                        </m:e>
                      </m:rad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1" y="2054183"/>
                <a:ext cx="2966603" cy="401264"/>
              </a:xfrm>
              <a:prstGeom prst="rect">
                <a:avLst/>
              </a:prstGeom>
              <a:blipFill rotWithShape="1">
                <a:blip r:embed="rId6"/>
                <a:stretch>
                  <a:fillRect b="-60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Прямая со стрелкой 9"/>
          <p:cNvCxnSpPr/>
          <p:nvPr/>
        </p:nvCxnSpPr>
        <p:spPr>
          <a:xfrm>
            <a:off x="5364088" y="1572349"/>
            <a:ext cx="1152128" cy="5074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>
            <a:off x="3563888" y="1572349"/>
            <a:ext cx="1152127" cy="54788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415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uiExpand="1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1470"/>
            <a:ext cx="8229600" cy="857250"/>
          </a:xfrm>
        </p:spPr>
        <p:txBody>
          <a:bodyPr/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771550"/>
                <a:ext cx="8229600" cy="4155925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ru-RU" sz="2700" dirty="0" smtClean="0"/>
                  <a:t>Найти функцию, обратную функции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700" b="0" i="0" smtClean="0">
                        <a:latin typeface="Cambria Math"/>
                      </a:rPr>
                      <m:t>y</m:t>
                    </m:r>
                    <m:r>
                      <a:rPr lang="en-US" sz="2700" b="0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7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7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700" b="0" i="1" smtClean="0">
                            <a:latin typeface="Cambria Math"/>
                          </a:rPr>
                          <m:t>𝑥</m:t>
                        </m:r>
                        <m:r>
                          <a:rPr lang="en-US" sz="27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700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ru-RU" sz="2700" b="0" i="0" smtClean="0">
                        <a:latin typeface="Cambria Math"/>
                      </a:rPr>
                      <m:t>.</m:t>
                    </m:r>
                  </m:oMath>
                </a14:m>
                <a:endParaRPr lang="ru-RU" sz="2700" b="0" dirty="0" smtClean="0"/>
              </a:p>
              <a:p>
                <a:pPr marL="0" indent="0">
                  <a:buNone/>
                </a:pPr>
                <a:r>
                  <a:rPr lang="ru-RU" sz="2700" dirty="0" smtClean="0"/>
                  <a:t>Решение: </a:t>
                </a:r>
                <a:endParaRPr lang="en-US" sz="27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7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7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𝑥</m:t>
                          </m:r>
                          <m:r>
                            <a:rPr lang="en-US" sz="2700" b="0" i="1" smtClean="0">
                              <a:latin typeface="Cambria Math"/>
                            </a:rPr>
                            <m:t>−</m:t>
                          </m:r>
                          <m:r>
                            <a:rPr lang="en-US" sz="2700" b="0" i="1" smtClean="0">
                              <a:latin typeface="Cambria Math"/>
                            </a:rPr>
                            <m:t>5</m:t>
                          </m:r>
                        </m:den>
                      </m:f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r>
                        <a:rPr lang="en-US" sz="2700" b="0" i="1" smtClean="0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en-US" sz="2700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700" b="0" i="1" smtClean="0">
                          <a:latin typeface="Cambria Math"/>
                        </a:rPr>
                        <m:t>𝑥</m:t>
                      </m:r>
                      <m:r>
                        <a:rPr lang="en-US" sz="2700" b="0" i="1" smtClean="0">
                          <a:latin typeface="Cambria Math"/>
                        </a:rPr>
                        <m:t>−</m:t>
                      </m:r>
                      <m:r>
                        <a:rPr lang="en-US" sz="2700" b="0" i="1" smtClean="0">
                          <a:latin typeface="Cambria Math"/>
                        </a:rPr>
                        <m:t>5</m:t>
                      </m:r>
                      <m:r>
                        <a:rPr lang="en-US" sz="2700" b="0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7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700" b="0" i="1" smtClean="0">
                              <a:latin typeface="Cambria Math"/>
                            </a:rPr>
                            <m:t>𝑦</m:t>
                          </m:r>
                        </m:den>
                      </m:f>
                    </m:oMath>
                  </m:oMathPara>
                </a14:m>
                <a:endParaRPr lang="en-US" sz="2700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700" b="0" i="1" smtClean="0">
                        <a:latin typeface="Cambria Math"/>
                      </a:rPr>
                      <m:t>𝑥</m:t>
                    </m:r>
                    <m:r>
                      <a:rPr lang="en-US" sz="2700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sz="27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700" i="1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700" b="0" i="1" smtClean="0">
                            <a:latin typeface="Cambria Math"/>
                          </a:rPr>
                          <m:t>𝑦</m:t>
                        </m:r>
                      </m:den>
                    </m:f>
                    <m:r>
                      <a:rPr lang="en-US" sz="2700" b="0" i="0" smtClean="0">
                        <a:latin typeface="Cambria Math"/>
                      </a:rPr>
                      <m:t>+</m:t>
                    </m:r>
                    <m:r>
                      <a:rPr lang="en-US" sz="2700" b="0" i="0" smtClean="0">
                        <a:latin typeface="Cambria Math"/>
                      </a:rPr>
                      <m:t>5</m:t>
                    </m:r>
                    <m:r>
                      <a:rPr lang="en-US" sz="2700" b="0" i="0" smtClean="0">
                        <a:latin typeface="Cambria Math"/>
                      </a:rPr>
                      <m:t>                 </m:t>
                    </m:r>
                  </m:oMath>
                </a14:m>
                <a:r>
                  <a:rPr lang="en-US" sz="2700" dirty="0" smtClean="0"/>
                  <a:t> </a:t>
                </a:r>
              </a:p>
              <a:p>
                <a:pPr marL="0" indent="0">
                  <a:buNone/>
                </a:pPr>
                <a:r>
                  <a:rPr lang="ru-RU" sz="2700" dirty="0" smtClean="0"/>
                  <a:t>Ответ: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7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sz="2700" b="0" i="1" smtClean="0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sz="2700" b="0" i="1" smtClean="0">
                            <a:latin typeface="Cambria Math"/>
                          </a:rPr>
                          <m:t>−</m:t>
                        </m:r>
                        <m:r>
                          <a:rPr lang="en-US" sz="2700" b="0" i="1" smtClean="0">
                            <a:latin typeface="Cambria Math"/>
                          </a:rPr>
                          <m:t>1</m:t>
                        </m:r>
                      </m:sup>
                    </m:sSup>
                    <m:d>
                      <m:dPr>
                        <m:ctrlPr>
                          <a:rPr lang="en-US" sz="2700" b="0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en-US" sz="2700" b="0" i="1" smtClean="0">
                            <a:latin typeface="Cambria Math"/>
                          </a:rPr>
                          <m:t>𝑥</m:t>
                        </m:r>
                      </m:e>
                    </m:d>
                    <m:r>
                      <a:rPr lang="en-US" sz="2700" b="0" i="1" smtClean="0">
                        <a:latin typeface="Cambria Math"/>
                      </a:rPr>
                      <m:t>=</m:t>
                    </m:r>
                    <m:r>
                      <a:rPr lang="ru-RU" sz="2700" b="0" i="1" smtClean="0">
                        <a:latin typeface="Cambria Math"/>
                      </a:rPr>
                      <m:t>5</m:t>
                    </m:r>
                    <m:r>
                      <a:rPr lang="en-US" sz="2700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sz="2700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2700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>
                          <a:rPr lang="en-US" sz="2700" b="0" i="1" smtClean="0">
                            <a:latin typeface="Cambria Math"/>
                          </a:rPr>
                          <m:t>𝑥</m:t>
                        </m:r>
                      </m:den>
                    </m:f>
                  </m:oMath>
                </a14:m>
                <a:endParaRPr lang="en-US" sz="2700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b="0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771550"/>
                <a:ext cx="8229600" cy="4155925"/>
              </a:xfrm>
              <a:blipFill rotWithShape="1">
                <a:blip r:embed="rId2"/>
                <a:stretch>
                  <a:fillRect l="-1407" t="-1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Стрелка вправо 4"/>
          <p:cNvSpPr/>
          <p:nvPr/>
        </p:nvSpPr>
        <p:spPr>
          <a:xfrm>
            <a:off x="2261044" y="3712512"/>
            <a:ext cx="720080" cy="1431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131840" y="3276078"/>
                <a:ext cx="1713188" cy="8728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700">
                          <a:latin typeface="Cambria Math"/>
                        </a:rPr>
                        <m:t>y</m:t>
                      </m:r>
                      <m:r>
                        <a:rPr lang="en-US" sz="2700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en-US" sz="27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700" i="1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700" i="1">
                              <a:latin typeface="Cambria Math"/>
                            </a:rPr>
                            <m:t>𝑥</m:t>
                          </m:r>
                        </m:den>
                      </m:f>
                      <m:r>
                        <a:rPr lang="en-US" sz="2700">
                          <a:latin typeface="Cambria Math"/>
                        </a:rPr>
                        <m:t>+</m:t>
                      </m:r>
                      <m:r>
                        <a:rPr lang="en-US" sz="2700">
                          <a:latin typeface="Cambria Math"/>
                        </a:rPr>
                        <m:t>5</m:t>
                      </m:r>
                    </m:oMath>
                  </m:oMathPara>
                </a14:m>
                <a:endParaRPr lang="en-US" sz="27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3276078"/>
                <a:ext cx="1713188" cy="8728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4179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5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5486"/>
            <a:ext cx="8229600" cy="4399137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6" t="23143" r="40480" b="48754"/>
          <a:stretch/>
        </p:blipFill>
        <p:spPr bwMode="auto">
          <a:xfrm>
            <a:off x="3215070" y="1231371"/>
            <a:ext cx="1205862" cy="968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Прямая со стрелкой 8"/>
          <p:cNvCxnSpPr/>
          <p:nvPr/>
        </p:nvCxnSpPr>
        <p:spPr>
          <a:xfrm>
            <a:off x="971600" y="2283718"/>
            <a:ext cx="3608993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H="1">
            <a:off x="2595482" y="867299"/>
            <a:ext cx="2005" cy="2368937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22566" y="771550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y</a:t>
            </a:r>
            <a:endParaRPr lang="ru-RU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4441773" y="2220921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x</a:t>
            </a:r>
            <a:endParaRPr lang="ru-RU" sz="1600" dirty="0"/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46" t="23143" r="40480" b="48754"/>
          <a:stretch/>
        </p:blipFill>
        <p:spPr bwMode="auto">
          <a:xfrm flipH="1" flipV="1">
            <a:off x="1894271" y="2336136"/>
            <a:ext cx="1189386" cy="955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2600206" y="821011"/>
            <a:ext cx="0" cy="237626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926208" y="22217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</a:t>
            </a:r>
            <a:endParaRPr lang="ru-RU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2304617" y="2221711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0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66890" y="3272299"/>
                <a:ext cx="36724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sz="1600" dirty="0" smtClean="0"/>
                  <a:t>D(y)=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dirty="0" smtClean="0">
                        <a:latin typeface="Cambria Math"/>
                      </a:rPr>
                      <m:t>−</m:t>
                    </m:r>
                    <m:r>
                      <a:rPr lang="en-US" sz="1600" i="1" dirty="0">
                        <a:latin typeface="Cambria Math"/>
                      </a:rPr>
                      <m:t>∞</m:t>
                    </m:r>
                  </m:oMath>
                </a14:m>
                <a:r>
                  <a:rPr lang="en-US" sz="1600" dirty="0" smtClean="0"/>
                  <a:t>; 5)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m:rPr>
                        <m:nor/>
                      </m:rPr>
                      <a:rPr lang="en-US" sz="1600" dirty="0"/>
                      <m:t>(</m:t>
                    </m:r>
                    <m:r>
                      <m:rPr>
                        <m:nor/>
                      </m:rPr>
                      <a:rPr lang="en-US" sz="1600" b="0" i="0" dirty="0" smtClean="0"/>
                      <m:t>5</m:t>
                    </m:r>
                    <m:r>
                      <m:rPr>
                        <m:nor/>
                      </m:rPr>
                      <a:rPr lang="en-US" sz="1600" dirty="0"/>
                      <m:t>; </m:t>
                    </m:r>
                    <m:r>
                      <m:rPr>
                        <m:nor/>
                      </m:rPr>
                      <a:rPr lang="en-US" sz="1600" b="0" i="0" dirty="0" smtClean="0"/>
                      <m:t>+</m:t>
                    </m:r>
                    <m:r>
                      <a:rPr lang="en-US" sz="1600" b="0" i="1" dirty="0" smtClean="0">
                        <a:latin typeface="Cambria Math"/>
                      </a:rPr>
                      <m:t>∞</m:t>
                    </m:r>
                    <m:r>
                      <m:rPr>
                        <m:nor/>
                      </m:rPr>
                      <a:rPr lang="en-US" sz="1600" dirty="0"/>
                      <m:t>)</m:t>
                    </m:r>
                  </m:oMath>
                </a14:m>
                <a:endParaRPr lang="ru-RU" sz="1600" dirty="0" smtClean="0"/>
              </a:p>
              <a:p>
                <a:pPr marL="342900" indent="-342900">
                  <a:buAutoNum type="arabicPeriod"/>
                </a:pPr>
                <a:endParaRPr lang="en-US" sz="1600" dirty="0" smtClean="0"/>
              </a:p>
              <a:p>
                <a:pPr marL="342900" indent="-342900">
                  <a:buAutoNum type="arabicPeriod"/>
                </a:pPr>
                <a:r>
                  <a:rPr lang="en-US" sz="1600" dirty="0" smtClean="0"/>
                  <a:t>E(y</a:t>
                </a:r>
                <a:r>
                  <a:rPr lang="en-US" sz="1600" dirty="0"/>
                  <a:t>)=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dirty="0" smtClean="0">
                        <a:latin typeface="Cambria Math"/>
                      </a:rPr>
                      <m:t>−</m:t>
                    </m:r>
                    <m:r>
                      <a:rPr lang="en-US" sz="1600" i="1" dirty="0">
                        <a:latin typeface="Cambria Math"/>
                      </a:rPr>
                      <m:t>∞</m:t>
                    </m:r>
                  </m:oMath>
                </a14:m>
                <a:r>
                  <a:rPr lang="en-US" sz="1600" dirty="0"/>
                  <a:t>; </a:t>
                </a:r>
                <a:r>
                  <a:rPr lang="en-US" sz="1600" dirty="0" smtClean="0"/>
                  <a:t>0)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  <a:ea typeface="Cambria Math"/>
                      </a:rPr>
                      <m:t>∪</m:t>
                    </m:r>
                    <m:r>
                      <m:rPr>
                        <m:nor/>
                      </m:rPr>
                      <a:rPr lang="en-US" sz="1600" dirty="0"/>
                      <m:t>(</m:t>
                    </m:r>
                    <m:r>
                      <m:rPr>
                        <m:nor/>
                      </m:rPr>
                      <a:rPr lang="en-US" sz="1600" b="0" i="0" dirty="0" smtClean="0"/>
                      <m:t>0</m:t>
                    </m:r>
                    <m:r>
                      <m:rPr>
                        <m:nor/>
                      </m:rPr>
                      <a:rPr lang="en-US" sz="1600" dirty="0"/>
                      <m:t>; +</m:t>
                    </m:r>
                    <m:r>
                      <a:rPr lang="en-US" sz="1600" i="1" dirty="0">
                        <a:latin typeface="Cambria Math"/>
                      </a:rPr>
                      <m:t>∞</m:t>
                    </m:r>
                    <m:r>
                      <m:rPr>
                        <m:nor/>
                      </m:rPr>
                      <a:rPr lang="en-US" sz="1600" dirty="0"/>
                      <m:t>)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890" y="3272299"/>
                <a:ext cx="3672408" cy="830997"/>
              </a:xfrm>
              <a:prstGeom prst="rect">
                <a:avLst/>
              </a:prstGeom>
              <a:blipFill rotWithShape="1">
                <a:blip r:embed="rId3"/>
                <a:stretch>
                  <a:fillRect l="-997" t="-2206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67" t="14892" r="26735" b="66236"/>
          <a:stretch/>
        </p:blipFill>
        <p:spPr bwMode="auto">
          <a:xfrm>
            <a:off x="7112792" y="683685"/>
            <a:ext cx="1716231" cy="116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3" name="Прямая со стрелкой 22"/>
          <p:cNvCxnSpPr/>
          <p:nvPr/>
        </p:nvCxnSpPr>
        <p:spPr>
          <a:xfrm flipV="1">
            <a:off x="7096576" y="859972"/>
            <a:ext cx="0" cy="237626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67" t="14892" r="26735" b="66236"/>
          <a:stretch/>
        </p:blipFill>
        <p:spPr bwMode="auto">
          <a:xfrm flipH="1" flipV="1">
            <a:off x="5652120" y="1855509"/>
            <a:ext cx="1364755" cy="92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4" name="Прямая со стрелкой 23"/>
          <p:cNvCxnSpPr/>
          <p:nvPr/>
        </p:nvCxnSpPr>
        <p:spPr>
          <a:xfrm>
            <a:off x="5292080" y="2283718"/>
            <a:ext cx="3608993" cy="0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>
            <a:off x="5287783" y="2273424"/>
            <a:ext cx="3608994" cy="0"/>
          </a:xfrm>
          <a:prstGeom prst="line">
            <a:avLst/>
          </a:prstGeom>
          <a:ln>
            <a:prstDash val="lg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6814640" y="693235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y</a:t>
            </a:r>
            <a:endParaRPr lang="ru-RU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6875426" y="2211710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0</a:t>
            </a:r>
            <a:endParaRPr lang="ru-RU" sz="1600" dirty="0"/>
          </a:p>
        </p:txBody>
      </p:sp>
      <p:sp>
        <p:nvSpPr>
          <p:cNvPr id="32" name="TextBox 31"/>
          <p:cNvSpPr txBox="1"/>
          <p:nvPr/>
        </p:nvSpPr>
        <p:spPr>
          <a:xfrm>
            <a:off x="6872444" y="1585124"/>
            <a:ext cx="2888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5</a:t>
            </a:r>
            <a:endParaRPr lang="ru-RU" sz="1600" dirty="0"/>
          </a:p>
        </p:txBody>
      </p:sp>
      <p:sp>
        <p:nvSpPr>
          <p:cNvPr id="33" name="TextBox 32"/>
          <p:cNvSpPr txBox="1"/>
          <p:nvPr/>
        </p:nvSpPr>
        <p:spPr>
          <a:xfrm>
            <a:off x="8690203" y="2219877"/>
            <a:ext cx="277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x</a:t>
            </a:r>
            <a:endParaRPr lang="ru-RU" sz="1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5116356" y="3291830"/>
                <a:ext cx="3672408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/>
                </a:pPr>
                <a:r>
                  <a:rPr lang="en-US" sz="1600" dirty="0" smtClean="0"/>
                  <a:t>D(y)=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dirty="0" smtClean="0">
                        <a:latin typeface="Cambria Math"/>
                      </a:rPr>
                      <m:t>−</m:t>
                    </m:r>
                    <m:r>
                      <a:rPr lang="en-US" sz="1600" i="1" dirty="0">
                        <a:latin typeface="Cambria Math"/>
                      </a:rPr>
                      <m:t>∞</m:t>
                    </m:r>
                  </m:oMath>
                </a14:m>
                <a:r>
                  <a:rPr lang="en-US" sz="1600" dirty="0" smtClean="0"/>
                  <a:t>; 0)</a:t>
                </a:r>
                <a14:m>
                  <m:oMath xmlns:m="http://schemas.openxmlformats.org/officeDocument/2006/math">
                    <m:r>
                      <a:rPr lang="en-US" sz="1600" i="1" smtClean="0">
                        <a:latin typeface="Cambria Math"/>
                        <a:ea typeface="Cambria Math"/>
                      </a:rPr>
                      <m:t>∪</m:t>
                    </m:r>
                    <m:r>
                      <m:rPr>
                        <m:nor/>
                      </m:rPr>
                      <a:rPr lang="en-US" sz="1600" dirty="0"/>
                      <m:t>(</m:t>
                    </m:r>
                    <m:r>
                      <m:rPr>
                        <m:nor/>
                      </m:rPr>
                      <a:rPr lang="en-US" sz="1600" b="0" i="0" dirty="0" smtClean="0"/>
                      <m:t>0</m:t>
                    </m:r>
                    <m:r>
                      <m:rPr>
                        <m:nor/>
                      </m:rPr>
                      <a:rPr lang="en-US" sz="1600" dirty="0"/>
                      <m:t>; </m:t>
                    </m:r>
                    <m:r>
                      <m:rPr>
                        <m:nor/>
                      </m:rPr>
                      <a:rPr lang="en-US" sz="1600" b="0" i="0" dirty="0" smtClean="0"/>
                      <m:t>+</m:t>
                    </m:r>
                    <m:r>
                      <a:rPr lang="en-US" sz="1600" b="0" i="1" dirty="0" smtClean="0">
                        <a:latin typeface="Cambria Math"/>
                      </a:rPr>
                      <m:t>∞</m:t>
                    </m:r>
                    <m:r>
                      <m:rPr>
                        <m:nor/>
                      </m:rPr>
                      <a:rPr lang="en-US" sz="1600" dirty="0"/>
                      <m:t>)</m:t>
                    </m:r>
                  </m:oMath>
                </a14:m>
                <a:endParaRPr lang="ru-RU" sz="1600" dirty="0" smtClean="0"/>
              </a:p>
              <a:p>
                <a:pPr marL="342900" indent="-342900">
                  <a:buAutoNum type="arabicPeriod"/>
                </a:pPr>
                <a:endParaRPr lang="en-US" sz="1600" dirty="0" smtClean="0"/>
              </a:p>
              <a:p>
                <a:pPr marL="342900" indent="-342900">
                  <a:buAutoNum type="arabicPeriod"/>
                </a:pPr>
                <a:r>
                  <a:rPr lang="en-US" sz="1600" dirty="0" smtClean="0"/>
                  <a:t>E(y</a:t>
                </a:r>
                <a:r>
                  <a:rPr lang="en-US" sz="1600" dirty="0"/>
                  <a:t>)= (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1600" dirty="0" smtClean="0">
                        <a:latin typeface="Cambria Math"/>
                      </a:rPr>
                      <m:t>−</m:t>
                    </m:r>
                    <m:r>
                      <a:rPr lang="en-US" sz="1600" i="1" dirty="0">
                        <a:latin typeface="Cambria Math"/>
                      </a:rPr>
                      <m:t>∞</m:t>
                    </m:r>
                  </m:oMath>
                </a14:m>
                <a:r>
                  <a:rPr lang="en-US" sz="1600" dirty="0"/>
                  <a:t>; </a:t>
                </a:r>
                <a:r>
                  <a:rPr lang="en-US" sz="1600" dirty="0" smtClean="0"/>
                  <a:t>5)</a:t>
                </a:r>
                <a14:m>
                  <m:oMath xmlns:m="http://schemas.openxmlformats.org/officeDocument/2006/math">
                    <m:r>
                      <a:rPr lang="en-US" sz="1600" i="1">
                        <a:latin typeface="Cambria Math"/>
                        <a:ea typeface="Cambria Math"/>
                      </a:rPr>
                      <m:t>∪</m:t>
                    </m:r>
                    <m:r>
                      <m:rPr>
                        <m:nor/>
                      </m:rPr>
                      <a:rPr lang="en-US" sz="1600" dirty="0"/>
                      <m:t>(</m:t>
                    </m:r>
                    <m:r>
                      <m:rPr>
                        <m:nor/>
                      </m:rPr>
                      <a:rPr lang="en-US" sz="1600" b="0" i="0" dirty="0" smtClean="0"/>
                      <m:t>5</m:t>
                    </m:r>
                    <m:r>
                      <m:rPr>
                        <m:nor/>
                      </m:rPr>
                      <a:rPr lang="en-US" sz="1600" dirty="0"/>
                      <m:t>; +</m:t>
                    </m:r>
                    <m:r>
                      <a:rPr lang="en-US" sz="1600" i="1" dirty="0">
                        <a:latin typeface="Cambria Math"/>
                      </a:rPr>
                      <m:t>∞</m:t>
                    </m:r>
                    <m:r>
                      <m:rPr>
                        <m:nor/>
                      </m:rPr>
                      <a:rPr lang="en-US" sz="1600" dirty="0"/>
                      <m:t>)</m:t>
                    </m:r>
                  </m:oMath>
                </a14:m>
                <a:endParaRPr lang="en-US" sz="1600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6356" y="3291830"/>
                <a:ext cx="3672408" cy="830997"/>
              </a:xfrm>
              <a:prstGeom prst="rect">
                <a:avLst/>
              </a:prstGeom>
              <a:blipFill rotWithShape="1">
                <a:blip r:embed="rId5"/>
                <a:stretch>
                  <a:fillRect l="-829" t="-2206" b="-882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32134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1.48148E-6 L 0.05885 -0.00247 " pathEditMode="relative" rAng="0" ptsTypes="AA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34" y="-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08642E-6 L -0.00035 -0.08487 " pathEditMode="relative" rAng="0" ptsTypes="AA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" y="-42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6" grpId="0"/>
      <p:bldP spid="30" grpId="0"/>
      <p:bldP spid="31" grpId="0"/>
      <p:bldP spid="32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Свойства обратных функций: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:pPr marL="1588" indent="442913" algn="just">
                  <a:buAutoNum type="arabicPeriod"/>
                </a:pPr>
                <a:r>
                  <a:rPr lang="ru-RU" dirty="0" smtClean="0"/>
                  <a:t>Область определения обратной функции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ru-RU" dirty="0" smtClean="0"/>
                  <a:t>совпадает с множеством значений исходной функции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</m:oMath>
                </a14:m>
                <a:r>
                  <a:rPr lang="ru-RU" dirty="0" smtClean="0"/>
                  <a:t>, а множество значений обратной функции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ru-RU" dirty="0" smtClean="0"/>
                  <a:t> совпадает с областью определения исходной функции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  <m:r>
                      <a:rPr lang="ru-RU" b="0" i="0" smtClean="0">
                        <a:latin typeface="Cambria Math"/>
                      </a:rPr>
                      <m:t>:</m:t>
                    </m:r>
                  </m:oMath>
                </a14:m>
                <a:endParaRPr lang="ru-RU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</m:d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, 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𝑓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b="0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p>
                          </m:sSup>
                        </m:e>
                      </m:d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𝑓</m:t>
                          </m:r>
                        </m:e>
                      </m:d>
                    </m:oMath>
                  </m:oMathPara>
                </a14:m>
                <a:endParaRPr lang="en-US" b="0" dirty="0" smtClean="0">
                  <a:solidFill>
                    <a:srgbClr val="FF0000"/>
                  </a:solidFill>
                </a:endParaRPr>
              </a:p>
              <a:p>
                <a:pPr marL="514350" indent="-514350">
                  <a:buAutoNum type="arabicPeriod" startAt="2"/>
                </a:pPr>
                <a:r>
                  <a:rPr lang="ru-RU" b="0" dirty="0" smtClean="0"/>
                  <a:t>Монотонная функция является обратимой:</a:t>
                </a:r>
              </a:p>
              <a:p>
                <a:pPr marL="0" indent="0">
                  <a:buNone/>
                </a:pPr>
                <a:r>
                  <a:rPr lang="ru-RU" dirty="0" smtClean="0"/>
                  <a:t>       а) если функция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𝑓</m:t>
                    </m:r>
                  </m:oMath>
                </a14:m>
                <a:r>
                  <a:rPr lang="ru-RU" dirty="0" smtClean="0"/>
                  <a:t> возрастает, то обратная к ней функция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</a:rPr>
                          <m:t>−</m:t>
                        </m:r>
                        <m:r>
                          <a:rPr lang="en-US" b="0" i="1" smtClean="0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b="0" dirty="0" smtClean="0"/>
                  <a:t> </a:t>
                </a:r>
                <a:r>
                  <a:rPr lang="ru-RU" dirty="0" smtClean="0"/>
                  <a:t>также возрастает;</a:t>
                </a:r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  б) </a:t>
                </a:r>
                <a:r>
                  <a:rPr lang="ru-RU" dirty="0"/>
                  <a:t>если функция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𝑓</m:t>
                    </m:r>
                  </m:oMath>
                </a14:m>
                <a:r>
                  <a:rPr lang="ru-RU" dirty="0"/>
                  <a:t> </a:t>
                </a:r>
                <a:r>
                  <a:rPr lang="ru-RU" dirty="0" smtClean="0"/>
                  <a:t>убывает, </a:t>
                </a:r>
                <a:r>
                  <a:rPr lang="ru-RU" dirty="0"/>
                  <a:t>то обратная к ней функция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/>
                          </a:rPr>
                          <m:t>𝑓</m:t>
                        </m:r>
                      </m:e>
                      <m:sup>
                        <m:r>
                          <a:rPr lang="en-US" i="1">
                            <a:latin typeface="Cambria Math"/>
                          </a:rPr>
                          <m:t>−</m:t>
                        </m:r>
                        <m:r>
                          <a:rPr lang="en-US" i="1">
                            <a:latin typeface="Cambria Math"/>
                          </a:rPr>
                          <m:t>1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:r>
                  <a:rPr lang="ru-RU" dirty="0"/>
                  <a:t>также </a:t>
                </a:r>
                <a:r>
                  <a:rPr lang="ru-RU" dirty="0" smtClean="0"/>
                  <a:t>убывает.</a:t>
                </a:r>
                <a:endParaRPr lang="ru-RU" b="0" dirty="0" smtClean="0"/>
              </a:p>
              <a:p>
                <a:pPr marL="0" indent="0">
                  <a:buNone/>
                </a:pPr>
                <a:r>
                  <a:rPr lang="ru-RU" dirty="0"/>
                  <a:t> </a:t>
                </a:r>
                <a:r>
                  <a:rPr lang="ru-RU" dirty="0" smtClean="0"/>
                  <a:t>    </a:t>
                </a:r>
                <a:endParaRPr lang="en-US" b="0" dirty="0" smtClean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63" t="-3232" r="-9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6065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570"/>
            <a:ext cx="8229600" cy="857250"/>
          </a:xfrm>
        </p:spPr>
        <p:txBody>
          <a:bodyPr/>
          <a:lstStyle/>
          <a:p>
            <a:r>
              <a:rPr lang="ru-RU" dirty="0" smtClean="0"/>
              <a:t>Пример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395536" y="832626"/>
                <a:ext cx="8229600" cy="3611332"/>
              </a:xfrm>
            </p:spPr>
            <p:txBody>
              <a:bodyPr>
                <a:normAutofit fontScale="55000" lnSpcReduction="20000"/>
              </a:bodyPr>
              <a:lstStyle/>
              <a:p>
                <a:pPr marL="0" indent="0">
                  <a:buNone/>
                </a:pPr>
                <a:r>
                  <a:rPr lang="ru-RU" dirty="0" smtClean="0"/>
                  <a:t>Показать, что для функции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5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3</m:t>
                    </m:r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существует обратная функция, и найти ее аналитическое выражение.</a:t>
                </a:r>
              </a:p>
              <a:p>
                <a:pPr marL="0" indent="0">
                  <a:buNone/>
                </a:pPr>
                <a:r>
                  <a:rPr lang="ru-RU" dirty="0" smtClean="0"/>
                  <a:t>Решение: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𝐷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/>
                        </a:rPr>
                        <m:t>𝐸</m:t>
                      </m:r>
                      <m:d>
                        <m:dPr>
                          <m:ctrlPr>
                            <a:rPr lang="en-US" b="0" i="1" smtClean="0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/>
                            </a:rPr>
                            <m:t>𝑦</m:t>
                          </m:r>
                        </m:e>
                      </m:d>
                      <m:r>
                        <a:rPr lang="en-US" b="0" i="1" smtClean="0">
                          <a:latin typeface="Cambria Math"/>
                        </a:rPr>
                        <m:t>=</m:t>
                      </m:r>
                      <m:r>
                        <a:rPr lang="en-US" b="0" i="1" smtClean="0"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US" b="0" dirty="0" smtClean="0"/>
              </a:p>
              <a:p>
                <a:pPr marL="0" indent="0">
                  <a:buNone/>
                </a:pPr>
                <a:r>
                  <a:rPr lang="ru-RU" dirty="0" smtClean="0"/>
                  <a:t>Функция возрастает на </a:t>
                </a:r>
                <a:r>
                  <a:rPr lang="en-US" dirty="0" smtClean="0"/>
                  <a:t>R</a:t>
                </a:r>
                <a:r>
                  <a:rPr lang="ru-RU" dirty="0" smtClean="0"/>
                  <a:t>. </a:t>
                </a:r>
              </a:p>
              <a:p>
                <a:pPr marL="0" indent="0">
                  <a:buNone/>
                </a:pPr>
                <a:r>
                  <a:rPr lang="ru-RU" dirty="0" smtClean="0"/>
                  <a:t>Значит, обратная функция существует на </a:t>
                </a:r>
                <a:r>
                  <a:rPr lang="en-US" dirty="0" smtClean="0"/>
                  <a:t>R</a:t>
                </a:r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 smtClean="0"/>
                  <a:t>Решим уравнение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𝑦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n-US" i="1">
                        <a:latin typeface="Cambria Math"/>
                      </a:rPr>
                      <m:t>5</m:t>
                    </m:r>
                    <m:r>
                      <a:rPr lang="en-US" i="1">
                        <a:latin typeface="Cambria Math"/>
                      </a:rPr>
                      <m:t>𝑥</m:t>
                    </m:r>
                    <m:r>
                      <a:rPr lang="en-US" i="1">
                        <a:latin typeface="Cambria Math"/>
                      </a:rPr>
                      <m:t>−</m:t>
                    </m:r>
                    <m:r>
                      <a:rPr lang="en-US" i="1">
                        <a:latin typeface="Cambria Math"/>
                      </a:rPr>
                      <m:t>3</m:t>
                    </m:r>
                  </m:oMath>
                </a14:m>
                <a:r>
                  <a:rPr lang="ru-RU" dirty="0" smtClean="0"/>
                  <a:t> относительно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𝑥</m:t>
                    </m:r>
                  </m:oMath>
                </a14:m>
                <a:r>
                  <a:rPr lang="ru-RU" dirty="0" smtClean="0"/>
                  <a:t>. Получим,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𝑥</m:t>
                    </m:r>
                    <m:r>
                      <a:rPr lang="en-US" b="0" i="1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𝑦</m:t>
                        </m:r>
                        <m:r>
                          <a:rPr lang="en-US" b="0" i="1" smtClean="0">
                            <a:latin typeface="Cambria Math"/>
                          </a:rPr>
                          <m:t>+</m:t>
                        </m:r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en-US" b="0" i="0" smtClean="0">
                        <a:latin typeface="Cambria Math"/>
                      </a:rPr>
                      <m:t>.</m:t>
                    </m:r>
                    <m:r>
                      <a:rPr lang="ru-RU" b="0" i="0" smtClean="0">
                        <a:latin typeface="Cambria Math"/>
                      </a:rPr>
                      <m:t>  </m:t>
                    </m:r>
                  </m:oMath>
                </a14:m>
                <a:r>
                  <a:rPr lang="ru-RU" dirty="0" smtClean="0"/>
                  <a:t> </a:t>
                </a:r>
              </a:p>
              <a:p>
                <a:pPr marL="0" indent="0">
                  <a:buNone/>
                </a:pPr>
                <a:r>
                  <a:rPr lang="ru-RU" dirty="0" smtClean="0"/>
                  <a:t>Поменяв местами </a:t>
                </a:r>
                <a14:m>
                  <m:oMath xmlns:m="http://schemas.openxmlformats.org/officeDocument/2006/math">
                    <m:r>
                      <a:rPr lang="ru-RU" b="0" i="0" smtClean="0">
                        <a:latin typeface="Cambria Math"/>
                      </a:rPr>
                      <m:t>буквы</m:t>
                    </m:r>
                    <m:r>
                      <a:rPr lang="ru-RU" b="0" i="0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𝑥</m:t>
                    </m:r>
                  </m:oMath>
                </a14:m>
                <a:r>
                  <a:rPr lang="ru-RU" dirty="0" smtClean="0"/>
                  <a:t> и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𝑦</m:t>
                    </m:r>
                    <m:r>
                      <a:rPr lang="ru-RU" b="0" i="0" smtClean="0">
                        <a:latin typeface="Cambria Math"/>
                      </a:rPr>
                      <m:t>, </m:t>
                    </m:r>
                  </m:oMath>
                </a14:m>
                <a:r>
                  <a:rPr lang="ru-RU" dirty="0" smtClean="0"/>
                  <a:t> получим: </a:t>
                </a:r>
                <a:endParaRPr lang="en-US" dirty="0" smtClean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i="1" dirty="0">
                        <a:latin typeface="Cambria Math"/>
                      </a:rPr>
                      <m:t>y</m:t>
                    </m:r>
                    <m:r>
                      <a:rPr lang="en-US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  <m:r>
                          <a:rPr lang="en-US" i="1">
                            <a:latin typeface="Cambria Math"/>
                          </a:rPr>
                          <m:t>+</m:t>
                        </m:r>
                        <m:r>
                          <a:rPr lang="en-US" i="1">
                            <a:latin typeface="Cambria Math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5</m:t>
                        </m:r>
                      </m:den>
                    </m:f>
                    <m:r>
                      <a:rPr lang="ru-RU" b="0" i="0" smtClean="0">
                        <a:latin typeface="Cambria Math"/>
                      </a:rPr>
                      <m:t>.</m:t>
                    </m:r>
                  </m:oMath>
                </a14:m>
                <a:r>
                  <a:rPr lang="ru-RU" dirty="0" smtClean="0"/>
                  <a:t> </a:t>
                </a:r>
              </a:p>
              <a:p>
                <a:pPr marL="0" indent="0">
                  <a:buNone/>
                </a:pPr>
                <a:r>
                  <a:rPr lang="ru-RU" dirty="0" smtClean="0"/>
                  <a:t>Это и есть искомая обратная функция. </a:t>
                </a: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5536" y="832626"/>
                <a:ext cx="8229600" cy="3611332"/>
              </a:xfrm>
              <a:blipFill rotWithShape="1">
                <a:blip r:embed="rId2"/>
                <a:stretch>
                  <a:fillRect l="-667" t="-21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9024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397</TotalTime>
  <Words>877</Words>
  <Application>Microsoft Office PowerPoint</Application>
  <PresentationFormat>Экран (16:9)</PresentationFormat>
  <Paragraphs>106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Обратная функция</vt:lpstr>
      <vt:lpstr>Повторим</vt:lpstr>
      <vt:lpstr>Презентация PowerPoint</vt:lpstr>
      <vt:lpstr>Задача</vt:lpstr>
      <vt:lpstr>Презентация PowerPoint</vt:lpstr>
      <vt:lpstr>Пример</vt:lpstr>
      <vt:lpstr>Презентация PowerPoint</vt:lpstr>
      <vt:lpstr>Свойства обратных функций:</vt:lpstr>
      <vt:lpstr>Пример</vt:lpstr>
      <vt:lpstr>Пример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Обратная функция</dc:title>
  <dc:creator>user</dc:creator>
  <cp:lastModifiedBy>user</cp:lastModifiedBy>
  <cp:revision>38</cp:revision>
  <dcterms:created xsi:type="dcterms:W3CDTF">2013-10-29T07:50:50Z</dcterms:created>
  <dcterms:modified xsi:type="dcterms:W3CDTF">2013-11-15T08:16:45Z</dcterms:modified>
</cp:coreProperties>
</file>