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448" autoAdjust="0"/>
  </p:normalViewPr>
  <p:slideViewPr>
    <p:cSldViewPr>
      <p:cViewPr varScale="1">
        <p:scale>
          <a:sx n="54" d="100"/>
          <a:sy n="54" d="100"/>
        </p:scale>
        <p:origin x="-183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7C7F44C-70DF-43DE-A89E-5769C0F54796}" type="datetimeFigureOut">
              <a:rPr lang="ru-RU" smtClean="0"/>
              <a:pPr/>
              <a:t>16.08.2022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AC7CDB-CA29-49CD-85AD-2404686250A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7C7F44C-70DF-43DE-A89E-5769C0F54796}" type="datetimeFigureOut">
              <a:rPr lang="ru-RU" smtClean="0"/>
              <a:pPr/>
              <a:t>16.08.2022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AC7CDB-CA29-49CD-85AD-2404686250A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7C7F44C-70DF-43DE-A89E-5769C0F54796}" type="datetimeFigureOut">
              <a:rPr lang="ru-RU" smtClean="0"/>
              <a:pPr/>
              <a:t>16.08.2022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AC7CDB-CA29-49CD-85AD-2404686250A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7C7F44C-70DF-43DE-A89E-5769C0F54796}" type="datetimeFigureOut">
              <a:rPr lang="ru-RU" smtClean="0"/>
              <a:pPr/>
              <a:t>16.08.2022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AC7CDB-CA29-49CD-85AD-2404686250A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7C7F44C-70DF-43DE-A89E-5769C0F54796}" type="datetimeFigureOut">
              <a:rPr lang="ru-RU" smtClean="0"/>
              <a:pPr/>
              <a:t>16.08.2022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AC7CDB-CA29-49CD-85AD-2404686250A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7C7F44C-70DF-43DE-A89E-5769C0F54796}" type="datetimeFigureOut">
              <a:rPr lang="ru-RU" smtClean="0"/>
              <a:pPr/>
              <a:t>16.08.2022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2AC7CDB-CA29-49CD-85AD-2404686250A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7C7F44C-70DF-43DE-A89E-5769C0F54796}" type="datetimeFigureOut">
              <a:rPr lang="ru-RU" smtClean="0"/>
              <a:pPr/>
              <a:t>16.08.2022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2AC7CDB-CA29-49CD-85AD-2404686250A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7C7F44C-70DF-43DE-A89E-5769C0F54796}" type="datetimeFigureOut">
              <a:rPr lang="ru-RU" smtClean="0"/>
              <a:pPr/>
              <a:t>16.08.2022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2AC7CDB-CA29-49CD-85AD-2404686250A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7C7F44C-70DF-43DE-A89E-5769C0F54796}" type="datetimeFigureOut">
              <a:rPr lang="ru-RU" smtClean="0"/>
              <a:pPr/>
              <a:t>16.08.2022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2AC7CDB-CA29-49CD-85AD-2404686250A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7C7F44C-70DF-43DE-A89E-5769C0F54796}" type="datetimeFigureOut">
              <a:rPr lang="ru-RU" smtClean="0"/>
              <a:pPr/>
              <a:t>16.08.2022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2AC7CDB-CA29-49CD-85AD-2404686250A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7C7F44C-70DF-43DE-A89E-5769C0F54796}" type="datetimeFigureOut">
              <a:rPr lang="ru-RU" smtClean="0"/>
              <a:pPr/>
              <a:t>16.08.2022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2AC7CDB-CA29-49CD-85AD-2404686250A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C7F44C-70DF-43DE-A89E-5769C0F54796}" type="datetimeFigureOut">
              <a:rPr lang="ru-RU" smtClean="0"/>
              <a:pPr/>
              <a:t>16.08.2022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AC7CDB-CA29-49CD-85AD-2404686250A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620689"/>
            <a:ext cx="7772400" cy="2232247"/>
          </a:xfrm>
        </p:spPr>
        <p:txBody>
          <a:bodyPr>
            <a:normAutofit/>
          </a:bodyPr>
          <a:lstStyle/>
          <a:p>
            <a:r>
              <a:rPr lang="ru-RU" sz="3600" dirty="0" smtClean="0">
                <a:solidFill>
                  <a:srgbClr val="FF0000"/>
                </a:solidFill>
              </a:rPr>
              <a:t>Неолитическая революция и ее последствия</a:t>
            </a:r>
            <a:endParaRPr lang="ru-RU" sz="3600" dirty="0">
              <a:solidFill>
                <a:srgbClr val="FF0000"/>
              </a:solidFill>
            </a:endParaRPr>
          </a:p>
        </p:txBody>
      </p:sp>
      <p:sp>
        <p:nvSpPr>
          <p:cNvPr id="3" name="Подзаголовок 2"/>
          <p:cNvSpPr>
            <a:spLocks noGrp="1"/>
          </p:cNvSpPr>
          <p:nvPr>
            <p:ph type="subTitle" idx="1"/>
          </p:nvPr>
        </p:nvSpPr>
        <p:spPr>
          <a:xfrm>
            <a:off x="1403648" y="2348880"/>
            <a:ext cx="6624736" cy="4248472"/>
          </a:xfrm>
        </p:spPr>
        <p:txBody>
          <a:bodyPr>
            <a:normAutofit fontScale="92500"/>
          </a:bodyPr>
          <a:lstStyle/>
          <a:p>
            <a:pPr algn="l"/>
            <a:r>
              <a:rPr lang="ru-RU" b="1" dirty="0" err="1"/>
              <a:t>Неолити́ческая</a:t>
            </a:r>
            <a:r>
              <a:rPr lang="ru-RU" dirty="0"/>
              <a:t> </a:t>
            </a:r>
            <a:r>
              <a:rPr lang="ru-RU" b="1" dirty="0" err="1" smtClean="0"/>
              <a:t>револю́ция</a:t>
            </a:r>
            <a:r>
              <a:rPr lang="ru-RU" b="1" dirty="0" smtClean="0"/>
              <a:t> </a:t>
            </a:r>
            <a:r>
              <a:rPr lang="ru-RU" dirty="0" smtClean="0"/>
              <a:t>— </a:t>
            </a:r>
            <a:r>
              <a:rPr lang="ru-RU" dirty="0"/>
              <a:t>переход человечества от присваивающего хозяйства </a:t>
            </a:r>
            <a:r>
              <a:rPr lang="ru-RU" dirty="0" smtClean="0"/>
              <a:t>(охота, собирательство) </a:t>
            </a:r>
            <a:r>
              <a:rPr lang="ru-RU" dirty="0"/>
              <a:t>к </a:t>
            </a:r>
            <a:r>
              <a:rPr lang="ru-RU" dirty="0" smtClean="0"/>
              <a:t>производящему (земледелие</a:t>
            </a:r>
            <a:r>
              <a:rPr lang="ru-RU" dirty="0"/>
              <a:t>, </a:t>
            </a:r>
            <a:r>
              <a:rPr lang="ru-RU" dirty="0" smtClean="0"/>
              <a:t>животноводство, ремесло).</a:t>
            </a:r>
          </a:p>
          <a:p>
            <a:pPr algn="l"/>
            <a:r>
              <a:rPr lang="ru-RU" dirty="0" smtClean="0"/>
              <a:t>Понятие </a:t>
            </a:r>
            <a:r>
              <a:rPr lang="ru-RU" dirty="0"/>
              <a:t>«</a:t>
            </a:r>
            <a:r>
              <a:rPr lang="ru-RU" b="1" dirty="0"/>
              <a:t>неолитическая</a:t>
            </a:r>
            <a:r>
              <a:rPr lang="ru-RU" dirty="0"/>
              <a:t> </a:t>
            </a:r>
            <a:r>
              <a:rPr lang="ru-RU" b="1" dirty="0"/>
              <a:t>революция</a:t>
            </a:r>
            <a:r>
              <a:rPr lang="ru-RU" dirty="0"/>
              <a:t>» </a:t>
            </a:r>
            <a:r>
              <a:rPr lang="ru-RU" dirty="0" smtClean="0"/>
              <a:t>ввел в обращение британский археолог Гордон </a:t>
            </a:r>
            <a:r>
              <a:rPr lang="ru-RU" dirty="0" err="1" smtClean="0"/>
              <a:t>Чайлд</a:t>
            </a:r>
            <a:r>
              <a:rPr lang="ru-RU" dirty="0" smtClean="0"/>
              <a:t> </a:t>
            </a:r>
            <a:r>
              <a:rPr lang="ru-RU" dirty="0"/>
              <a:t>в 1923 году.</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solidFill>
                  <a:srgbClr val="FF0000"/>
                </a:solidFill>
              </a:rPr>
              <a:t>Причины неолитической революции</a:t>
            </a:r>
            <a:endParaRPr lang="ru-RU" sz="3600" dirty="0">
              <a:solidFill>
                <a:srgbClr val="FF0000"/>
              </a:solidFill>
            </a:endParaRPr>
          </a:p>
        </p:txBody>
      </p:sp>
      <p:sp>
        <p:nvSpPr>
          <p:cNvPr id="3" name="Содержимое 2"/>
          <p:cNvSpPr>
            <a:spLocks noGrp="1"/>
          </p:cNvSpPr>
          <p:nvPr>
            <p:ph sz="half" idx="1"/>
          </p:nvPr>
        </p:nvSpPr>
        <p:spPr/>
        <p:txBody>
          <a:bodyPr/>
          <a:lstStyle/>
          <a:p>
            <a:r>
              <a:rPr lang="ru-RU" dirty="0" smtClean="0"/>
              <a:t>Революция - коренные изменения в жизни общества.</a:t>
            </a:r>
          </a:p>
        </p:txBody>
      </p:sp>
      <p:sp>
        <p:nvSpPr>
          <p:cNvPr id="4" name="Содержимое 3"/>
          <p:cNvSpPr>
            <a:spLocks noGrp="1"/>
          </p:cNvSpPr>
          <p:nvPr>
            <p:ph sz="half" idx="2"/>
          </p:nvPr>
        </p:nvSpPr>
        <p:spPr/>
        <p:txBody>
          <a:bodyPr/>
          <a:lstStyle/>
          <a:p>
            <a:pPr algn="ctr">
              <a:buNone/>
            </a:pPr>
            <a:r>
              <a:rPr lang="ru-RU" dirty="0" smtClean="0">
                <a:solidFill>
                  <a:srgbClr val="00B050"/>
                </a:solidFill>
              </a:rPr>
              <a:t>Причины</a:t>
            </a:r>
          </a:p>
          <a:p>
            <a:pPr>
              <a:buFontTx/>
              <a:buChar char="-"/>
            </a:pPr>
            <a:r>
              <a:rPr lang="ru-RU" dirty="0" smtClean="0"/>
              <a:t>изменение климата;</a:t>
            </a:r>
          </a:p>
          <a:p>
            <a:pPr>
              <a:buFontTx/>
              <a:buChar char="-"/>
            </a:pPr>
            <a:r>
              <a:rPr lang="ru-RU" dirty="0"/>
              <a:t>п</a:t>
            </a:r>
            <a:r>
              <a:rPr lang="ru-RU" dirty="0" smtClean="0"/>
              <a:t>ереход к оседлому образу жизни, освоение и защита определенной территории;</a:t>
            </a:r>
          </a:p>
          <a:p>
            <a:pPr>
              <a:buFontTx/>
              <a:buChar char="-"/>
            </a:pPr>
            <a:r>
              <a:rPr lang="ru-RU" dirty="0"/>
              <a:t>с</a:t>
            </a:r>
            <a:r>
              <a:rPr lang="ru-RU" dirty="0" smtClean="0"/>
              <a:t>оздание новых орудий труда</a:t>
            </a:r>
          </a:p>
          <a:p>
            <a:pPr>
              <a:buNone/>
            </a:pPr>
            <a:endParaRPr lang="ru-RU"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solidFill>
                  <a:srgbClr val="FF0000"/>
                </a:solidFill>
              </a:rPr>
              <a:t>Виды хозяйственной деятельности</a:t>
            </a:r>
            <a:endParaRPr lang="ru-RU" sz="3600" dirty="0">
              <a:solidFill>
                <a:srgbClr val="FF0000"/>
              </a:solidFill>
            </a:endParaRPr>
          </a:p>
        </p:txBody>
      </p:sp>
      <p:sp>
        <p:nvSpPr>
          <p:cNvPr id="3" name="Содержимое 2"/>
          <p:cNvSpPr>
            <a:spLocks noGrp="1"/>
          </p:cNvSpPr>
          <p:nvPr>
            <p:ph sz="half" idx="1"/>
          </p:nvPr>
        </p:nvSpPr>
        <p:spPr/>
        <p:txBody>
          <a:bodyPr/>
          <a:lstStyle/>
          <a:p>
            <a:r>
              <a:rPr lang="ru-RU" dirty="0" smtClean="0">
                <a:solidFill>
                  <a:srgbClr val="92D050"/>
                </a:solidFill>
              </a:rPr>
              <a:t>Присваивающее хозяйство- </a:t>
            </a:r>
            <a:r>
              <a:rPr lang="ru-RU" dirty="0" smtClean="0"/>
              <a:t>хозяйство, при котором человек пользуется тем, что дает ему природа, не воздействуя на нее     (охота, собирательство, рыболовство)</a:t>
            </a:r>
            <a:endParaRPr lang="ru-RU" dirty="0"/>
          </a:p>
        </p:txBody>
      </p:sp>
      <p:sp>
        <p:nvSpPr>
          <p:cNvPr id="4" name="Содержимое 3"/>
          <p:cNvSpPr>
            <a:spLocks noGrp="1"/>
          </p:cNvSpPr>
          <p:nvPr>
            <p:ph sz="half" idx="2"/>
          </p:nvPr>
        </p:nvSpPr>
        <p:spPr/>
        <p:txBody>
          <a:bodyPr/>
          <a:lstStyle/>
          <a:p>
            <a:r>
              <a:rPr lang="ru-RU" dirty="0" smtClean="0">
                <a:solidFill>
                  <a:srgbClr val="00B050"/>
                </a:solidFill>
              </a:rPr>
              <a:t>Производящее хозяйство- </a:t>
            </a:r>
            <a:r>
              <a:rPr lang="ru-RU" dirty="0" smtClean="0"/>
              <a:t>хозяйство, при котором человек активно воздействует на природу, преобразуя ее своей деятельностью                    ( земледелие, скотоводство, ремесло)</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solidFill>
                  <a:srgbClr val="FF0000"/>
                </a:solidFill>
              </a:rPr>
              <a:t>Земледелие</a:t>
            </a:r>
            <a:endParaRPr lang="ru-RU" sz="3600" dirty="0">
              <a:solidFill>
                <a:srgbClr val="FF0000"/>
              </a:solidFill>
            </a:endParaRPr>
          </a:p>
        </p:txBody>
      </p:sp>
      <p:sp>
        <p:nvSpPr>
          <p:cNvPr id="3" name="Содержимое 2"/>
          <p:cNvSpPr>
            <a:spLocks noGrp="1"/>
          </p:cNvSpPr>
          <p:nvPr>
            <p:ph sz="half" idx="1"/>
          </p:nvPr>
        </p:nvSpPr>
        <p:spPr>
          <a:xfrm>
            <a:off x="457200" y="1268760"/>
            <a:ext cx="4474840" cy="5256584"/>
          </a:xfrm>
        </p:spPr>
        <p:txBody>
          <a:bodyPr>
            <a:normAutofit fontScale="55000" lnSpcReduction="20000"/>
          </a:bodyPr>
          <a:lstStyle/>
          <a:p>
            <a:r>
              <a:rPr lang="ru-RU" dirty="0"/>
              <a:t>В древние времена люди были полностью зависимы от природы и из-за нехватки пищи находились в постоянном поиске съедобных растений и животных. Это вынуждало древних людей часто переходить с места на место.  </a:t>
            </a:r>
            <a:endParaRPr lang="ru-RU" dirty="0" smtClean="0"/>
          </a:p>
          <a:p>
            <a:pPr>
              <a:buNone/>
            </a:pPr>
            <a:endParaRPr lang="ru-RU" dirty="0"/>
          </a:p>
          <a:p>
            <a:r>
              <a:rPr lang="ru-RU" dirty="0" smtClean="0"/>
              <a:t> Со </a:t>
            </a:r>
            <a:r>
              <a:rPr lang="ru-RU" dirty="0"/>
              <a:t>временем первобытные собиратели стали замечать, что упавшие в землю семена дикорастущего ячменя или пшеницы дают всходы новых растений, приносящих урожай. Тогда они стали намеренно разрыхлять заострённой палкой-копалкой почву и засеивать участки земли семенами этих растений. </a:t>
            </a:r>
            <a:endParaRPr lang="ru-RU" dirty="0" smtClean="0"/>
          </a:p>
          <a:p>
            <a:pPr>
              <a:buNone/>
            </a:pPr>
            <a:endParaRPr lang="ru-RU" dirty="0"/>
          </a:p>
          <a:p>
            <a:r>
              <a:rPr lang="ru-RU" dirty="0"/>
              <a:t>Палка-копалка с течением времени превратилась в </a:t>
            </a:r>
            <a:r>
              <a:rPr lang="ru-RU" b="1" dirty="0"/>
              <a:t>мотыгу</a:t>
            </a:r>
            <a:r>
              <a:rPr lang="ru-RU" dirty="0"/>
              <a:t>. А для срезания созревших колосьев люди начали </a:t>
            </a:r>
            <a:r>
              <a:rPr lang="ru-RU" dirty="0" smtClean="0"/>
              <a:t>использовать </a:t>
            </a:r>
            <a:r>
              <a:rPr lang="ru-RU" b="1" dirty="0" smtClean="0"/>
              <a:t>серпы</a:t>
            </a:r>
            <a:r>
              <a:rPr lang="ru-RU" dirty="0" smtClean="0"/>
              <a:t>. Из </a:t>
            </a:r>
            <a:r>
              <a:rPr lang="ru-RU" dirty="0"/>
              <a:t>срезанных серпом колосьев добывали зёрна, которые в свою очередь перетирали между специальными плоскими камнями — </a:t>
            </a:r>
            <a:r>
              <a:rPr lang="ru-RU" b="1" dirty="0"/>
              <a:t>зернотёрками</a:t>
            </a:r>
            <a:r>
              <a:rPr lang="ru-RU" dirty="0"/>
              <a:t>. Из растёртых зёрен получалась мука, в неё добавляли воду и образовывалось тесто</a:t>
            </a:r>
            <a:r>
              <a:rPr lang="ru-RU" dirty="0" smtClean="0"/>
              <a:t>. Пекли лепешки на раскаленных камнях.</a:t>
            </a:r>
            <a:endParaRPr lang="ru-RU" dirty="0"/>
          </a:p>
          <a:p>
            <a:pPr>
              <a:buNone/>
            </a:pPr>
            <a:endParaRPr lang="ru-RU" dirty="0"/>
          </a:p>
        </p:txBody>
      </p:sp>
      <p:pic>
        <p:nvPicPr>
          <p:cNvPr id="1026" name="Picture 2" descr="C:\Users\Вадим\Desktop\d204fc2cd6eeeeba.jpg"/>
          <p:cNvPicPr>
            <a:picLocks noGrp="1" noChangeAspect="1" noChangeArrowheads="1"/>
          </p:cNvPicPr>
          <p:nvPr>
            <p:ph sz="half" idx="2"/>
          </p:nvPr>
        </p:nvPicPr>
        <p:blipFill>
          <a:blip r:embed="rId2" cstate="print"/>
          <a:srcRect/>
          <a:stretch>
            <a:fillRect/>
          </a:stretch>
        </p:blipFill>
        <p:spPr bwMode="auto">
          <a:xfrm>
            <a:off x="5137784" y="1412776"/>
            <a:ext cx="3826704" cy="511256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solidFill>
                  <a:srgbClr val="FF0000"/>
                </a:solidFill>
              </a:rPr>
              <a:t>Скотоводство</a:t>
            </a:r>
            <a:endParaRPr lang="ru-RU" sz="3600" dirty="0">
              <a:solidFill>
                <a:srgbClr val="FF0000"/>
              </a:solidFill>
            </a:endParaRPr>
          </a:p>
        </p:txBody>
      </p:sp>
      <p:sp>
        <p:nvSpPr>
          <p:cNvPr id="3" name="Содержимое 2"/>
          <p:cNvSpPr>
            <a:spLocks noGrp="1"/>
          </p:cNvSpPr>
          <p:nvPr>
            <p:ph sz="half" idx="1"/>
          </p:nvPr>
        </p:nvSpPr>
        <p:spPr>
          <a:xfrm>
            <a:off x="457200" y="1196752"/>
            <a:ext cx="4038600" cy="5472608"/>
          </a:xfrm>
        </p:spPr>
        <p:txBody>
          <a:bodyPr>
            <a:normAutofit fontScale="70000" lnSpcReduction="20000"/>
          </a:bodyPr>
          <a:lstStyle/>
          <a:p>
            <a:r>
              <a:rPr lang="ru-RU" dirty="0" smtClean="0"/>
              <a:t>С потеплением климата крупные животные вымерли. Люди стали охотиться на мелких животных. Они изобрели лук и стрелы. С удачной охоты мужчины приносили детенышей </a:t>
            </a:r>
            <a:r>
              <a:rPr lang="ru-RU" dirty="0"/>
              <a:t>ж</a:t>
            </a:r>
            <a:r>
              <a:rPr lang="ru-RU" dirty="0" smtClean="0"/>
              <a:t>ивотных и приручали их. Прирученные животные помогли решить проблему с продовольствием.</a:t>
            </a:r>
            <a:r>
              <a:rPr lang="ru-RU" dirty="0"/>
              <a:t> От коров и коз получали молоко, а с помощью силы быков обрабатывали поля или перевозили тяжёлые вещи. Кроме того, мясо животных употреблялось в пищу, а из их шкур производили одежду. Так из охоты возникло </a:t>
            </a:r>
            <a:r>
              <a:rPr lang="ru-RU" b="1" dirty="0"/>
              <a:t>скотоводство</a:t>
            </a:r>
            <a:r>
              <a:rPr lang="ru-RU" dirty="0"/>
              <a:t> — разведение домашних животных целыми стадами.</a:t>
            </a:r>
          </a:p>
        </p:txBody>
      </p:sp>
      <p:pic>
        <p:nvPicPr>
          <p:cNvPr id="2050" name="Picture 2" descr="C:\Users\Вадим\Desktop\f48afe86e84321c4.png"/>
          <p:cNvPicPr>
            <a:picLocks noGrp="1" noChangeAspect="1" noChangeArrowheads="1"/>
          </p:cNvPicPr>
          <p:nvPr>
            <p:ph sz="half" idx="2"/>
          </p:nvPr>
        </p:nvPicPr>
        <p:blipFill>
          <a:blip r:embed="rId2" cstate="print"/>
          <a:srcRect/>
          <a:stretch>
            <a:fillRect/>
          </a:stretch>
        </p:blipFill>
        <p:spPr bwMode="auto">
          <a:xfrm>
            <a:off x="4648200" y="1268761"/>
            <a:ext cx="4038600" cy="2376264"/>
          </a:xfrm>
          <a:prstGeom prst="rect">
            <a:avLst/>
          </a:prstGeom>
          <a:ln>
            <a:noFill/>
          </a:ln>
          <a:effectLst>
            <a:softEdge rad="112500"/>
          </a:effectLst>
        </p:spPr>
      </p:pic>
      <p:pic>
        <p:nvPicPr>
          <p:cNvPr id="2051" name="Picture 3" descr="C:\Users\Вадим\Desktop\505d1723b3ad9a56.png"/>
          <p:cNvPicPr>
            <a:picLocks noChangeAspect="1" noChangeArrowheads="1"/>
          </p:cNvPicPr>
          <p:nvPr/>
        </p:nvPicPr>
        <p:blipFill>
          <a:blip r:embed="rId3" cstate="print"/>
          <a:srcRect/>
          <a:stretch>
            <a:fillRect/>
          </a:stretch>
        </p:blipFill>
        <p:spPr bwMode="auto">
          <a:xfrm>
            <a:off x="4355976" y="3645024"/>
            <a:ext cx="4788024" cy="321297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ru-RU" sz="3600" dirty="0" smtClean="0">
                <a:solidFill>
                  <a:srgbClr val="FF0000"/>
                </a:solidFill>
              </a:rPr>
              <a:t>Ремесло</a:t>
            </a:r>
            <a:endParaRPr lang="ru-RU" sz="3600" dirty="0">
              <a:solidFill>
                <a:srgbClr val="FF0000"/>
              </a:solidFill>
            </a:endParaRPr>
          </a:p>
        </p:txBody>
      </p:sp>
      <p:sp>
        <p:nvSpPr>
          <p:cNvPr id="3" name="Содержимое 2"/>
          <p:cNvSpPr>
            <a:spLocks noGrp="1"/>
          </p:cNvSpPr>
          <p:nvPr>
            <p:ph sz="half" idx="1"/>
          </p:nvPr>
        </p:nvSpPr>
        <p:spPr>
          <a:xfrm>
            <a:off x="457200" y="1052736"/>
            <a:ext cx="4038600" cy="5073427"/>
          </a:xfrm>
        </p:spPr>
        <p:txBody>
          <a:bodyPr>
            <a:normAutofit fontScale="70000" lnSpcReduction="20000"/>
          </a:bodyPr>
          <a:lstStyle/>
          <a:p>
            <a:r>
              <a:rPr lang="ru-RU" dirty="0"/>
              <a:t>Одним из первых форм ремесленного производства, освоенных человеком, стало гончарное ремесло. Первобытный человек заметил, что комки речной глины затвердевают, если их подержать над огнём. Открытие позволило изготавливать из этого материала прочную посуду, в которой можно было варить и жарить продукты (мясо), а также хранить их в течение долгого времени.  </a:t>
            </a:r>
          </a:p>
          <a:p>
            <a:r>
              <a:rPr lang="ru-RU" dirty="0"/>
              <a:t>Сначала каждый сосуд древний человек лепил вручную, постепенно поворачивая его, но затем для ускорения процесса был изобретён</a:t>
            </a:r>
            <a:r>
              <a:rPr lang="ru-RU" b="1" dirty="0"/>
              <a:t> гончарный круг</a:t>
            </a:r>
            <a:r>
              <a:rPr lang="ru-RU" dirty="0"/>
              <a:t>.</a:t>
            </a:r>
          </a:p>
          <a:p>
            <a:endParaRPr lang="ru-RU" dirty="0"/>
          </a:p>
        </p:txBody>
      </p:sp>
      <p:sp>
        <p:nvSpPr>
          <p:cNvPr id="4" name="Содержимое 3"/>
          <p:cNvSpPr>
            <a:spLocks noGrp="1"/>
          </p:cNvSpPr>
          <p:nvPr>
            <p:ph sz="half" idx="2"/>
          </p:nvPr>
        </p:nvSpPr>
        <p:spPr>
          <a:xfrm>
            <a:off x="4648200" y="980728"/>
            <a:ext cx="4038600" cy="5145435"/>
          </a:xfrm>
        </p:spPr>
        <p:txBody>
          <a:bodyPr>
            <a:normAutofit fontScale="70000" lnSpcReduction="20000"/>
          </a:bodyPr>
          <a:lstStyle/>
          <a:p>
            <a:r>
              <a:rPr lang="ru-RU" dirty="0"/>
              <a:t>После овладения гончарным делом люди изобрели</a:t>
            </a:r>
            <a:r>
              <a:rPr lang="ru-RU" b="1" dirty="0"/>
              <a:t> ткачество</a:t>
            </a:r>
            <a:r>
              <a:rPr lang="ru-RU" dirty="0"/>
              <a:t> — шерстяные и льняные волокна они научились скручивать в нити. В этом им помогало ручное </a:t>
            </a:r>
            <a:r>
              <a:rPr lang="ru-RU" b="1" dirty="0"/>
              <a:t>веретено</a:t>
            </a:r>
            <a:r>
              <a:rPr lang="ru-RU" dirty="0"/>
              <a:t> — тонкая палочка с нанизанным на неё круглым глиняным, костяным или каменным грузиком с отверстием (</a:t>
            </a:r>
            <a:r>
              <a:rPr lang="ru-RU" b="1" dirty="0"/>
              <a:t>пряслицем</a:t>
            </a:r>
            <a:r>
              <a:rPr lang="ru-RU" dirty="0"/>
              <a:t>). </a:t>
            </a:r>
          </a:p>
          <a:p>
            <a:r>
              <a:rPr lang="ru-RU" dirty="0"/>
              <a:t>Для изготовления ткани древние люди использовали примитивные </a:t>
            </a:r>
            <a:r>
              <a:rPr lang="ru-RU" b="1" dirty="0"/>
              <a:t>ткацкие станки</a:t>
            </a:r>
            <a:r>
              <a:rPr lang="ru-RU" dirty="0"/>
              <a:t> </a:t>
            </a:r>
          </a:p>
          <a:p>
            <a:endParaRPr lang="ru-RU" dirty="0"/>
          </a:p>
        </p:txBody>
      </p:sp>
      <p:pic>
        <p:nvPicPr>
          <p:cNvPr id="3074" name="Picture 2" descr="C:\Users\Вадим\Desktop\fd1d3ceedd152bf3.png"/>
          <p:cNvPicPr>
            <a:picLocks noChangeAspect="1" noChangeArrowheads="1"/>
          </p:cNvPicPr>
          <p:nvPr/>
        </p:nvPicPr>
        <p:blipFill>
          <a:blip r:embed="rId2" cstate="print"/>
          <a:srcRect/>
          <a:stretch>
            <a:fillRect/>
          </a:stretch>
        </p:blipFill>
        <p:spPr bwMode="auto">
          <a:xfrm>
            <a:off x="4744480" y="4509120"/>
            <a:ext cx="4148000" cy="234888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000" b="1" dirty="0">
                <a:solidFill>
                  <a:srgbClr val="FF0000"/>
                </a:solidFill>
              </a:rPr>
              <a:t>Обработка </a:t>
            </a:r>
            <a:r>
              <a:rPr lang="ru-RU" sz="4000" b="1" dirty="0" smtClean="0">
                <a:solidFill>
                  <a:srgbClr val="FF0000"/>
                </a:solidFill>
              </a:rPr>
              <a:t>металлов</a:t>
            </a:r>
            <a:r>
              <a:rPr lang="ru-RU" b="1" dirty="0"/>
              <a:t/>
            </a:r>
            <a:br>
              <a:rPr lang="ru-RU" b="1" dirty="0"/>
            </a:br>
            <a:endParaRPr lang="ru-RU" dirty="0"/>
          </a:p>
        </p:txBody>
      </p:sp>
      <p:sp>
        <p:nvSpPr>
          <p:cNvPr id="3" name="Содержимое 2"/>
          <p:cNvSpPr>
            <a:spLocks noGrp="1"/>
          </p:cNvSpPr>
          <p:nvPr>
            <p:ph sz="half" idx="1"/>
          </p:nvPr>
        </p:nvSpPr>
        <p:spPr>
          <a:xfrm>
            <a:off x="457200" y="1268760"/>
            <a:ext cx="4038600" cy="5184576"/>
          </a:xfrm>
        </p:spPr>
        <p:txBody>
          <a:bodyPr>
            <a:normAutofit fontScale="77500" lnSpcReduction="20000"/>
          </a:bodyPr>
          <a:lstStyle/>
          <a:p>
            <a:r>
              <a:rPr lang="ru-RU" dirty="0"/>
              <a:t>Иногда в процессе изготовления глиняной посуды в костёр попадали небольшие кусочки медной руды, которые под действием высокой температуры начинали плавиться. Древние люди заметили, что мягкой меди можно было придавать любую форму, отливать из неё те или иные предметы.</a:t>
            </a:r>
          </a:p>
          <a:p>
            <a:r>
              <a:rPr lang="ru-RU" dirty="0"/>
              <a:t>Таким образом </a:t>
            </a:r>
            <a:r>
              <a:rPr lang="ru-RU" b="1" dirty="0"/>
              <a:t>медь</a:t>
            </a:r>
            <a:r>
              <a:rPr lang="ru-RU" dirty="0"/>
              <a:t> стала первым металлом, который научились обрабатывать люди. Это произошло примерно 9 тыс. лет назад в Передней Азии. </a:t>
            </a:r>
          </a:p>
          <a:p>
            <a:endParaRPr lang="ru-RU" dirty="0"/>
          </a:p>
        </p:txBody>
      </p:sp>
      <p:pic>
        <p:nvPicPr>
          <p:cNvPr id="4098" name="Picture 2" descr="C:\Users\Вадим\Desktop\b9f90c3f52dd5ac7.png"/>
          <p:cNvPicPr>
            <a:picLocks noGrp="1" noChangeAspect="1" noChangeArrowheads="1"/>
          </p:cNvPicPr>
          <p:nvPr>
            <p:ph sz="half" idx="2"/>
          </p:nvPr>
        </p:nvPicPr>
        <p:blipFill>
          <a:blip r:embed="rId2" cstate="print"/>
          <a:srcRect/>
          <a:stretch>
            <a:fillRect/>
          </a:stretch>
        </p:blipFill>
        <p:spPr bwMode="auto">
          <a:xfrm>
            <a:off x="4648200" y="1628801"/>
            <a:ext cx="4172272" cy="403244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solidFill>
                  <a:srgbClr val="FF0000"/>
                </a:solidFill>
              </a:rPr>
              <a:t>Обмен</a:t>
            </a:r>
            <a:endParaRPr lang="ru-RU" sz="3600" dirty="0">
              <a:solidFill>
                <a:srgbClr val="FF0000"/>
              </a:solidFill>
            </a:endParaRPr>
          </a:p>
        </p:txBody>
      </p:sp>
      <p:sp>
        <p:nvSpPr>
          <p:cNvPr id="3" name="Содержимое 2"/>
          <p:cNvSpPr>
            <a:spLocks noGrp="1"/>
          </p:cNvSpPr>
          <p:nvPr>
            <p:ph sz="half" idx="1"/>
          </p:nvPr>
        </p:nvSpPr>
        <p:spPr>
          <a:xfrm>
            <a:off x="457200" y="1600200"/>
            <a:ext cx="4038600" cy="4709120"/>
          </a:xfrm>
        </p:spPr>
        <p:txBody>
          <a:bodyPr>
            <a:normAutofit fontScale="70000" lnSpcReduction="20000"/>
          </a:bodyPr>
          <a:lstStyle/>
          <a:p>
            <a:r>
              <a:rPr lang="ru-RU" dirty="0"/>
              <a:t>Появление ремёсел и умение выплавлять металлы привели к большим изменениям для первобытного общества. Урожай, собираемый на полях, увеличился </a:t>
            </a:r>
            <a:r>
              <a:rPr lang="ru-RU" dirty="0" smtClean="0"/>
              <a:t>Продукты </a:t>
            </a:r>
            <a:r>
              <a:rPr lang="ru-RU" dirty="0"/>
              <a:t>питания, полученные от земледелия и животноводства, стали лучше храниться и реже портиться в глиняной посуде. Изобретение ткачества позволило обеспечить человека прочной одеждой.</a:t>
            </a:r>
          </a:p>
          <a:p>
            <a:r>
              <a:rPr lang="ru-RU" dirty="0"/>
              <a:t>Разделение деятельности привело </a:t>
            </a:r>
            <a:r>
              <a:rPr lang="ru-RU" dirty="0" smtClean="0"/>
              <a:t>к </a:t>
            </a:r>
            <a:r>
              <a:rPr lang="ru-RU" b="1" dirty="0" smtClean="0"/>
              <a:t>обмену</a:t>
            </a:r>
            <a:r>
              <a:rPr lang="ru-RU" dirty="0" smtClean="0"/>
              <a:t> </a:t>
            </a:r>
            <a:r>
              <a:rPr lang="ru-RU" dirty="0"/>
              <a:t>между земледельцами, животноводами и ремесленниками. </a:t>
            </a:r>
          </a:p>
        </p:txBody>
      </p:sp>
      <p:pic>
        <p:nvPicPr>
          <p:cNvPr id="5122" name="Picture 2" descr="C:\Users\Вадим\Desktop\8aacb7b914993fa3.png"/>
          <p:cNvPicPr>
            <a:picLocks noGrp="1" noChangeAspect="1" noChangeArrowheads="1"/>
          </p:cNvPicPr>
          <p:nvPr>
            <p:ph sz="half" idx="2"/>
          </p:nvPr>
        </p:nvPicPr>
        <p:blipFill>
          <a:blip r:embed="rId2" cstate="print"/>
          <a:srcRect/>
          <a:stretch>
            <a:fillRect/>
          </a:stretch>
        </p:blipFill>
        <p:spPr bwMode="auto">
          <a:xfrm>
            <a:off x="4493280" y="1700808"/>
            <a:ext cx="4183176" cy="438766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solidFill>
                  <a:srgbClr val="FF0000"/>
                </a:solidFill>
              </a:rPr>
              <a:t>Последствия неолитической революции</a:t>
            </a:r>
            <a:endParaRPr lang="ru-RU" sz="3600" dirty="0">
              <a:solidFill>
                <a:srgbClr val="FF0000"/>
              </a:solidFill>
            </a:endParaRPr>
          </a:p>
        </p:txBody>
      </p:sp>
      <p:sp>
        <p:nvSpPr>
          <p:cNvPr id="4" name="Содержимое 3"/>
          <p:cNvSpPr>
            <a:spLocks noGrp="1"/>
          </p:cNvSpPr>
          <p:nvPr>
            <p:ph sz="half" idx="2"/>
          </p:nvPr>
        </p:nvSpPr>
        <p:spPr>
          <a:xfrm>
            <a:off x="4648200" y="1340768"/>
            <a:ext cx="4038600" cy="5184576"/>
          </a:xfrm>
        </p:spPr>
        <p:txBody>
          <a:bodyPr>
            <a:normAutofit lnSpcReduction="10000"/>
          </a:bodyPr>
          <a:lstStyle/>
          <a:p>
            <a:pPr>
              <a:buFontTx/>
              <a:buChar char="-"/>
            </a:pPr>
            <a:r>
              <a:rPr lang="ru-RU" dirty="0"/>
              <a:t>п</a:t>
            </a:r>
            <a:r>
              <a:rPr lang="ru-RU" dirty="0" smtClean="0"/>
              <a:t>ереход к производящему хозяйству;</a:t>
            </a:r>
          </a:p>
          <a:p>
            <a:pPr>
              <a:buFontTx/>
              <a:buChar char="-"/>
            </a:pPr>
            <a:r>
              <a:rPr lang="ru-RU" dirty="0"/>
              <a:t>п</a:t>
            </a:r>
            <a:r>
              <a:rPr lang="ru-RU" dirty="0" smtClean="0"/>
              <a:t>ереход от родовой общины к соседской;</a:t>
            </a:r>
          </a:p>
          <a:p>
            <a:pPr>
              <a:buFontTx/>
              <a:buChar char="-"/>
            </a:pPr>
            <a:r>
              <a:rPr lang="ru-RU" dirty="0"/>
              <a:t>р</a:t>
            </a:r>
            <a:r>
              <a:rPr lang="ru-RU" dirty="0" smtClean="0"/>
              <a:t>азделение труда (земледелие, скотоводство, ремесло, обмен)</a:t>
            </a:r>
          </a:p>
          <a:p>
            <a:pPr>
              <a:buFontTx/>
              <a:buChar char="-"/>
            </a:pPr>
            <a:r>
              <a:rPr lang="ru-RU" dirty="0" smtClean="0"/>
              <a:t>появление условий для образования государства</a:t>
            </a:r>
          </a:p>
          <a:p>
            <a:pPr>
              <a:buFontTx/>
              <a:buChar char="-"/>
            </a:pPr>
            <a:endParaRPr lang="ru-RU" dirty="0" smtClean="0"/>
          </a:p>
          <a:p>
            <a:pPr>
              <a:buFontTx/>
              <a:buChar char="-"/>
            </a:pPr>
            <a:endParaRPr lang="ru-RU" dirty="0"/>
          </a:p>
        </p:txBody>
      </p:sp>
      <p:pic>
        <p:nvPicPr>
          <p:cNvPr id="6146" name="Picture 2" descr="C:\Users\Вадим\Desktop\52efb8c8537c6303.png"/>
          <p:cNvPicPr>
            <a:picLocks noGrp="1" noChangeAspect="1" noChangeArrowheads="1"/>
          </p:cNvPicPr>
          <p:nvPr>
            <p:ph sz="half" idx="1"/>
          </p:nvPr>
        </p:nvPicPr>
        <p:blipFill>
          <a:blip r:embed="rId2" cstate="print"/>
          <a:srcRect/>
          <a:stretch>
            <a:fillRect/>
          </a:stretch>
        </p:blipFill>
        <p:spPr bwMode="auto">
          <a:xfrm>
            <a:off x="457200" y="1484784"/>
            <a:ext cx="4186808" cy="446449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TotalTime>
  <Words>407</Words>
  <Application>Microsoft Office PowerPoint</Application>
  <PresentationFormat>Экран (4:3)</PresentationFormat>
  <Paragraphs>36</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Неолитическая революция и ее последствия</vt:lpstr>
      <vt:lpstr>Причины неолитической революции</vt:lpstr>
      <vt:lpstr>Виды хозяйственной деятельности</vt:lpstr>
      <vt:lpstr>Земледелие</vt:lpstr>
      <vt:lpstr>Скотоводство</vt:lpstr>
      <vt:lpstr>Ремесло</vt:lpstr>
      <vt:lpstr>Обработка металлов </vt:lpstr>
      <vt:lpstr>Обмен</vt:lpstr>
      <vt:lpstr>Последствия неолитической революции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Неолитическая революция и ее последствия</dc:title>
  <dc:creator>Вадим</dc:creator>
  <cp:lastModifiedBy>Вадим</cp:lastModifiedBy>
  <cp:revision>19</cp:revision>
  <dcterms:created xsi:type="dcterms:W3CDTF">2021-09-05T08:09:49Z</dcterms:created>
  <dcterms:modified xsi:type="dcterms:W3CDTF">2022-08-16T07:27:50Z</dcterms:modified>
</cp:coreProperties>
</file>