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61" r:id="rId3"/>
    <p:sldId id="341" r:id="rId4"/>
    <p:sldId id="285" r:id="rId5"/>
    <p:sldId id="286" r:id="rId6"/>
    <p:sldId id="266" r:id="rId7"/>
    <p:sldId id="334" r:id="rId8"/>
    <p:sldId id="272" r:id="rId9"/>
    <p:sldId id="339" r:id="rId10"/>
    <p:sldId id="340" r:id="rId11"/>
    <p:sldId id="289" r:id="rId12"/>
    <p:sldId id="290" r:id="rId13"/>
    <p:sldId id="291" r:id="rId14"/>
    <p:sldId id="338" r:id="rId15"/>
    <p:sldId id="336" r:id="rId16"/>
    <p:sldId id="337" r:id="rId17"/>
    <p:sldId id="294" r:id="rId18"/>
    <p:sldId id="295" r:id="rId19"/>
    <p:sldId id="342" r:id="rId20"/>
    <p:sldId id="296" r:id="rId21"/>
    <p:sldId id="297" r:id="rId22"/>
    <p:sldId id="298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4" r:id="rId36"/>
    <p:sldId id="315" r:id="rId37"/>
    <p:sldId id="316" r:id="rId38"/>
    <p:sldId id="319" r:id="rId39"/>
    <p:sldId id="320" r:id="rId40"/>
    <p:sldId id="322" r:id="rId41"/>
    <p:sldId id="323" r:id="rId42"/>
    <p:sldId id="324" r:id="rId43"/>
    <p:sldId id="326" r:id="rId44"/>
    <p:sldId id="328" r:id="rId45"/>
    <p:sldId id="329" r:id="rId46"/>
    <p:sldId id="330" r:id="rId47"/>
    <p:sldId id="331" r:id="rId48"/>
    <p:sldId id="343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4AFC7-BF70-4889-B0E5-A52B5775A402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D42E1-2F81-47DE-8E58-F12AB7F0B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D843A0-EBB1-46B0-8F6C-27CAA57E801D}" type="slidenum">
              <a:rPr lang="en-US" altLang="ru-RU"/>
              <a:pPr/>
              <a:t>33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36C61F-C0D7-4C83-852F-06CACFFBB43B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D23BF88-2234-4A7D-B8B7-4D1118DABCDF}" type="slidenum">
              <a:rPr lang="ru-RU" altLang="ru-RU" sz="1200"/>
              <a:pPr algn="r" eaLnBrk="1" hangingPunct="1"/>
              <a:t>34</a:t>
            </a:fld>
            <a:endParaRPr lang="ru-RU" altLang="ru-RU" sz="120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4717A-1F3E-4B8B-ABFD-EC60E029F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61988" y="228600"/>
            <a:ext cx="8329612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3F2B8-CC61-440B-BE11-33F757C56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420890"/>
            <a:ext cx="7772400" cy="1470025"/>
          </a:xfrm>
        </p:spPr>
        <p:txBody>
          <a:bodyPr/>
          <a:lstStyle/>
          <a:p>
            <a:r>
              <a:rPr lang="ru-RU" dirty="0" smtClean="0"/>
              <a:t>Многогранники и круглые тела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02814"/>
            <a:ext cx="7920880" cy="529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 smtClean="0"/>
              <a:t>Задание 1: </a:t>
            </a:r>
            <a:r>
              <a:rPr lang="ru-RU" sz="2800" dirty="0" smtClean="0"/>
              <a:t>Проверьте справедливость теоремы Эйлера для правильных многогранников: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3"/>
          <p:cNvSpPr>
            <a:spLocks noGrp="1"/>
          </p:cNvSpPr>
          <p:nvPr>
            <p:ph type="ctrTitle"/>
          </p:nvPr>
        </p:nvSpPr>
        <p:spPr>
          <a:xfrm>
            <a:off x="685800" y="2464089"/>
            <a:ext cx="7772400" cy="1468967"/>
          </a:xfrm>
        </p:spPr>
        <p:txBody>
          <a:bodyPr/>
          <a:lstStyle/>
          <a:p>
            <a:r>
              <a:rPr lang="ru-RU" altLang="ru-RU" dirty="0" smtClean="0"/>
              <a:t>Призмы и параллелепипеды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1216025" y="4311268"/>
            <a:ext cx="2532063" cy="2142067"/>
          </a:xfrm>
          <a:custGeom>
            <a:avLst/>
            <a:gdLst>
              <a:gd name="connsiteX0" fmla="*/ 0 w 1629103"/>
              <a:gd name="connsiteY0" fmla="*/ 641131 h 987972"/>
              <a:gd name="connsiteX1" fmla="*/ 987972 w 1629103"/>
              <a:gd name="connsiteY1" fmla="*/ 0 h 987972"/>
              <a:gd name="connsiteX2" fmla="*/ 1629103 w 1629103"/>
              <a:gd name="connsiteY2" fmla="*/ 157655 h 987972"/>
              <a:gd name="connsiteX3" fmla="*/ 1418897 w 1629103"/>
              <a:gd name="connsiteY3" fmla="*/ 746234 h 987972"/>
              <a:gd name="connsiteX4" fmla="*/ 893379 w 1629103"/>
              <a:gd name="connsiteY4" fmla="*/ 987972 h 987972"/>
              <a:gd name="connsiteX5" fmla="*/ 0 w 1629103"/>
              <a:gd name="connsiteY5" fmla="*/ 641131 h 987972"/>
              <a:gd name="connsiteX0" fmla="*/ 0 w 1629103"/>
              <a:gd name="connsiteY0" fmla="*/ 641131 h 1012519"/>
              <a:gd name="connsiteX1" fmla="*/ 987972 w 1629103"/>
              <a:gd name="connsiteY1" fmla="*/ 0 h 1012519"/>
              <a:gd name="connsiteX2" fmla="*/ 1629103 w 1629103"/>
              <a:gd name="connsiteY2" fmla="*/ 157655 h 1012519"/>
              <a:gd name="connsiteX3" fmla="*/ 1418897 w 1629103"/>
              <a:gd name="connsiteY3" fmla="*/ 746234 h 1012519"/>
              <a:gd name="connsiteX4" fmla="*/ 865763 w 1629103"/>
              <a:gd name="connsiteY4" fmla="*/ 1012519 h 1012519"/>
              <a:gd name="connsiteX5" fmla="*/ 0 w 1629103"/>
              <a:gd name="connsiteY5" fmla="*/ 641131 h 1012519"/>
              <a:gd name="connsiteX0" fmla="*/ 0 w 1619898"/>
              <a:gd name="connsiteY0" fmla="*/ 656473 h 1012519"/>
              <a:gd name="connsiteX1" fmla="*/ 978767 w 1619898"/>
              <a:gd name="connsiteY1" fmla="*/ 0 h 1012519"/>
              <a:gd name="connsiteX2" fmla="*/ 1619898 w 1619898"/>
              <a:gd name="connsiteY2" fmla="*/ 157655 h 1012519"/>
              <a:gd name="connsiteX3" fmla="*/ 1409692 w 1619898"/>
              <a:gd name="connsiteY3" fmla="*/ 746234 h 1012519"/>
              <a:gd name="connsiteX4" fmla="*/ 856558 w 1619898"/>
              <a:gd name="connsiteY4" fmla="*/ 1012519 h 1012519"/>
              <a:gd name="connsiteX5" fmla="*/ 0 w 1619898"/>
              <a:gd name="connsiteY5" fmla="*/ 656473 h 1012519"/>
              <a:gd name="connsiteX0" fmla="*/ 0 w 1595351"/>
              <a:gd name="connsiteY0" fmla="*/ 656473 h 1012519"/>
              <a:gd name="connsiteX1" fmla="*/ 978767 w 1595351"/>
              <a:gd name="connsiteY1" fmla="*/ 0 h 1012519"/>
              <a:gd name="connsiteX2" fmla="*/ 1595351 w 1595351"/>
              <a:gd name="connsiteY2" fmla="*/ 169929 h 1012519"/>
              <a:gd name="connsiteX3" fmla="*/ 1409692 w 1595351"/>
              <a:gd name="connsiteY3" fmla="*/ 746234 h 1012519"/>
              <a:gd name="connsiteX4" fmla="*/ 856558 w 1595351"/>
              <a:gd name="connsiteY4" fmla="*/ 1012519 h 1012519"/>
              <a:gd name="connsiteX5" fmla="*/ 0 w 1595351"/>
              <a:gd name="connsiteY5" fmla="*/ 656473 h 101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5351" h="1012519">
                <a:moveTo>
                  <a:pt x="0" y="656473"/>
                </a:moveTo>
                <a:lnTo>
                  <a:pt x="978767" y="0"/>
                </a:lnTo>
                <a:lnTo>
                  <a:pt x="1595351" y="169929"/>
                </a:lnTo>
                <a:lnTo>
                  <a:pt x="1409692" y="746234"/>
                </a:lnTo>
                <a:lnTo>
                  <a:pt x="856558" y="1012519"/>
                </a:lnTo>
                <a:lnTo>
                  <a:pt x="0" y="656473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1216025" y="1521502"/>
            <a:ext cx="2532063" cy="2142067"/>
          </a:xfrm>
          <a:custGeom>
            <a:avLst/>
            <a:gdLst>
              <a:gd name="connsiteX0" fmla="*/ 0 w 1629103"/>
              <a:gd name="connsiteY0" fmla="*/ 641131 h 987972"/>
              <a:gd name="connsiteX1" fmla="*/ 987972 w 1629103"/>
              <a:gd name="connsiteY1" fmla="*/ 0 h 987972"/>
              <a:gd name="connsiteX2" fmla="*/ 1629103 w 1629103"/>
              <a:gd name="connsiteY2" fmla="*/ 157655 h 987972"/>
              <a:gd name="connsiteX3" fmla="*/ 1418897 w 1629103"/>
              <a:gd name="connsiteY3" fmla="*/ 746234 h 987972"/>
              <a:gd name="connsiteX4" fmla="*/ 893379 w 1629103"/>
              <a:gd name="connsiteY4" fmla="*/ 987972 h 987972"/>
              <a:gd name="connsiteX5" fmla="*/ 0 w 1629103"/>
              <a:gd name="connsiteY5" fmla="*/ 641131 h 987972"/>
              <a:gd name="connsiteX0" fmla="*/ 0 w 1629103"/>
              <a:gd name="connsiteY0" fmla="*/ 641131 h 1012519"/>
              <a:gd name="connsiteX1" fmla="*/ 987972 w 1629103"/>
              <a:gd name="connsiteY1" fmla="*/ 0 h 1012519"/>
              <a:gd name="connsiteX2" fmla="*/ 1629103 w 1629103"/>
              <a:gd name="connsiteY2" fmla="*/ 157655 h 1012519"/>
              <a:gd name="connsiteX3" fmla="*/ 1418897 w 1629103"/>
              <a:gd name="connsiteY3" fmla="*/ 746234 h 1012519"/>
              <a:gd name="connsiteX4" fmla="*/ 865763 w 1629103"/>
              <a:gd name="connsiteY4" fmla="*/ 1012519 h 1012519"/>
              <a:gd name="connsiteX5" fmla="*/ 0 w 1629103"/>
              <a:gd name="connsiteY5" fmla="*/ 641131 h 1012519"/>
              <a:gd name="connsiteX0" fmla="*/ 0 w 1619898"/>
              <a:gd name="connsiteY0" fmla="*/ 656473 h 1012519"/>
              <a:gd name="connsiteX1" fmla="*/ 978767 w 1619898"/>
              <a:gd name="connsiteY1" fmla="*/ 0 h 1012519"/>
              <a:gd name="connsiteX2" fmla="*/ 1619898 w 1619898"/>
              <a:gd name="connsiteY2" fmla="*/ 157655 h 1012519"/>
              <a:gd name="connsiteX3" fmla="*/ 1409692 w 1619898"/>
              <a:gd name="connsiteY3" fmla="*/ 746234 h 1012519"/>
              <a:gd name="connsiteX4" fmla="*/ 856558 w 1619898"/>
              <a:gd name="connsiteY4" fmla="*/ 1012519 h 1012519"/>
              <a:gd name="connsiteX5" fmla="*/ 0 w 1619898"/>
              <a:gd name="connsiteY5" fmla="*/ 656473 h 1012519"/>
              <a:gd name="connsiteX0" fmla="*/ 0 w 1595351"/>
              <a:gd name="connsiteY0" fmla="*/ 656473 h 1012519"/>
              <a:gd name="connsiteX1" fmla="*/ 978767 w 1595351"/>
              <a:gd name="connsiteY1" fmla="*/ 0 h 1012519"/>
              <a:gd name="connsiteX2" fmla="*/ 1595351 w 1595351"/>
              <a:gd name="connsiteY2" fmla="*/ 169929 h 1012519"/>
              <a:gd name="connsiteX3" fmla="*/ 1409692 w 1595351"/>
              <a:gd name="connsiteY3" fmla="*/ 746234 h 1012519"/>
              <a:gd name="connsiteX4" fmla="*/ 856558 w 1595351"/>
              <a:gd name="connsiteY4" fmla="*/ 1012519 h 1012519"/>
              <a:gd name="connsiteX5" fmla="*/ 0 w 1595351"/>
              <a:gd name="connsiteY5" fmla="*/ 656473 h 101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5351" h="1012519">
                <a:moveTo>
                  <a:pt x="0" y="656473"/>
                </a:moveTo>
                <a:lnTo>
                  <a:pt x="978767" y="0"/>
                </a:lnTo>
                <a:lnTo>
                  <a:pt x="1595351" y="169929"/>
                </a:lnTo>
                <a:lnTo>
                  <a:pt x="1409692" y="746234"/>
                </a:lnTo>
                <a:lnTo>
                  <a:pt x="856558" y="1012519"/>
                </a:lnTo>
                <a:lnTo>
                  <a:pt x="0" y="656473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5" idx="1"/>
            <a:endCxn id="4" idx="1"/>
          </p:cNvCxnSpPr>
          <p:nvPr/>
        </p:nvCxnSpPr>
        <p:spPr>
          <a:xfrm>
            <a:off x="2770188" y="1521502"/>
            <a:ext cx="0" cy="2789767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5" idx="0"/>
            <a:endCxn id="4" idx="0"/>
          </p:cNvCxnSpPr>
          <p:nvPr/>
        </p:nvCxnSpPr>
        <p:spPr>
          <a:xfrm>
            <a:off x="1216025" y="2910036"/>
            <a:ext cx="0" cy="2789767"/>
          </a:xfrm>
          <a:prstGeom prst="line">
            <a:avLst/>
          </a:prstGeom>
          <a:solidFill>
            <a:srgbClr val="92D050">
              <a:alpha val="7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16025" y="5699802"/>
            <a:ext cx="1360488" cy="753533"/>
          </a:xfrm>
          <a:prstGeom prst="line">
            <a:avLst/>
          </a:prstGeom>
          <a:solidFill>
            <a:srgbClr val="92D050">
              <a:alpha val="7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Прямая соединительная линия 12"/>
          <p:cNvCxnSpPr>
            <a:stCxn id="4" idx="4"/>
            <a:endCxn id="4" idx="3"/>
          </p:cNvCxnSpPr>
          <p:nvPr/>
        </p:nvCxnSpPr>
        <p:spPr>
          <a:xfrm flipV="1">
            <a:off x="2576514" y="5890303"/>
            <a:ext cx="877887" cy="563033"/>
          </a:xfrm>
          <a:prstGeom prst="line">
            <a:avLst/>
          </a:prstGeom>
          <a:solidFill>
            <a:srgbClr val="92D050">
              <a:alpha val="7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Прямая соединительная линия 14"/>
          <p:cNvCxnSpPr>
            <a:stCxn id="4" idx="3"/>
            <a:endCxn id="4" idx="2"/>
          </p:cNvCxnSpPr>
          <p:nvPr/>
        </p:nvCxnSpPr>
        <p:spPr>
          <a:xfrm flipV="1">
            <a:off x="3454400" y="4671102"/>
            <a:ext cx="293688" cy="1219200"/>
          </a:xfrm>
          <a:prstGeom prst="line">
            <a:avLst/>
          </a:prstGeom>
          <a:solidFill>
            <a:srgbClr val="92D050">
              <a:alpha val="7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Прямая соединительная линия 16"/>
          <p:cNvCxnSpPr>
            <a:stCxn id="5" idx="4"/>
            <a:endCxn id="4" idx="4"/>
          </p:cNvCxnSpPr>
          <p:nvPr/>
        </p:nvCxnSpPr>
        <p:spPr>
          <a:xfrm>
            <a:off x="2576513" y="3663569"/>
            <a:ext cx="0" cy="2789767"/>
          </a:xfrm>
          <a:prstGeom prst="line">
            <a:avLst/>
          </a:prstGeom>
          <a:solidFill>
            <a:srgbClr val="92D050">
              <a:alpha val="7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Прямая соединительная линия 18"/>
          <p:cNvCxnSpPr>
            <a:stCxn id="5" idx="3"/>
            <a:endCxn id="4" idx="3"/>
          </p:cNvCxnSpPr>
          <p:nvPr/>
        </p:nvCxnSpPr>
        <p:spPr>
          <a:xfrm>
            <a:off x="3454400" y="3100535"/>
            <a:ext cx="0" cy="2789767"/>
          </a:xfrm>
          <a:prstGeom prst="line">
            <a:avLst/>
          </a:prstGeom>
          <a:solidFill>
            <a:srgbClr val="92D050">
              <a:alpha val="7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Прямая соединительная линия 20"/>
          <p:cNvCxnSpPr>
            <a:stCxn id="5" idx="2"/>
            <a:endCxn id="4" idx="2"/>
          </p:cNvCxnSpPr>
          <p:nvPr/>
        </p:nvCxnSpPr>
        <p:spPr>
          <a:xfrm>
            <a:off x="3748088" y="1881336"/>
            <a:ext cx="0" cy="2789767"/>
          </a:xfrm>
          <a:prstGeom prst="line">
            <a:avLst/>
          </a:prstGeom>
          <a:solidFill>
            <a:srgbClr val="92D050">
              <a:alpha val="7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Прямая соединительная линия 23"/>
          <p:cNvCxnSpPr>
            <a:stCxn id="4" idx="0"/>
            <a:endCxn id="4" idx="1"/>
          </p:cNvCxnSpPr>
          <p:nvPr/>
        </p:nvCxnSpPr>
        <p:spPr>
          <a:xfrm flipV="1">
            <a:off x="1216026" y="4311269"/>
            <a:ext cx="1554163" cy="1388533"/>
          </a:xfrm>
          <a:prstGeom prst="line">
            <a:avLst/>
          </a:prstGeom>
          <a:solidFill>
            <a:srgbClr val="92D050">
              <a:alpha val="7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Прямая соединительная линия 25"/>
          <p:cNvCxnSpPr>
            <a:stCxn id="4" idx="1"/>
            <a:endCxn id="4" idx="2"/>
          </p:cNvCxnSpPr>
          <p:nvPr/>
        </p:nvCxnSpPr>
        <p:spPr>
          <a:xfrm>
            <a:off x="2770188" y="4311269"/>
            <a:ext cx="977900" cy="359833"/>
          </a:xfrm>
          <a:prstGeom prst="line">
            <a:avLst/>
          </a:prstGeom>
          <a:solidFill>
            <a:srgbClr val="92D050">
              <a:alpha val="7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86" name="TextBox 26"/>
          <p:cNvSpPr txBox="1">
            <a:spLocks noChangeArrowheads="1"/>
          </p:cNvSpPr>
          <p:nvPr/>
        </p:nvSpPr>
        <p:spPr bwMode="auto">
          <a:xfrm>
            <a:off x="1577975" y="2592535"/>
            <a:ext cx="316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altLang="ru-RU"/>
              <a:t>α</a:t>
            </a:r>
            <a:endParaRPr lang="ru-RU" altLang="ru-RU"/>
          </a:p>
        </p:txBody>
      </p:sp>
      <p:sp>
        <p:nvSpPr>
          <p:cNvPr id="3087" name="TextBox 27"/>
          <p:cNvSpPr txBox="1">
            <a:spLocks noChangeArrowheads="1"/>
          </p:cNvSpPr>
          <p:nvPr/>
        </p:nvSpPr>
        <p:spPr bwMode="auto">
          <a:xfrm>
            <a:off x="1590675" y="5382302"/>
            <a:ext cx="308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β</a:t>
            </a: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716464" y="2348880"/>
            <a:ext cx="3815976" cy="230832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 smtClean="0"/>
              <a:t>Призмой называется многогранник, который состоит из двух плоских многоугольников, лежащих в разных плоскостях и совмещаемых параллельным переносом, и всех отрезков, соединяющих соответствующие точки этих многоугольников</a:t>
            </a:r>
            <a:endParaRPr lang="ru-RU" altLang="ru-RU" dirty="0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Призма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134" descr="Картинки по запросу правильная треугольная призма, картинки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627784" y="1052736"/>
            <a:ext cx="3167068" cy="3167068"/>
          </a:xfrm>
          <a:prstGeom prst="rect">
            <a:avLst/>
          </a:prstGeom>
          <a:noFill/>
          <a:ln>
            <a:noFill/>
          </a:ln>
        </p:spPr>
      </p:pic>
      <p:sp>
        <p:nvSpPr>
          <p:cNvPr id="4107" name="TextBox 21"/>
          <p:cNvSpPr txBox="1">
            <a:spLocks noChangeArrowheads="1"/>
          </p:cNvSpPr>
          <p:nvPr/>
        </p:nvSpPr>
        <p:spPr bwMode="auto">
          <a:xfrm>
            <a:off x="3023610" y="899428"/>
            <a:ext cx="39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dirty="0"/>
              <a:t>A</a:t>
            </a:r>
            <a:r>
              <a:rPr lang="en-US" altLang="ru-RU" baseline="-25000" dirty="0"/>
              <a:t>1</a:t>
            </a:r>
            <a:endParaRPr lang="ru-RU" altLang="ru-RU" dirty="0"/>
          </a:p>
        </p:txBody>
      </p:sp>
      <p:sp>
        <p:nvSpPr>
          <p:cNvPr id="4108" name="TextBox 22"/>
          <p:cNvSpPr txBox="1">
            <a:spLocks noChangeArrowheads="1"/>
          </p:cNvSpPr>
          <p:nvPr/>
        </p:nvSpPr>
        <p:spPr bwMode="auto">
          <a:xfrm>
            <a:off x="3779912" y="1916832"/>
            <a:ext cx="388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dirty="0"/>
              <a:t>B</a:t>
            </a:r>
            <a:r>
              <a:rPr lang="en-US" altLang="ru-RU" baseline="-25000" dirty="0"/>
              <a:t>1</a:t>
            </a:r>
            <a:endParaRPr lang="ru-RU" altLang="ru-RU" dirty="0"/>
          </a:p>
        </p:txBody>
      </p:sp>
      <p:sp>
        <p:nvSpPr>
          <p:cNvPr id="4109" name="TextBox 23"/>
          <p:cNvSpPr txBox="1">
            <a:spLocks noChangeArrowheads="1"/>
          </p:cNvSpPr>
          <p:nvPr/>
        </p:nvSpPr>
        <p:spPr bwMode="auto">
          <a:xfrm>
            <a:off x="5220072" y="1340768"/>
            <a:ext cx="386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dirty="0"/>
              <a:t>C</a:t>
            </a:r>
            <a:r>
              <a:rPr lang="en-US" altLang="ru-RU" baseline="-25000" dirty="0"/>
              <a:t>1</a:t>
            </a:r>
            <a:endParaRPr lang="ru-RU" altLang="ru-RU" dirty="0"/>
          </a:p>
        </p:txBody>
      </p:sp>
      <p:sp>
        <p:nvSpPr>
          <p:cNvPr id="4110" name="TextBox 24"/>
          <p:cNvSpPr txBox="1">
            <a:spLocks noChangeArrowheads="1"/>
          </p:cNvSpPr>
          <p:nvPr/>
        </p:nvSpPr>
        <p:spPr bwMode="auto">
          <a:xfrm>
            <a:off x="3059832" y="3140968"/>
            <a:ext cx="317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dirty="0"/>
              <a:t>A</a:t>
            </a:r>
            <a:endParaRPr lang="ru-RU" altLang="ru-RU" dirty="0"/>
          </a:p>
        </p:txBody>
      </p:sp>
      <p:sp>
        <p:nvSpPr>
          <p:cNvPr id="4111" name="TextBox 25"/>
          <p:cNvSpPr txBox="1">
            <a:spLocks noChangeArrowheads="1"/>
          </p:cNvSpPr>
          <p:nvPr/>
        </p:nvSpPr>
        <p:spPr bwMode="auto">
          <a:xfrm>
            <a:off x="3686236" y="4077072"/>
            <a:ext cx="309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dirty="0"/>
              <a:t>B</a:t>
            </a:r>
            <a:endParaRPr lang="ru-RU" altLang="ru-RU" dirty="0"/>
          </a:p>
        </p:txBody>
      </p:sp>
      <p:sp>
        <p:nvSpPr>
          <p:cNvPr id="4112" name="TextBox 26"/>
          <p:cNvSpPr txBox="1">
            <a:spLocks noChangeArrowheads="1"/>
          </p:cNvSpPr>
          <p:nvPr/>
        </p:nvSpPr>
        <p:spPr bwMode="auto">
          <a:xfrm>
            <a:off x="5076056" y="3429000"/>
            <a:ext cx="308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dirty="0"/>
              <a:t>C</a:t>
            </a:r>
            <a:endParaRPr lang="ru-RU" altLang="ru-RU" dirty="0"/>
          </a:p>
        </p:txBody>
      </p:sp>
      <p:cxnSp>
        <p:nvCxnSpPr>
          <p:cNvPr id="29" name="Прямая соединительная линия 28"/>
          <p:cNvCxnSpPr>
            <a:endCxn id="32" idx="1"/>
          </p:cNvCxnSpPr>
          <p:nvPr/>
        </p:nvCxnSpPr>
        <p:spPr>
          <a:xfrm>
            <a:off x="4211960" y="1628800"/>
            <a:ext cx="2969891" cy="45663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32" idx="1"/>
          </p:cNvCxnSpPr>
          <p:nvPr/>
        </p:nvCxnSpPr>
        <p:spPr>
          <a:xfrm flipV="1">
            <a:off x="4283968" y="2085433"/>
            <a:ext cx="2897883" cy="148758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181851" y="1900767"/>
            <a:ext cx="12282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основания</a:t>
            </a:r>
          </a:p>
        </p:txBody>
      </p:sp>
      <p:cxnSp>
        <p:nvCxnSpPr>
          <p:cNvPr id="37" name="Прямая соединительная линия 36"/>
          <p:cNvCxnSpPr>
            <a:stCxn id="38" idx="0"/>
          </p:cNvCxnSpPr>
          <p:nvPr/>
        </p:nvCxnSpPr>
        <p:spPr>
          <a:xfrm flipV="1">
            <a:off x="1363513" y="2420888"/>
            <a:ext cx="2704431" cy="49587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71501" y="2916767"/>
            <a:ext cx="15840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dirty="0"/>
              <a:t>боковая грань</a:t>
            </a:r>
          </a:p>
        </p:txBody>
      </p:sp>
      <p:cxnSp>
        <p:nvCxnSpPr>
          <p:cNvPr id="41" name="Прямая соединительная линия 40"/>
          <p:cNvCxnSpPr>
            <a:endCxn id="45" idx="1"/>
          </p:cNvCxnSpPr>
          <p:nvPr/>
        </p:nvCxnSpPr>
        <p:spPr>
          <a:xfrm>
            <a:off x="3779912" y="3501008"/>
            <a:ext cx="1871588" cy="158162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651500" y="4897967"/>
            <a:ext cx="1660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dirty="0"/>
              <a:t>боковое ребро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124076" y="5924551"/>
            <a:ext cx="4562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dirty="0"/>
              <a:t>АВС</a:t>
            </a:r>
            <a:r>
              <a:rPr lang="en-US" altLang="ru-RU" sz="2400" dirty="0"/>
              <a:t>A</a:t>
            </a:r>
            <a:r>
              <a:rPr lang="en-US" altLang="ru-RU" sz="2400" baseline="-25000" dirty="0"/>
              <a:t>1</a:t>
            </a:r>
            <a:r>
              <a:rPr lang="en-US" altLang="ru-RU" sz="2400" dirty="0"/>
              <a:t>B</a:t>
            </a:r>
            <a:r>
              <a:rPr lang="en-US" altLang="ru-RU" sz="2400" baseline="-25000" dirty="0"/>
              <a:t>1</a:t>
            </a:r>
            <a:r>
              <a:rPr lang="en-US" altLang="ru-RU" sz="2400" dirty="0"/>
              <a:t>C</a:t>
            </a:r>
            <a:r>
              <a:rPr lang="en-US" altLang="ru-RU" sz="2400" baseline="-25000" dirty="0"/>
              <a:t>1</a:t>
            </a:r>
            <a:r>
              <a:rPr lang="en-US" altLang="ru-RU" sz="2400" dirty="0"/>
              <a:t> — </a:t>
            </a:r>
            <a:r>
              <a:rPr lang="ru-RU" altLang="ru-RU" sz="2400" dirty="0"/>
              <a:t>треугольная призма</a:t>
            </a:r>
          </a:p>
        </p:txBody>
      </p:sp>
      <p:cxnSp>
        <p:nvCxnSpPr>
          <p:cNvPr id="33" name="Shape 144"/>
          <p:cNvCxnSpPr/>
          <p:nvPr/>
        </p:nvCxnSpPr>
        <p:spPr>
          <a:xfrm>
            <a:off x="3433564" y="3286808"/>
            <a:ext cx="1714500" cy="214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0" name="Shape 138"/>
          <p:cNvSpPr/>
          <p:nvPr/>
        </p:nvSpPr>
        <p:spPr>
          <a:xfrm>
            <a:off x="3275856" y="1196752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139"/>
          <p:cNvSpPr/>
          <p:nvPr/>
        </p:nvSpPr>
        <p:spPr>
          <a:xfrm>
            <a:off x="3704484" y="1911132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140"/>
          <p:cNvSpPr/>
          <p:nvPr/>
        </p:nvSpPr>
        <p:spPr>
          <a:xfrm>
            <a:off x="5061806" y="1411066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141"/>
          <p:cNvSpPr/>
          <p:nvPr/>
        </p:nvSpPr>
        <p:spPr>
          <a:xfrm>
            <a:off x="3275856" y="3197016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142"/>
          <p:cNvSpPr/>
          <p:nvPr/>
        </p:nvSpPr>
        <p:spPr>
          <a:xfrm>
            <a:off x="3704484" y="3982834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ape 143"/>
          <p:cNvSpPr/>
          <p:nvPr/>
        </p:nvSpPr>
        <p:spPr>
          <a:xfrm>
            <a:off x="5061806" y="3411330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043608" y="908720"/>
            <a:ext cx="1059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dirty="0" smtClean="0"/>
              <a:t>вершина</a:t>
            </a:r>
            <a:endParaRPr lang="ru-RU" altLang="ru-RU" dirty="0"/>
          </a:p>
        </p:txBody>
      </p:sp>
      <p:cxnSp>
        <p:nvCxnSpPr>
          <p:cNvPr id="63" name="Прямая соединительная линия 62"/>
          <p:cNvCxnSpPr>
            <a:stCxn id="62" idx="3"/>
            <a:endCxn id="50" idx="2"/>
          </p:cNvCxnSpPr>
          <p:nvPr/>
        </p:nvCxnSpPr>
        <p:spPr>
          <a:xfrm>
            <a:off x="2103514" y="1093386"/>
            <a:ext cx="1172342" cy="17480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45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946151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dirty="0" smtClean="0"/>
              <a:t>Свойства призмы</a:t>
            </a:r>
          </a:p>
        </p:txBody>
      </p:sp>
      <p:sp>
        <p:nvSpPr>
          <p:cNvPr id="6147" name="Объект 4"/>
          <p:cNvSpPr>
            <a:spLocks noGrp="1"/>
          </p:cNvSpPr>
          <p:nvPr>
            <p:ph idx="1"/>
          </p:nvPr>
        </p:nvSpPr>
        <p:spPr>
          <a:xfrm>
            <a:off x="539552" y="1411984"/>
            <a:ext cx="8208912" cy="3817216"/>
          </a:xfrm>
        </p:spPr>
        <p:txBody>
          <a:bodyPr>
            <a:normAutofit/>
          </a:bodyPr>
          <a:lstStyle/>
          <a:p>
            <a:pPr marL="0" indent="0" algn="just"/>
            <a:r>
              <a:rPr lang="ru-RU" altLang="ru-RU" sz="2800" dirty="0" smtClean="0"/>
              <a:t> </a:t>
            </a:r>
            <a:r>
              <a:rPr lang="ru-RU" altLang="ru-RU" sz="2400" dirty="0" smtClean="0"/>
              <a:t>Основания призмы равны.</a:t>
            </a:r>
          </a:p>
          <a:p>
            <a:pPr marL="0" indent="0" algn="just"/>
            <a:r>
              <a:rPr lang="ru-RU" altLang="ru-RU" sz="2400" dirty="0" smtClean="0"/>
              <a:t> Основания призмы лежат в параллельных плоскостях.</a:t>
            </a:r>
          </a:p>
          <a:p>
            <a:pPr marL="0" indent="0" algn="just"/>
            <a:r>
              <a:rPr lang="ru-RU" altLang="ru-RU" sz="2400" dirty="0" smtClean="0"/>
              <a:t> Боковые ребра призмы параллельны и равны.</a:t>
            </a:r>
          </a:p>
          <a:p>
            <a:pPr marL="0" indent="0" algn="just"/>
            <a:r>
              <a:rPr lang="ru-RU" altLang="ru-RU" sz="2400" dirty="0" smtClean="0"/>
              <a:t> Боковые грани наклонной призмы - параллелограммы, прямой призмы - прямоугольники.</a:t>
            </a:r>
          </a:p>
          <a:p>
            <a:pPr marL="0" indent="0" eaLnBrk="1" hangingPunct="1">
              <a:buFont typeface="Arial" charset="0"/>
              <a:buNone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564904"/>
            <a:ext cx="345411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528" y="908720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Высотой призмы </a:t>
            </a:r>
            <a:r>
              <a:rPr lang="ru-RU" sz="2800" dirty="0" smtClean="0"/>
              <a:t>называется расстояние между её основаниями.</a:t>
            </a:r>
            <a:endParaRPr lang="ru-RU" sz="28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4427984" y="3284984"/>
            <a:ext cx="0" cy="2088232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708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72816"/>
            <a:ext cx="4537484" cy="484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528" y="908720"/>
            <a:ext cx="5040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Отрезок, соединяющий две вершины призмы, не принадлежащие одной грани, называется </a:t>
            </a:r>
            <a:r>
              <a:rPr lang="ru-RU" sz="2800" b="1" dirty="0" smtClean="0"/>
              <a:t>диагональю призмы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6012160" y="2204864"/>
            <a:ext cx="576064" cy="4104456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708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3451"/>
          </a:xfrm>
        </p:spPr>
        <p:txBody>
          <a:bodyPr/>
          <a:lstStyle/>
          <a:p>
            <a:pPr eaLnBrk="1" hangingPunct="1"/>
            <a:r>
              <a:rPr lang="ru-RU" altLang="ru-RU" sz="3600" b="1" i="1" smtClean="0"/>
              <a:t>Диагональные сечения призмы</a:t>
            </a:r>
            <a:endParaRPr lang="ru-RU" altLang="ru-RU" sz="360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028700"/>
            <a:ext cx="4535488" cy="5664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altLang="ru-RU" sz="2400" i="1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400" smtClean="0"/>
              <a:t>Сечения призмы плоскостями, проходящими через два боковых ребра, не принадлежащих одной грани, называются </a:t>
            </a:r>
            <a:r>
              <a:rPr lang="ru-RU" altLang="ru-RU" sz="2400" b="1" i="1" smtClean="0"/>
              <a:t>диагональными сечениями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altLang="ru-RU" sz="2400" b="1" i="1" smtClean="0">
              <a:solidFill>
                <a:srgbClr val="FF33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400" smtClean="0"/>
              <a:t>Диагональные сечения призмы являются </a:t>
            </a:r>
            <a:r>
              <a:rPr lang="ru-RU" altLang="ru-RU" sz="2400" b="1" i="1" smtClean="0"/>
              <a:t>параллелограммами</a:t>
            </a:r>
          </a:p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028701"/>
            <a:ext cx="4176712" cy="5829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27514" y="160867"/>
            <a:ext cx="720725" cy="2878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</a:rPr>
              <a:t>ПРИЗМА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3635375" y="552451"/>
            <a:ext cx="1873250" cy="1473200"/>
          </a:xfrm>
          <a:custGeom>
            <a:avLst/>
            <a:gdLst>
              <a:gd name="connsiteX0" fmla="*/ 0 w 1555845"/>
              <a:gd name="connsiteY0" fmla="*/ 518615 h 1091821"/>
              <a:gd name="connsiteX1" fmla="*/ 791570 w 1555845"/>
              <a:gd name="connsiteY1" fmla="*/ 0 h 1091821"/>
              <a:gd name="connsiteX2" fmla="*/ 1555845 w 1555845"/>
              <a:gd name="connsiteY2" fmla="*/ 559558 h 1091821"/>
              <a:gd name="connsiteX3" fmla="*/ 777922 w 1555845"/>
              <a:gd name="connsiteY3" fmla="*/ 1091821 h 1091821"/>
              <a:gd name="connsiteX4" fmla="*/ 40943 w 1555845"/>
              <a:gd name="connsiteY4" fmla="*/ 559558 h 1091821"/>
              <a:gd name="connsiteX5" fmla="*/ 0 w 1555845"/>
              <a:gd name="connsiteY5" fmla="*/ 518615 h 1091821"/>
              <a:gd name="connsiteX0" fmla="*/ 0 w 1555845"/>
              <a:gd name="connsiteY0" fmla="*/ 518615 h 1091821"/>
              <a:gd name="connsiteX1" fmla="*/ 791570 w 1555845"/>
              <a:gd name="connsiteY1" fmla="*/ 0 h 1091821"/>
              <a:gd name="connsiteX2" fmla="*/ 1555845 w 1555845"/>
              <a:gd name="connsiteY2" fmla="*/ 559558 h 1091821"/>
              <a:gd name="connsiteX3" fmla="*/ 777922 w 1555845"/>
              <a:gd name="connsiteY3" fmla="*/ 1091821 h 1091821"/>
              <a:gd name="connsiteX4" fmla="*/ 0 w 1555845"/>
              <a:gd name="connsiteY4" fmla="*/ 518615 h 1091821"/>
              <a:gd name="connsiteX0" fmla="*/ 0 w 1555845"/>
              <a:gd name="connsiteY0" fmla="*/ 518615 h 1091821"/>
              <a:gd name="connsiteX1" fmla="*/ 791570 w 1555845"/>
              <a:gd name="connsiteY1" fmla="*/ 0 h 1091821"/>
              <a:gd name="connsiteX2" fmla="*/ 1555845 w 1555845"/>
              <a:gd name="connsiteY2" fmla="*/ 559558 h 1091821"/>
              <a:gd name="connsiteX3" fmla="*/ 777922 w 1555845"/>
              <a:gd name="connsiteY3" fmla="*/ 1091821 h 1091821"/>
              <a:gd name="connsiteX4" fmla="*/ 807 w 1555845"/>
              <a:gd name="connsiteY4" fmla="*/ 546179 h 1091821"/>
              <a:gd name="connsiteX5" fmla="*/ 0 w 1555845"/>
              <a:gd name="connsiteY5" fmla="*/ 518615 h 1091821"/>
              <a:gd name="connsiteX0" fmla="*/ 0 w 1555845"/>
              <a:gd name="connsiteY0" fmla="*/ 518615 h 1091821"/>
              <a:gd name="connsiteX1" fmla="*/ 791570 w 1555845"/>
              <a:gd name="connsiteY1" fmla="*/ 0 h 1091821"/>
              <a:gd name="connsiteX2" fmla="*/ 1555845 w 1555845"/>
              <a:gd name="connsiteY2" fmla="*/ 559558 h 1091821"/>
              <a:gd name="connsiteX3" fmla="*/ 777922 w 1555845"/>
              <a:gd name="connsiteY3" fmla="*/ 1091821 h 1091821"/>
              <a:gd name="connsiteX4" fmla="*/ 807 w 1555845"/>
              <a:gd name="connsiteY4" fmla="*/ 520422 h 1091821"/>
              <a:gd name="connsiteX5" fmla="*/ 0 w 1555845"/>
              <a:gd name="connsiteY5" fmla="*/ 518615 h 1091821"/>
              <a:gd name="connsiteX0" fmla="*/ 138285 w 1555038"/>
              <a:gd name="connsiteY0" fmla="*/ 559827 h 1091821"/>
              <a:gd name="connsiteX1" fmla="*/ 790763 w 1555038"/>
              <a:gd name="connsiteY1" fmla="*/ 0 h 1091821"/>
              <a:gd name="connsiteX2" fmla="*/ 1555038 w 1555038"/>
              <a:gd name="connsiteY2" fmla="*/ 559558 h 1091821"/>
              <a:gd name="connsiteX3" fmla="*/ 777115 w 1555038"/>
              <a:gd name="connsiteY3" fmla="*/ 1091821 h 1091821"/>
              <a:gd name="connsiteX4" fmla="*/ 0 w 1555038"/>
              <a:gd name="connsiteY4" fmla="*/ 520422 h 1091821"/>
              <a:gd name="connsiteX5" fmla="*/ 138285 w 1555038"/>
              <a:gd name="connsiteY5" fmla="*/ 559827 h 1091821"/>
              <a:gd name="connsiteX0" fmla="*/ 0 w 1555038"/>
              <a:gd name="connsiteY0" fmla="*/ 520422 h 1091821"/>
              <a:gd name="connsiteX1" fmla="*/ 790763 w 1555038"/>
              <a:gd name="connsiteY1" fmla="*/ 0 h 1091821"/>
              <a:gd name="connsiteX2" fmla="*/ 1555038 w 1555038"/>
              <a:gd name="connsiteY2" fmla="*/ 559558 h 1091821"/>
              <a:gd name="connsiteX3" fmla="*/ 777115 w 1555038"/>
              <a:gd name="connsiteY3" fmla="*/ 1091821 h 1091821"/>
              <a:gd name="connsiteX4" fmla="*/ 0 w 1555038"/>
              <a:gd name="connsiteY4" fmla="*/ 520422 h 1091821"/>
              <a:gd name="connsiteX0" fmla="*/ 0 w 1547310"/>
              <a:gd name="connsiteY0" fmla="*/ 543604 h 1091821"/>
              <a:gd name="connsiteX1" fmla="*/ 783035 w 1547310"/>
              <a:gd name="connsiteY1" fmla="*/ 0 h 1091821"/>
              <a:gd name="connsiteX2" fmla="*/ 1547310 w 1547310"/>
              <a:gd name="connsiteY2" fmla="*/ 559558 h 1091821"/>
              <a:gd name="connsiteX3" fmla="*/ 769387 w 1547310"/>
              <a:gd name="connsiteY3" fmla="*/ 1091821 h 1091821"/>
              <a:gd name="connsiteX4" fmla="*/ 0 w 1547310"/>
              <a:gd name="connsiteY4" fmla="*/ 543604 h 1091821"/>
              <a:gd name="connsiteX0" fmla="*/ 0 w 1573068"/>
              <a:gd name="connsiteY0" fmla="*/ 543604 h 1091821"/>
              <a:gd name="connsiteX1" fmla="*/ 783035 w 1573068"/>
              <a:gd name="connsiteY1" fmla="*/ 0 h 1091821"/>
              <a:gd name="connsiteX2" fmla="*/ 1573068 w 1573068"/>
              <a:gd name="connsiteY2" fmla="*/ 564710 h 1091821"/>
              <a:gd name="connsiteX3" fmla="*/ 769387 w 1573068"/>
              <a:gd name="connsiteY3" fmla="*/ 1091821 h 1091821"/>
              <a:gd name="connsiteX4" fmla="*/ 0 w 1573068"/>
              <a:gd name="connsiteY4" fmla="*/ 543604 h 1091821"/>
              <a:gd name="connsiteX0" fmla="*/ 0 w 1573068"/>
              <a:gd name="connsiteY0" fmla="*/ 543604 h 1109851"/>
              <a:gd name="connsiteX1" fmla="*/ 783035 w 1573068"/>
              <a:gd name="connsiteY1" fmla="*/ 0 h 1109851"/>
              <a:gd name="connsiteX2" fmla="*/ 1573068 w 1573068"/>
              <a:gd name="connsiteY2" fmla="*/ 564710 h 1109851"/>
              <a:gd name="connsiteX3" fmla="*/ 771962 w 1573068"/>
              <a:gd name="connsiteY3" fmla="*/ 1109851 h 1109851"/>
              <a:gd name="connsiteX4" fmla="*/ 0 w 1573068"/>
              <a:gd name="connsiteY4" fmla="*/ 543604 h 1109851"/>
              <a:gd name="connsiteX0" fmla="*/ 0 w 1573068"/>
              <a:gd name="connsiteY0" fmla="*/ 538453 h 1104700"/>
              <a:gd name="connsiteX1" fmla="*/ 798490 w 1573068"/>
              <a:gd name="connsiteY1" fmla="*/ 0 h 1104700"/>
              <a:gd name="connsiteX2" fmla="*/ 1573068 w 1573068"/>
              <a:gd name="connsiteY2" fmla="*/ 559559 h 1104700"/>
              <a:gd name="connsiteX3" fmla="*/ 771962 w 1573068"/>
              <a:gd name="connsiteY3" fmla="*/ 1104700 h 1104700"/>
              <a:gd name="connsiteX4" fmla="*/ 0 w 1573068"/>
              <a:gd name="connsiteY4" fmla="*/ 538453 h 110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068" h="1104700">
                <a:moveTo>
                  <a:pt x="0" y="538453"/>
                </a:moveTo>
                <a:lnTo>
                  <a:pt x="798490" y="0"/>
                </a:lnTo>
                <a:lnTo>
                  <a:pt x="1573068" y="559559"/>
                </a:lnTo>
                <a:lnTo>
                  <a:pt x="771962" y="1104700"/>
                </a:lnTo>
                <a:lnTo>
                  <a:pt x="0" y="538453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3813" y="1892300"/>
            <a:ext cx="1008062" cy="2878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ПРЯМАЯ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8625" y="1892300"/>
            <a:ext cx="1079500" cy="2878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НАКЛОННАЯ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0339" y="2415118"/>
            <a:ext cx="3743325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+mn-lt"/>
                <a:cs typeface="+mn-cs"/>
              </a:rPr>
              <a:t>Какими многоугольниками являются боковые грани прямой и наклонной призм?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63813" y="3141134"/>
            <a:ext cx="1503362" cy="4804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БОКОВЫЕ ГРАНИ — ПРЯМОУГОЛЬНИКИ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18088" y="3147484"/>
            <a:ext cx="1655762" cy="4804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БОКОВЫЕ ГРАНИ — ПАРАЛЛЕЛОГРАММЫ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63814" y="3744385"/>
            <a:ext cx="41100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000" b="1"/>
              <a:t>Уделим внимание прямой призме. Её классификация зависит от того, какой многоугольник лежит в основании. Какие мы знаем? Произвольные и правильные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3635375" y="4773084"/>
            <a:ext cx="1873250" cy="1473200"/>
          </a:xfrm>
          <a:custGeom>
            <a:avLst/>
            <a:gdLst>
              <a:gd name="connsiteX0" fmla="*/ 0 w 1555845"/>
              <a:gd name="connsiteY0" fmla="*/ 518615 h 1091821"/>
              <a:gd name="connsiteX1" fmla="*/ 791570 w 1555845"/>
              <a:gd name="connsiteY1" fmla="*/ 0 h 1091821"/>
              <a:gd name="connsiteX2" fmla="*/ 1555845 w 1555845"/>
              <a:gd name="connsiteY2" fmla="*/ 559558 h 1091821"/>
              <a:gd name="connsiteX3" fmla="*/ 777922 w 1555845"/>
              <a:gd name="connsiteY3" fmla="*/ 1091821 h 1091821"/>
              <a:gd name="connsiteX4" fmla="*/ 40943 w 1555845"/>
              <a:gd name="connsiteY4" fmla="*/ 559558 h 1091821"/>
              <a:gd name="connsiteX5" fmla="*/ 0 w 1555845"/>
              <a:gd name="connsiteY5" fmla="*/ 518615 h 1091821"/>
              <a:gd name="connsiteX0" fmla="*/ 0 w 1555845"/>
              <a:gd name="connsiteY0" fmla="*/ 518615 h 1091821"/>
              <a:gd name="connsiteX1" fmla="*/ 791570 w 1555845"/>
              <a:gd name="connsiteY1" fmla="*/ 0 h 1091821"/>
              <a:gd name="connsiteX2" fmla="*/ 1555845 w 1555845"/>
              <a:gd name="connsiteY2" fmla="*/ 559558 h 1091821"/>
              <a:gd name="connsiteX3" fmla="*/ 777922 w 1555845"/>
              <a:gd name="connsiteY3" fmla="*/ 1091821 h 1091821"/>
              <a:gd name="connsiteX4" fmla="*/ 0 w 1555845"/>
              <a:gd name="connsiteY4" fmla="*/ 518615 h 1091821"/>
              <a:gd name="connsiteX0" fmla="*/ 0 w 1555845"/>
              <a:gd name="connsiteY0" fmla="*/ 518615 h 1091821"/>
              <a:gd name="connsiteX1" fmla="*/ 791570 w 1555845"/>
              <a:gd name="connsiteY1" fmla="*/ 0 h 1091821"/>
              <a:gd name="connsiteX2" fmla="*/ 1555845 w 1555845"/>
              <a:gd name="connsiteY2" fmla="*/ 559558 h 1091821"/>
              <a:gd name="connsiteX3" fmla="*/ 777922 w 1555845"/>
              <a:gd name="connsiteY3" fmla="*/ 1091821 h 1091821"/>
              <a:gd name="connsiteX4" fmla="*/ 807 w 1555845"/>
              <a:gd name="connsiteY4" fmla="*/ 546179 h 1091821"/>
              <a:gd name="connsiteX5" fmla="*/ 0 w 1555845"/>
              <a:gd name="connsiteY5" fmla="*/ 518615 h 1091821"/>
              <a:gd name="connsiteX0" fmla="*/ 0 w 1555845"/>
              <a:gd name="connsiteY0" fmla="*/ 518615 h 1091821"/>
              <a:gd name="connsiteX1" fmla="*/ 791570 w 1555845"/>
              <a:gd name="connsiteY1" fmla="*/ 0 h 1091821"/>
              <a:gd name="connsiteX2" fmla="*/ 1555845 w 1555845"/>
              <a:gd name="connsiteY2" fmla="*/ 559558 h 1091821"/>
              <a:gd name="connsiteX3" fmla="*/ 777922 w 1555845"/>
              <a:gd name="connsiteY3" fmla="*/ 1091821 h 1091821"/>
              <a:gd name="connsiteX4" fmla="*/ 807 w 1555845"/>
              <a:gd name="connsiteY4" fmla="*/ 520422 h 1091821"/>
              <a:gd name="connsiteX5" fmla="*/ 0 w 1555845"/>
              <a:gd name="connsiteY5" fmla="*/ 518615 h 1091821"/>
              <a:gd name="connsiteX0" fmla="*/ 138285 w 1555038"/>
              <a:gd name="connsiteY0" fmla="*/ 559827 h 1091821"/>
              <a:gd name="connsiteX1" fmla="*/ 790763 w 1555038"/>
              <a:gd name="connsiteY1" fmla="*/ 0 h 1091821"/>
              <a:gd name="connsiteX2" fmla="*/ 1555038 w 1555038"/>
              <a:gd name="connsiteY2" fmla="*/ 559558 h 1091821"/>
              <a:gd name="connsiteX3" fmla="*/ 777115 w 1555038"/>
              <a:gd name="connsiteY3" fmla="*/ 1091821 h 1091821"/>
              <a:gd name="connsiteX4" fmla="*/ 0 w 1555038"/>
              <a:gd name="connsiteY4" fmla="*/ 520422 h 1091821"/>
              <a:gd name="connsiteX5" fmla="*/ 138285 w 1555038"/>
              <a:gd name="connsiteY5" fmla="*/ 559827 h 1091821"/>
              <a:gd name="connsiteX0" fmla="*/ 0 w 1555038"/>
              <a:gd name="connsiteY0" fmla="*/ 520422 h 1091821"/>
              <a:gd name="connsiteX1" fmla="*/ 790763 w 1555038"/>
              <a:gd name="connsiteY1" fmla="*/ 0 h 1091821"/>
              <a:gd name="connsiteX2" fmla="*/ 1555038 w 1555038"/>
              <a:gd name="connsiteY2" fmla="*/ 559558 h 1091821"/>
              <a:gd name="connsiteX3" fmla="*/ 777115 w 1555038"/>
              <a:gd name="connsiteY3" fmla="*/ 1091821 h 1091821"/>
              <a:gd name="connsiteX4" fmla="*/ 0 w 1555038"/>
              <a:gd name="connsiteY4" fmla="*/ 520422 h 1091821"/>
              <a:gd name="connsiteX0" fmla="*/ 0 w 1547310"/>
              <a:gd name="connsiteY0" fmla="*/ 543604 h 1091821"/>
              <a:gd name="connsiteX1" fmla="*/ 783035 w 1547310"/>
              <a:gd name="connsiteY1" fmla="*/ 0 h 1091821"/>
              <a:gd name="connsiteX2" fmla="*/ 1547310 w 1547310"/>
              <a:gd name="connsiteY2" fmla="*/ 559558 h 1091821"/>
              <a:gd name="connsiteX3" fmla="*/ 769387 w 1547310"/>
              <a:gd name="connsiteY3" fmla="*/ 1091821 h 1091821"/>
              <a:gd name="connsiteX4" fmla="*/ 0 w 1547310"/>
              <a:gd name="connsiteY4" fmla="*/ 543604 h 1091821"/>
              <a:gd name="connsiteX0" fmla="*/ 0 w 1573068"/>
              <a:gd name="connsiteY0" fmla="*/ 543604 h 1091821"/>
              <a:gd name="connsiteX1" fmla="*/ 783035 w 1573068"/>
              <a:gd name="connsiteY1" fmla="*/ 0 h 1091821"/>
              <a:gd name="connsiteX2" fmla="*/ 1573068 w 1573068"/>
              <a:gd name="connsiteY2" fmla="*/ 564710 h 1091821"/>
              <a:gd name="connsiteX3" fmla="*/ 769387 w 1573068"/>
              <a:gd name="connsiteY3" fmla="*/ 1091821 h 1091821"/>
              <a:gd name="connsiteX4" fmla="*/ 0 w 1573068"/>
              <a:gd name="connsiteY4" fmla="*/ 543604 h 1091821"/>
              <a:gd name="connsiteX0" fmla="*/ 0 w 1573068"/>
              <a:gd name="connsiteY0" fmla="*/ 543604 h 1109851"/>
              <a:gd name="connsiteX1" fmla="*/ 783035 w 1573068"/>
              <a:gd name="connsiteY1" fmla="*/ 0 h 1109851"/>
              <a:gd name="connsiteX2" fmla="*/ 1573068 w 1573068"/>
              <a:gd name="connsiteY2" fmla="*/ 564710 h 1109851"/>
              <a:gd name="connsiteX3" fmla="*/ 771962 w 1573068"/>
              <a:gd name="connsiteY3" fmla="*/ 1109851 h 1109851"/>
              <a:gd name="connsiteX4" fmla="*/ 0 w 1573068"/>
              <a:gd name="connsiteY4" fmla="*/ 543604 h 1109851"/>
              <a:gd name="connsiteX0" fmla="*/ 0 w 1573068"/>
              <a:gd name="connsiteY0" fmla="*/ 538453 h 1104700"/>
              <a:gd name="connsiteX1" fmla="*/ 798490 w 1573068"/>
              <a:gd name="connsiteY1" fmla="*/ 0 h 1104700"/>
              <a:gd name="connsiteX2" fmla="*/ 1573068 w 1573068"/>
              <a:gd name="connsiteY2" fmla="*/ 559559 h 1104700"/>
              <a:gd name="connsiteX3" fmla="*/ 771962 w 1573068"/>
              <a:gd name="connsiteY3" fmla="*/ 1104700 h 1104700"/>
              <a:gd name="connsiteX4" fmla="*/ 0 w 1573068"/>
              <a:gd name="connsiteY4" fmla="*/ 538453 h 110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068" h="1104700">
                <a:moveTo>
                  <a:pt x="0" y="538453"/>
                </a:moveTo>
                <a:lnTo>
                  <a:pt x="798490" y="0"/>
                </a:lnTo>
                <a:lnTo>
                  <a:pt x="1573068" y="559559"/>
                </a:lnTo>
                <a:lnTo>
                  <a:pt x="771962" y="1104700"/>
                </a:lnTo>
                <a:lnTo>
                  <a:pt x="0" y="538453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Правильный </a:t>
            </a:r>
            <a:r>
              <a:rPr lang="ru-RU" sz="1100">
                <a:solidFill>
                  <a:schemeClr val="tx1"/>
                </a:solidFill>
              </a:rPr>
              <a:t>ли многоугольник </a:t>
            </a:r>
            <a:r>
              <a:rPr lang="ru-RU" sz="1100" dirty="0">
                <a:solidFill>
                  <a:schemeClr val="tx1"/>
                </a:solidFill>
              </a:rPr>
              <a:t>лежит в основании?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60588" y="6117167"/>
            <a:ext cx="1503362" cy="4804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ПРАВИЛЬНАЯ ПРИЗМА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67325" y="6104467"/>
            <a:ext cx="1670050" cy="4804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НЕПРАВИЛЬНАЯ ПРИЗМА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4589463" y="452967"/>
            <a:ext cx="0" cy="101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5" idx="2"/>
          </p:cNvCxnSpPr>
          <p:nvPr/>
        </p:nvCxnSpPr>
        <p:spPr>
          <a:xfrm>
            <a:off x="5508626" y="1299633"/>
            <a:ext cx="436563" cy="584200"/>
          </a:xfrm>
          <a:prstGeom prst="bentConnector2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5" idx="0"/>
          </p:cNvCxnSpPr>
          <p:nvPr/>
        </p:nvCxnSpPr>
        <p:spPr>
          <a:xfrm flipH="1">
            <a:off x="3211513" y="1270001"/>
            <a:ext cx="423862" cy="613833"/>
          </a:xfrm>
          <a:prstGeom prst="bentConnector4">
            <a:avLst>
              <a:gd name="adj1" fmla="val 20668"/>
              <a:gd name="adj2" fmla="val -233"/>
            </a:avLst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214688" y="2180167"/>
            <a:ext cx="0" cy="287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206750" y="2853267"/>
            <a:ext cx="0" cy="287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206750" y="3627967"/>
            <a:ext cx="0" cy="1841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12" idx="1"/>
          </p:cNvCxnSpPr>
          <p:nvPr/>
        </p:nvCxnSpPr>
        <p:spPr>
          <a:xfrm flipH="1">
            <a:off x="4586289" y="4428068"/>
            <a:ext cx="3175" cy="345017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903913" y="2194984"/>
            <a:ext cx="0" cy="287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916613" y="2859617"/>
            <a:ext cx="0" cy="287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916613" y="3644900"/>
            <a:ext cx="0" cy="1862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/>
          <p:nvPr/>
        </p:nvCxnSpPr>
        <p:spPr>
          <a:xfrm>
            <a:off x="5500689" y="5511800"/>
            <a:ext cx="585787" cy="586317"/>
          </a:xfrm>
          <a:prstGeom prst="bentConnector3">
            <a:avLst>
              <a:gd name="adj1" fmla="val 99666"/>
            </a:avLst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/>
          <p:nvPr/>
        </p:nvCxnSpPr>
        <p:spPr>
          <a:xfrm flipH="1">
            <a:off x="2928939" y="5496985"/>
            <a:ext cx="719137" cy="622300"/>
          </a:xfrm>
          <a:prstGeom prst="bentConnector4">
            <a:avLst>
              <a:gd name="adj1" fmla="val 100014"/>
              <a:gd name="adj2" fmla="val 20570"/>
            </a:avLst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3690939" y="933451"/>
            <a:ext cx="178117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100"/>
              <a:t>Перпендикулярны </a:t>
            </a:r>
          </a:p>
          <a:p>
            <a:pPr algn="ctr" eaLnBrk="1" hangingPunct="1"/>
            <a:r>
              <a:rPr lang="ru-RU" altLang="ru-RU" sz="1100"/>
              <a:t>ли боковые грани </a:t>
            </a:r>
          </a:p>
          <a:p>
            <a:pPr algn="ctr" eaLnBrk="1" hangingPunct="1"/>
            <a:r>
              <a:rPr lang="ru-RU" altLang="ru-RU" sz="1100"/>
              <a:t>основанию?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214688" y="823385"/>
            <a:ext cx="3962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/>
              <a:t>да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510214" y="831852"/>
            <a:ext cx="4755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/>
              <a:t>нет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989263" y="5044018"/>
            <a:ext cx="3962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/>
              <a:t>да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578475" y="5044018"/>
            <a:ext cx="4755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600"/>
              <a:t>нет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23" grpId="0"/>
      <p:bldP spid="28" grpId="0"/>
      <p:bldP spid="39" grpId="0"/>
      <p:bldP spid="4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1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i="1" smtClean="0"/>
              <a:t>Правильные призмы</a:t>
            </a:r>
            <a:endParaRPr lang="ru-RU" altLang="ru-RU" smtClean="0"/>
          </a:p>
        </p:txBody>
      </p:sp>
      <p:pic>
        <p:nvPicPr>
          <p:cNvPr id="4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316567"/>
            <a:ext cx="6049218" cy="4632713"/>
          </a:xfrm>
        </p:spPr>
      </p:pic>
      <p:sp>
        <p:nvSpPr>
          <p:cNvPr id="5" name="TextBox 4"/>
          <p:cNvSpPr txBox="1"/>
          <p:nvPr/>
        </p:nvSpPr>
        <p:spPr>
          <a:xfrm>
            <a:off x="179512" y="51571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Основание: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7089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Призма: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365" y="2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Геометрические тела</a:t>
            </a:r>
            <a:endParaRPr lang="ru-RU" sz="24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2981178" y="-805031"/>
            <a:ext cx="324129" cy="28575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rot="16200000" flipH="1">
            <a:off x="5767259" y="-733593"/>
            <a:ext cx="324129" cy="27146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2910" y="857234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Многогранники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29256" y="857234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Тела вращения</a:t>
            </a:r>
            <a:endParaRPr lang="ru-RU" sz="2400" b="1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51521" y="1268762"/>
            <a:ext cx="4749109" cy="35855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Многогранник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– это часть пространства, ограниченная совокупностью конечного числа плоских многоугольников, соединённых таким образом, что каждая сторона любого многогранника является стороной ровно одного многоугольника. Многоугольники называются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гранями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их стороны 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рёбрами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а рёбра сходятся в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вершинах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0695" y="1268760"/>
            <a:ext cx="31432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Тело вращения </a:t>
            </a:r>
            <a:r>
              <a:rPr lang="ru-RU" sz="2200" dirty="0" smtClean="0"/>
              <a:t>– это фигура, полученная вращением плоского многоугольника вокруг оси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72000" y="476675"/>
            <a:ext cx="1080120" cy="4248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08105" y="4653138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Другие тела</a:t>
            </a:r>
            <a:endParaRPr lang="ru-RU" sz="2200" b="1" dirty="0"/>
          </a:p>
        </p:txBody>
      </p:sp>
      <p:pic>
        <p:nvPicPr>
          <p:cNvPr id="16" name="Picture 5" descr="C:\Users\User\Downloads\Pentagonal_pris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869160"/>
            <a:ext cx="1708688" cy="1595600"/>
          </a:xfrm>
          <a:prstGeom prst="rect">
            <a:avLst/>
          </a:prstGeom>
          <a:noFill/>
        </p:spPr>
      </p:pic>
      <p:pic>
        <p:nvPicPr>
          <p:cNvPr id="17" name="Picture 6" descr="C:\Users\User\Downloads\Square_pyram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1" y="5013178"/>
            <a:ext cx="2016224" cy="1246393"/>
          </a:xfrm>
          <a:prstGeom prst="rect">
            <a:avLst/>
          </a:prstGeom>
          <a:noFill/>
        </p:spPr>
      </p:pic>
      <p:pic>
        <p:nvPicPr>
          <p:cNvPr id="18" name="Picture 2" descr="C:\Users\User\Downloads\Espera_radial_2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9" y="2924944"/>
            <a:ext cx="1224136" cy="1224136"/>
          </a:xfrm>
          <a:prstGeom prst="rect">
            <a:avLst/>
          </a:prstGeom>
          <a:noFill/>
        </p:spPr>
      </p:pic>
      <p:pic>
        <p:nvPicPr>
          <p:cNvPr id="19" name="Picture 7" descr="C:\Users\User\Downloads\0003-001-Za-ploschad-bokovoj-poverkhnosti-konusa-prinimaetsja-ploschad-ej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8498" y="3024336"/>
            <a:ext cx="1127839" cy="1412776"/>
          </a:xfrm>
          <a:prstGeom prst="rect">
            <a:avLst/>
          </a:prstGeom>
          <a:noFill/>
        </p:spPr>
      </p:pic>
      <p:pic>
        <p:nvPicPr>
          <p:cNvPr id="20" name="Picture 9" descr="https://go2.imgsmail.ru/imgpreview?key=1495bf847a509149&amp;mb=imgdb_preview_20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1" y="2996952"/>
            <a:ext cx="770195" cy="144016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5229202"/>
            <a:ext cx="10572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3" y="4509120"/>
            <a:ext cx="17240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9" y="5013176"/>
            <a:ext cx="1603226" cy="137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751" y="1862667"/>
            <a:ext cx="1223963" cy="3168651"/>
          </a:xfrm>
          <a:prstGeom prst="rect">
            <a:avLst/>
          </a:prstGeom>
          <a:solidFill>
            <a:srgbClr val="00B0F0">
              <a:alpha val="5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3713" y="1862667"/>
            <a:ext cx="1223962" cy="3168651"/>
          </a:xfrm>
          <a:prstGeom prst="rect">
            <a:avLst/>
          </a:prstGeom>
          <a:solidFill>
            <a:srgbClr val="00B0F0">
              <a:alpha val="5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676" y="1862667"/>
            <a:ext cx="1223963" cy="3168651"/>
          </a:xfrm>
          <a:prstGeom prst="rect">
            <a:avLst/>
          </a:prstGeom>
          <a:solidFill>
            <a:srgbClr val="00B0F0">
              <a:alpha val="5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42926" y="996951"/>
            <a:ext cx="1223963" cy="865716"/>
          </a:xfrm>
          <a:prstGeom prst="triangle">
            <a:avLst/>
          </a:prstGeom>
          <a:solidFill>
            <a:srgbClr val="00B0F0">
              <a:alpha val="5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О.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 flipV="1">
            <a:off x="2987676" y="5031317"/>
            <a:ext cx="1223963" cy="863600"/>
          </a:xfrm>
          <a:prstGeom prst="triangle">
            <a:avLst/>
          </a:prstGeom>
          <a:solidFill>
            <a:srgbClr val="00B0F0">
              <a:alpha val="5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223" name="Прямоугольник 7"/>
          <p:cNvSpPr>
            <a:spLocks noChangeArrowheads="1"/>
          </p:cNvSpPr>
          <p:nvPr/>
        </p:nvSpPr>
        <p:spPr bwMode="auto">
          <a:xfrm>
            <a:off x="3352791" y="5031318"/>
            <a:ext cx="4683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 b="1"/>
              <a:t>О.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539751" y="3139018"/>
            <a:ext cx="630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/>
              <a:t>Б.Г.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1763714" y="3754968"/>
            <a:ext cx="630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/>
              <a:t>Б.Г.</a:t>
            </a:r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2987676" y="4383618"/>
            <a:ext cx="630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/>
              <a:t>Б.Г.</a:t>
            </a:r>
          </a:p>
        </p:txBody>
      </p:sp>
      <p:cxnSp>
        <p:nvCxnSpPr>
          <p:cNvPr id="13" name="Прямая соединительная линия 12"/>
          <p:cNvCxnSpPr>
            <a:endCxn id="9229" idx="1"/>
          </p:cNvCxnSpPr>
          <p:nvPr/>
        </p:nvCxnSpPr>
        <p:spPr>
          <a:xfrm>
            <a:off x="1331913" y="1701801"/>
            <a:ext cx="3467100" cy="137423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9229" idx="1"/>
          </p:cNvCxnSpPr>
          <p:nvPr/>
        </p:nvCxnSpPr>
        <p:spPr>
          <a:xfrm flipH="1">
            <a:off x="3819525" y="3076033"/>
            <a:ext cx="979488" cy="226220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9" name="TextBox 15"/>
          <p:cNvSpPr txBox="1">
            <a:spLocks noChangeArrowheads="1"/>
          </p:cNvSpPr>
          <p:nvPr/>
        </p:nvSpPr>
        <p:spPr bwMode="auto">
          <a:xfrm>
            <a:off x="4799013" y="2891367"/>
            <a:ext cx="1489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— основания</a:t>
            </a:r>
          </a:p>
        </p:txBody>
      </p:sp>
      <p:cxnSp>
        <p:nvCxnSpPr>
          <p:cNvPr id="18" name="Прямая соединительная линия 17"/>
          <p:cNvCxnSpPr>
            <a:endCxn id="9233" idx="1"/>
          </p:cNvCxnSpPr>
          <p:nvPr/>
        </p:nvCxnSpPr>
        <p:spPr>
          <a:xfrm>
            <a:off x="1462089" y="3431117"/>
            <a:ext cx="3336924" cy="73076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9233" idx="1"/>
          </p:cNvCxnSpPr>
          <p:nvPr/>
        </p:nvCxnSpPr>
        <p:spPr>
          <a:xfrm flipH="1" flipV="1">
            <a:off x="2400302" y="4004735"/>
            <a:ext cx="2398711" cy="1571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9233" idx="1"/>
          </p:cNvCxnSpPr>
          <p:nvPr/>
        </p:nvCxnSpPr>
        <p:spPr>
          <a:xfrm flipH="1">
            <a:off x="3573463" y="4161884"/>
            <a:ext cx="1225550" cy="46726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3" name="TextBox 22"/>
          <p:cNvSpPr txBox="1">
            <a:spLocks noChangeArrowheads="1"/>
          </p:cNvSpPr>
          <p:nvPr/>
        </p:nvSpPr>
        <p:spPr bwMode="auto">
          <a:xfrm>
            <a:off x="4799013" y="3977218"/>
            <a:ext cx="2044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— боковые грани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932363" y="5298018"/>
            <a:ext cx="2913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800" i="1">
                <a:solidFill>
                  <a:srgbClr val="FF0000"/>
                </a:solidFill>
              </a:rPr>
              <a:t>S</a:t>
            </a:r>
            <a:r>
              <a:rPr lang="ru-RU" altLang="ru-RU" sz="2800" baseline="-25000">
                <a:solidFill>
                  <a:srgbClr val="FF0000"/>
                </a:solidFill>
              </a:rPr>
              <a:t>полн.</a:t>
            </a:r>
            <a:r>
              <a:rPr lang="ru-RU" altLang="ru-RU" sz="2800">
                <a:solidFill>
                  <a:srgbClr val="FF0000"/>
                </a:solidFill>
              </a:rPr>
              <a:t> = </a:t>
            </a:r>
            <a:r>
              <a:rPr lang="en-US" altLang="ru-RU" sz="2800" i="1">
                <a:solidFill>
                  <a:srgbClr val="FF0000"/>
                </a:solidFill>
              </a:rPr>
              <a:t>S</a:t>
            </a:r>
            <a:r>
              <a:rPr lang="ru-RU" altLang="ru-RU" sz="2800" baseline="-25000">
                <a:solidFill>
                  <a:srgbClr val="FF0000"/>
                </a:solidFill>
              </a:rPr>
              <a:t>бок. </a:t>
            </a:r>
            <a:r>
              <a:rPr lang="ru-RU" altLang="ru-RU" sz="2800">
                <a:solidFill>
                  <a:srgbClr val="FF0000"/>
                </a:solidFill>
              </a:rPr>
              <a:t>+ 2</a:t>
            </a:r>
            <a:r>
              <a:rPr lang="en-US" altLang="ru-RU" sz="2800" i="1">
                <a:solidFill>
                  <a:srgbClr val="FF0000"/>
                </a:solidFill>
              </a:rPr>
              <a:t>S</a:t>
            </a:r>
            <a:r>
              <a:rPr lang="ru-RU" altLang="ru-RU" sz="2800" baseline="-25000">
                <a:solidFill>
                  <a:srgbClr val="FF0000"/>
                </a:solidFill>
              </a:rPr>
              <a:t>осн.</a:t>
            </a:r>
            <a:endParaRPr lang="ru-RU" altLang="ru-RU" sz="280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730751" y="996951"/>
            <a:ext cx="4017963" cy="10156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dirty="0"/>
              <a:t>Сумма площадей всех граней призмы называется </a:t>
            </a:r>
            <a:r>
              <a:rPr lang="ru-RU" altLang="ru-RU" sz="2000" b="1" dirty="0"/>
              <a:t>площадью полной поверхности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00075" y="651934"/>
            <a:ext cx="7932738" cy="156633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1908175" y="645585"/>
            <a:ext cx="2016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Теорема</a:t>
            </a:r>
          </a:p>
        </p:txBody>
      </p:sp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1895475" y="1200151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Площадь боковой поверхности прямой призмы равна произведению </a:t>
            </a:r>
            <a:r>
              <a:rPr lang="ru-RU" altLang="ru-RU" b="1"/>
              <a:t>высоты призмы </a:t>
            </a:r>
            <a:r>
              <a:rPr lang="ru-RU" altLang="ru-RU"/>
              <a:t>на </a:t>
            </a:r>
            <a:r>
              <a:rPr lang="ru-RU" altLang="ru-RU" b="1"/>
              <a:t>периметр </a:t>
            </a:r>
            <a:r>
              <a:rPr lang="ru-RU" altLang="ru-RU"/>
              <a:t>её</a:t>
            </a:r>
            <a:r>
              <a:rPr lang="ru-RU" altLang="ru-RU" b="1"/>
              <a:t> основания</a:t>
            </a:r>
            <a:endParaRPr lang="ru-RU" altLang="ru-RU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3" y="637118"/>
            <a:ext cx="1257300" cy="159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9"/>
          <p:cNvGrpSpPr/>
          <p:nvPr/>
        </p:nvGrpSpPr>
        <p:grpSpPr>
          <a:xfrm>
            <a:off x="899593" y="2868556"/>
            <a:ext cx="1478519" cy="3091513"/>
            <a:chOff x="505665" y="2008500"/>
            <a:chExt cx="1572518" cy="2737869"/>
          </a:xfrm>
          <a:solidFill>
            <a:srgbClr val="FFC000">
              <a:alpha val="50000"/>
            </a:srgbClr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505665" y="2012707"/>
              <a:ext cx="1226092" cy="2731544"/>
            </a:xfrm>
            <a:custGeom>
              <a:avLst/>
              <a:gdLst>
                <a:gd name="connsiteX0" fmla="*/ 0 w 1224136"/>
                <a:gd name="connsiteY0" fmla="*/ 0 h 2376264"/>
                <a:gd name="connsiteX1" fmla="*/ 1224136 w 1224136"/>
                <a:gd name="connsiteY1" fmla="*/ 0 h 2376264"/>
                <a:gd name="connsiteX2" fmla="*/ 1224136 w 1224136"/>
                <a:gd name="connsiteY2" fmla="*/ 2376264 h 2376264"/>
                <a:gd name="connsiteX3" fmla="*/ 0 w 1224136"/>
                <a:gd name="connsiteY3" fmla="*/ 2376264 h 2376264"/>
                <a:gd name="connsiteX4" fmla="*/ 0 w 1224136"/>
                <a:gd name="connsiteY4" fmla="*/ 0 h 2376264"/>
                <a:gd name="connsiteX0" fmla="*/ 0 w 1224136"/>
                <a:gd name="connsiteY0" fmla="*/ 0 h 2685023"/>
                <a:gd name="connsiteX1" fmla="*/ 1224136 w 1224136"/>
                <a:gd name="connsiteY1" fmla="*/ 308759 h 2685023"/>
                <a:gd name="connsiteX2" fmla="*/ 1224136 w 1224136"/>
                <a:gd name="connsiteY2" fmla="*/ 2685023 h 2685023"/>
                <a:gd name="connsiteX3" fmla="*/ 0 w 1224136"/>
                <a:gd name="connsiteY3" fmla="*/ 2685023 h 2685023"/>
                <a:gd name="connsiteX4" fmla="*/ 0 w 1224136"/>
                <a:gd name="connsiteY4" fmla="*/ 0 h 2685023"/>
                <a:gd name="connsiteX0" fmla="*/ 11875 w 1236011"/>
                <a:gd name="connsiteY0" fmla="*/ 0 h 2685023"/>
                <a:gd name="connsiteX1" fmla="*/ 1236011 w 1236011"/>
                <a:gd name="connsiteY1" fmla="*/ 308759 h 2685023"/>
                <a:gd name="connsiteX2" fmla="*/ 1236011 w 1236011"/>
                <a:gd name="connsiteY2" fmla="*/ 2685023 h 2685023"/>
                <a:gd name="connsiteX3" fmla="*/ 0 w 1236011"/>
                <a:gd name="connsiteY3" fmla="*/ 2138758 h 2685023"/>
                <a:gd name="connsiteX4" fmla="*/ 11875 w 1236011"/>
                <a:gd name="connsiteY4" fmla="*/ 0 h 2685023"/>
                <a:gd name="connsiteX0" fmla="*/ 1143 w 1225279"/>
                <a:gd name="connsiteY0" fmla="*/ 0 h 2685023"/>
                <a:gd name="connsiteX1" fmla="*/ 1225279 w 1225279"/>
                <a:gd name="connsiteY1" fmla="*/ 308759 h 2685023"/>
                <a:gd name="connsiteX2" fmla="*/ 1225279 w 1225279"/>
                <a:gd name="connsiteY2" fmla="*/ 2685023 h 2685023"/>
                <a:gd name="connsiteX3" fmla="*/ 1143 w 1225279"/>
                <a:gd name="connsiteY3" fmla="*/ 2281262 h 2685023"/>
                <a:gd name="connsiteX4" fmla="*/ 1143 w 1225279"/>
                <a:gd name="connsiteY4" fmla="*/ 0 h 2685023"/>
                <a:gd name="connsiteX0" fmla="*/ 1143 w 1225279"/>
                <a:gd name="connsiteY0" fmla="*/ 0 h 2685023"/>
                <a:gd name="connsiteX1" fmla="*/ 1225279 w 1225279"/>
                <a:gd name="connsiteY1" fmla="*/ 308759 h 2685023"/>
                <a:gd name="connsiteX2" fmla="*/ 1225279 w 1225279"/>
                <a:gd name="connsiteY2" fmla="*/ 2685023 h 2685023"/>
                <a:gd name="connsiteX3" fmla="*/ 1143 w 1225279"/>
                <a:gd name="connsiteY3" fmla="*/ 2328763 h 2685023"/>
                <a:gd name="connsiteX4" fmla="*/ 1143 w 1225279"/>
                <a:gd name="connsiteY4" fmla="*/ 0 h 2685023"/>
                <a:gd name="connsiteX0" fmla="*/ 1143 w 1225279"/>
                <a:gd name="connsiteY0" fmla="*/ 0 h 2685023"/>
                <a:gd name="connsiteX1" fmla="*/ 1225279 w 1225279"/>
                <a:gd name="connsiteY1" fmla="*/ 308759 h 2685023"/>
                <a:gd name="connsiteX2" fmla="*/ 1225279 w 1225279"/>
                <a:gd name="connsiteY2" fmla="*/ 2685023 h 2685023"/>
                <a:gd name="connsiteX3" fmla="*/ 1143 w 1225279"/>
                <a:gd name="connsiteY3" fmla="*/ 2269386 h 2685023"/>
                <a:gd name="connsiteX4" fmla="*/ 1143 w 1225279"/>
                <a:gd name="connsiteY4" fmla="*/ 0 h 2685023"/>
                <a:gd name="connsiteX0" fmla="*/ 527 w 1224663"/>
                <a:gd name="connsiteY0" fmla="*/ 0 h 2685023"/>
                <a:gd name="connsiteX1" fmla="*/ 1224663 w 1224663"/>
                <a:gd name="connsiteY1" fmla="*/ 308759 h 2685023"/>
                <a:gd name="connsiteX2" fmla="*/ 1224663 w 1224663"/>
                <a:gd name="connsiteY2" fmla="*/ 2685023 h 2685023"/>
                <a:gd name="connsiteX3" fmla="*/ 12402 w 1224663"/>
                <a:gd name="connsiteY3" fmla="*/ 2340638 h 2685023"/>
                <a:gd name="connsiteX4" fmla="*/ 527 w 1224663"/>
                <a:gd name="connsiteY4" fmla="*/ 0 h 2685023"/>
                <a:gd name="connsiteX0" fmla="*/ 392 w 1232127"/>
                <a:gd name="connsiteY0" fmla="*/ 0 h 2740749"/>
                <a:gd name="connsiteX1" fmla="*/ 1232127 w 1232127"/>
                <a:gd name="connsiteY1" fmla="*/ 364485 h 2740749"/>
                <a:gd name="connsiteX2" fmla="*/ 1232127 w 1232127"/>
                <a:gd name="connsiteY2" fmla="*/ 2740749 h 2740749"/>
                <a:gd name="connsiteX3" fmla="*/ 19866 w 1232127"/>
                <a:gd name="connsiteY3" fmla="*/ 2396364 h 2740749"/>
                <a:gd name="connsiteX4" fmla="*/ 392 w 1232127"/>
                <a:gd name="connsiteY4" fmla="*/ 0 h 2740749"/>
                <a:gd name="connsiteX0" fmla="*/ 392 w 1232127"/>
                <a:gd name="connsiteY0" fmla="*/ 0 h 2740749"/>
                <a:gd name="connsiteX1" fmla="*/ 1232127 w 1232127"/>
                <a:gd name="connsiteY1" fmla="*/ 344222 h 2740749"/>
                <a:gd name="connsiteX2" fmla="*/ 1232127 w 1232127"/>
                <a:gd name="connsiteY2" fmla="*/ 2740749 h 2740749"/>
                <a:gd name="connsiteX3" fmla="*/ 19866 w 1232127"/>
                <a:gd name="connsiteY3" fmla="*/ 2396364 h 2740749"/>
                <a:gd name="connsiteX4" fmla="*/ 392 w 1232127"/>
                <a:gd name="connsiteY4" fmla="*/ 0 h 2740749"/>
                <a:gd name="connsiteX0" fmla="*/ 392 w 1232127"/>
                <a:gd name="connsiteY0" fmla="*/ 0 h 2740749"/>
                <a:gd name="connsiteX1" fmla="*/ 1227061 w 1232127"/>
                <a:gd name="connsiteY1" fmla="*/ 359419 h 2740749"/>
                <a:gd name="connsiteX2" fmla="*/ 1232127 w 1232127"/>
                <a:gd name="connsiteY2" fmla="*/ 2740749 h 2740749"/>
                <a:gd name="connsiteX3" fmla="*/ 19866 w 1232127"/>
                <a:gd name="connsiteY3" fmla="*/ 2396364 h 2740749"/>
                <a:gd name="connsiteX4" fmla="*/ 392 w 1232127"/>
                <a:gd name="connsiteY4" fmla="*/ 0 h 2740749"/>
                <a:gd name="connsiteX0" fmla="*/ 494 w 1226092"/>
                <a:gd name="connsiteY0" fmla="*/ 0 h 2731544"/>
                <a:gd name="connsiteX1" fmla="*/ 1221026 w 1226092"/>
                <a:gd name="connsiteY1" fmla="*/ 350214 h 2731544"/>
                <a:gd name="connsiteX2" fmla="*/ 1226092 w 1226092"/>
                <a:gd name="connsiteY2" fmla="*/ 2731544 h 2731544"/>
                <a:gd name="connsiteX3" fmla="*/ 13831 w 1226092"/>
                <a:gd name="connsiteY3" fmla="*/ 2387159 h 2731544"/>
                <a:gd name="connsiteX4" fmla="*/ 494 w 1226092"/>
                <a:gd name="connsiteY4" fmla="*/ 0 h 273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092" h="2731544">
                  <a:moveTo>
                    <a:pt x="494" y="0"/>
                  </a:moveTo>
                  <a:lnTo>
                    <a:pt x="1221026" y="350214"/>
                  </a:lnTo>
                  <a:cubicBezTo>
                    <a:pt x="1222715" y="1143991"/>
                    <a:pt x="1224403" y="1937767"/>
                    <a:pt x="1226092" y="2731544"/>
                  </a:cubicBezTo>
                  <a:lnTo>
                    <a:pt x="13831" y="2387159"/>
                  </a:lnTo>
                  <a:cubicBezTo>
                    <a:pt x="17789" y="1674240"/>
                    <a:pt x="-3464" y="712919"/>
                    <a:pt x="494" y="0"/>
                  </a:cubicBezTo>
                  <a:close/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733045" y="2008500"/>
              <a:ext cx="345138" cy="2737869"/>
            </a:xfrm>
            <a:custGeom>
              <a:avLst/>
              <a:gdLst>
                <a:gd name="connsiteX0" fmla="*/ 0 w 368135"/>
                <a:gd name="connsiteY0" fmla="*/ 344385 h 2755076"/>
                <a:gd name="connsiteX1" fmla="*/ 368135 w 368135"/>
                <a:gd name="connsiteY1" fmla="*/ 0 h 2755076"/>
                <a:gd name="connsiteX2" fmla="*/ 368135 w 368135"/>
                <a:gd name="connsiteY2" fmla="*/ 2220686 h 2755076"/>
                <a:gd name="connsiteX3" fmla="*/ 23751 w 368135"/>
                <a:gd name="connsiteY3" fmla="*/ 2755076 h 2755076"/>
                <a:gd name="connsiteX4" fmla="*/ 0 w 368135"/>
                <a:gd name="connsiteY4" fmla="*/ 344385 h 2755076"/>
                <a:gd name="connsiteX0" fmla="*/ 2006 w 344384"/>
                <a:gd name="connsiteY0" fmla="*/ 357264 h 2755076"/>
                <a:gd name="connsiteX1" fmla="*/ 344384 w 344384"/>
                <a:gd name="connsiteY1" fmla="*/ 0 h 2755076"/>
                <a:gd name="connsiteX2" fmla="*/ 344384 w 344384"/>
                <a:gd name="connsiteY2" fmla="*/ 2220686 h 2755076"/>
                <a:gd name="connsiteX3" fmla="*/ 0 w 344384"/>
                <a:gd name="connsiteY3" fmla="*/ 2755076 h 2755076"/>
                <a:gd name="connsiteX4" fmla="*/ 2006 w 344384"/>
                <a:gd name="connsiteY4" fmla="*/ 357264 h 2755076"/>
                <a:gd name="connsiteX0" fmla="*/ 7157 w 344384"/>
                <a:gd name="connsiteY0" fmla="*/ 364992 h 2755076"/>
                <a:gd name="connsiteX1" fmla="*/ 344384 w 344384"/>
                <a:gd name="connsiteY1" fmla="*/ 0 h 2755076"/>
                <a:gd name="connsiteX2" fmla="*/ 344384 w 344384"/>
                <a:gd name="connsiteY2" fmla="*/ 2220686 h 2755076"/>
                <a:gd name="connsiteX3" fmla="*/ 0 w 344384"/>
                <a:gd name="connsiteY3" fmla="*/ 2755076 h 2755076"/>
                <a:gd name="connsiteX4" fmla="*/ 7157 w 344384"/>
                <a:gd name="connsiteY4" fmla="*/ 364992 h 2755076"/>
                <a:gd name="connsiteX0" fmla="*/ 68 w 347598"/>
                <a:gd name="connsiteY0" fmla="*/ 372720 h 2755076"/>
                <a:gd name="connsiteX1" fmla="*/ 347598 w 347598"/>
                <a:gd name="connsiteY1" fmla="*/ 0 h 2755076"/>
                <a:gd name="connsiteX2" fmla="*/ 347598 w 347598"/>
                <a:gd name="connsiteY2" fmla="*/ 2220686 h 2755076"/>
                <a:gd name="connsiteX3" fmla="*/ 3214 w 347598"/>
                <a:gd name="connsiteY3" fmla="*/ 2755076 h 2755076"/>
                <a:gd name="connsiteX4" fmla="*/ 68 w 347598"/>
                <a:gd name="connsiteY4" fmla="*/ 372720 h 2755076"/>
                <a:gd name="connsiteX0" fmla="*/ 1920 w 344384"/>
                <a:gd name="connsiteY0" fmla="*/ 354989 h 2755076"/>
                <a:gd name="connsiteX1" fmla="*/ 344384 w 344384"/>
                <a:gd name="connsiteY1" fmla="*/ 0 h 2755076"/>
                <a:gd name="connsiteX2" fmla="*/ 344384 w 344384"/>
                <a:gd name="connsiteY2" fmla="*/ 2220686 h 2755076"/>
                <a:gd name="connsiteX3" fmla="*/ 0 w 344384"/>
                <a:gd name="connsiteY3" fmla="*/ 2755076 h 2755076"/>
                <a:gd name="connsiteX4" fmla="*/ 1920 w 344384"/>
                <a:gd name="connsiteY4" fmla="*/ 354989 h 2755076"/>
                <a:gd name="connsiteX0" fmla="*/ 141 w 345138"/>
                <a:gd name="connsiteY0" fmla="*/ 352456 h 2755076"/>
                <a:gd name="connsiteX1" fmla="*/ 345138 w 345138"/>
                <a:gd name="connsiteY1" fmla="*/ 0 h 2755076"/>
                <a:gd name="connsiteX2" fmla="*/ 345138 w 345138"/>
                <a:gd name="connsiteY2" fmla="*/ 2220686 h 2755076"/>
                <a:gd name="connsiteX3" fmla="*/ 754 w 345138"/>
                <a:gd name="connsiteY3" fmla="*/ 2755076 h 2755076"/>
                <a:gd name="connsiteX4" fmla="*/ 141 w 345138"/>
                <a:gd name="connsiteY4" fmla="*/ 352456 h 2755076"/>
                <a:gd name="connsiteX0" fmla="*/ 141 w 345138"/>
                <a:gd name="connsiteY0" fmla="*/ 352456 h 2737869"/>
                <a:gd name="connsiteX1" fmla="*/ 345138 w 345138"/>
                <a:gd name="connsiteY1" fmla="*/ 0 h 2737869"/>
                <a:gd name="connsiteX2" fmla="*/ 345138 w 345138"/>
                <a:gd name="connsiteY2" fmla="*/ 2220686 h 2737869"/>
                <a:gd name="connsiteX3" fmla="*/ 754 w 345138"/>
                <a:gd name="connsiteY3" fmla="*/ 2737869 h 2737869"/>
                <a:gd name="connsiteX4" fmla="*/ 141 w 345138"/>
                <a:gd name="connsiteY4" fmla="*/ 352456 h 273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138" h="2737869">
                  <a:moveTo>
                    <a:pt x="141" y="352456"/>
                  </a:moveTo>
                  <a:lnTo>
                    <a:pt x="345138" y="0"/>
                  </a:lnTo>
                  <a:lnTo>
                    <a:pt x="345138" y="2220686"/>
                  </a:lnTo>
                  <a:lnTo>
                    <a:pt x="754" y="2737869"/>
                  </a:lnTo>
                  <a:cubicBezTo>
                    <a:pt x="1423" y="1938598"/>
                    <a:pt x="-528" y="1151727"/>
                    <a:pt x="141" y="352456"/>
                  </a:cubicBezTo>
                  <a:close/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10490" y="2009658"/>
              <a:ext cx="1565316" cy="353321"/>
            </a:xfrm>
            <a:custGeom>
              <a:avLst/>
              <a:gdLst>
                <a:gd name="connsiteX0" fmla="*/ 1242391 w 1570382"/>
                <a:gd name="connsiteY0" fmla="*/ 347870 h 347870"/>
                <a:gd name="connsiteX1" fmla="*/ 1570382 w 1570382"/>
                <a:gd name="connsiteY1" fmla="*/ 0 h 347870"/>
                <a:gd name="connsiteX2" fmla="*/ 0 w 1570382"/>
                <a:gd name="connsiteY2" fmla="*/ 19879 h 347870"/>
                <a:gd name="connsiteX3" fmla="*/ 1242391 w 1570382"/>
                <a:gd name="connsiteY3" fmla="*/ 347870 h 347870"/>
                <a:gd name="connsiteX0" fmla="*/ 1237325 w 1565316"/>
                <a:gd name="connsiteY0" fmla="*/ 348255 h 348255"/>
                <a:gd name="connsiteX1" fmla="*/ 1565316 w 1565316"/>
                <a:gd name="connsiteY1" fmla="*/ 385 h 348255"/>
                <a:gd name="connsiteX2" fmla="*/ 0 w 1565316"/>
                <a:gd name="connsiteY2" fmla="*/ 0 h 348255"/>
                <a:gd name="connsiteX3" fmla="*/ 1237325 w 1565316"/>
                <a:gd name="connsiteY3" fmla="*/ 348255 h 348255"/>
                <a:gd name="connsiteX0" fmla="*/ 1222127 w 1565316"/>
                <a:gd name="connsiteY0" fmla="*/ 353321 h 353321"/>
                <a:gd name="connsiteX1" fmla="*/ 1565316 w 1565316"/>
                <a:gd name="connsiteY1" fmla="*/ 385 h 353321"/>
                <a:gd name="connsiteX2" fmla="*/ 0 w 1565316"/>
                <a:gd name="connsiteY2" fmla="*/ 0 h 353321"/>
                <a:gd name="connsiteX3" fmla="*/ 1222127 w 1565316"/>
                <a:gd name="connsiteY3" fmla="*/ 353321 h 35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5316" h="353321">
                  <a:moveTo>
                    <a:pt x="1222127" y="353321"/>
                  </a:moveTo>
                  <a:lnTo>
                    <a:pt x="1565316" y="385"/>
                  </a:lnTo>
                  <a:lnTo>
                    <a:pt x="0" y="0"/>
                  </a:lnTo>
                  <a:lnTo>
                    <a:pt x="1222127" y="353321"/>
                  </a:lnTo>
                  <a:close/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419475" y="3219451"/>
            <a:ext cx="4542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000">
                <a:latin typeface="Cambria Math" pitchFamily="18" charset="0"/>
              </a:rPr>
              <a:t>S</a:t>
            </a:r>
            <a:r>
              <a:rPr lang="ru-RU" altLang="ru-RU" sz="2000" baseline="-25000">
                <a:latin typeface="Cambria Math" pitchFamily="18" charset="0"/>
              </a:rPr>
              <a:t>бок.  </a:t>
            </a:r>
            <a:r>
              <a:rPr lang="ru-RU" altLang="ru-RU" sz="2000">
                <a:latin typeface="Cambria Math" pitchFamily="18" charset="0"/>
              </a:rPr>
              <a:t>= </a:t>
            </a:r>
            <a:r>
              <a:rPr lang="en-US" altLang="ru-RU" sz="2000">
                <a:latin typeface="Cambria Math" pitchFamily="18" charset="0"/>
              </a:rPr>
              <a:t>a</a:t>
            </a:r>
            <a:r>
              <a:rPr lang="en-US" altLang="ru-RU" sz="2000" baseline="-25000">
                <a:latin typeface="Cambria Math" pitchFamily="18" charset="0"/>
              </a:rPr>
              <a:t>1</a:t>
            </a:r>
            <a:r>
              <a:rPr lang="en-US" altLang="ru-RU" sz="2000">
                <a:latin typeface="Cambria Math" pitchFamily="18" charset="0"/>
              </a:rPr>
              <a:t> · h + a</a:t>
            </a:r>
            <a:r>
              <a:rPr lang="en-US" altLang="ru-RU" sz="2000" baseline="-25000">
                <a:latin typeface="Cambria Math" pitchFamily="18" charset="0"/>
              </a:rPr>
              <a:t>2</a:t>
            </a:r>
            <a:r>
              <a:rPr lang="en-US" altLang="ru-RU" sz="2000">
                <a:latin typeface="Cambria Math" pitchFamily="18" charset="0"/>
              </a:rPr>
              <a:t> · h + a</a:t>
            </a:r>
            <a:r>
              <a:rPr lang="en-US" altLang="ru-RU" sz="2000" baseline="-25000">
                <a:latin typeface="Cambria Math" pitchFamily="18" charset="0"/>
              </a:rPr>
              <a:t>3</a:t>
            </a:r>
            <a:r>
              <a:rPr lang="en-US" altLang="ru-RU" sz="2000">
                <a:latin typeface="Cambria Math" pitchFamily="18" charset="0"/>
              </a:rPr>
              <a:t> · h + … a</a:t>
            </a:r>
            <a:r>
              <a:rPr lang="en-US" altLang="ru-RU" sz="2000" baseline="-25000">
                <a:latin typeface="Cambria Math" pitchFamily="18" charset="0"/>
              </a:rPr>
              <a:t>n</a:t>
            </a:r>
            <a:r>
              <a:rPr lang="en-US" altLang="ru-RU" sz="2000">
                <a:latin typeface="Cambria Math" pitchFamily="18" charset="0"/>
              </a:rPr>
              <a:t> · h =</a:t>
            </a:r>
            <a:endParaRPr lang="ru-RU" altLang="ru-RU" sz="2000">
              <a:latin typeface="Cambria Math" pitchFamily="18" charset="0"/>
            </a:endParaRPr>
          </a:p>
        </p:txBody>
      </p:sp>
      <p:sp>
        <p:nvSpPr>
          <p:cNvPr id="12" name="Прямоугольник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9872" y="3918406"/>
            <a:ext cx="3399392" cy="913669"/>
          </a:xfrm>
          <a:prstGeom prst="rect">
            <a:avLst/>
          </a:prstGeom>
          <a:blipFill rotWithShape="1">
            <a:blip r:embed="rId3" cstate="print"/>
            <a:stretch>
              <a:fillRect l="-717" t="-5357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484438" y="3716867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>
                <a:latin typeface="Cambria Math" pitchFamily="18" charset="0"/>
              </a:rPr>
              <a:t>h</a:t>
            </a:r>
            <a:endParaRPr lang="ru-RU" altLang="ru-RU">
              <a:latin typeface="Cambria Math" pitchFamily="18" charset="0"/>
            </a:endParaRPr>
          </a:p>
        </p:txBody>
      </p:sp>
      <p:sp>
        <p:nvSpPr>
          <p:cNvPr id="10250" name="TextBox 13"/>
          <p:cNvSpPr txBox="1">
            <a:spLocks noChangeArrowheads="1"/>
          </p:cNvSpPr>
          <p:nvPr/>
        </p:nvSpPr>
        <p:spPr bwMode="auto">
          <a:xfrm>
            <a:off x="1238250" y="5786967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>
                <a:latin typeface="Cambria Math" pitchFamily="18" charset="0"/>
              </a:rPr>
              <a:t>a</a:t>
            </a:r>
            <a:r>
              <a:rPr lang="en-US" altLang="ru-RU" baseline="-25000">
                <a:latin typeface="Cambria Math" pitchFamily="18" charset="0"/>
              </a:rPr>
              <a:t>1</a:t>
            </a:r>
            <a:endParaRPr lang="ru-RU" altLang="ru-RU">
              <a:latin typeface="Cambria Math" pitchFamily="18" charset="0"/>
            </a:endParaRPr>
          </a:p>
        </p:txBody>
      </p:sp>
      <p:sp>
        <p:nvSpPr>
          <p:cNvPr id="10251" name="TextBox 14"/>
          <p:cNvSpPr txBox="1">
            <a:spLocks noChangeArrowheads="1"/>
          </p:cNvSpPr>
          <p:nvPr/>
        </p:nvSpPr>
        <p:spPr bwMode="auto">
          <a:xfrm>
            <a:off x="2181225" y="5539318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>
                <a:latin typeface="Cambria Math" pitchFamily="18" charset="0"/>
              </a:rPr>
              <a:t>a</a:t>
            </a:r>
            <a:r>
              <a:rPr lang="en-US" altLang="ru-RU" baseline="-25000">
                <a:latin typeface="Cambria Math" pitchFamily="18" charset="0"/>
              </a:rPr>
              <a:t>2</a:t>
            </a:r>
            <a:endParaRPr lang="ru-RU" altLang="ru-RU">
              <a:latin typeface="Cambria Math" pitchFamily="18" charset="0"/>
            </a:endParaRPr>
          </a:p>
        </p:txBody>
      </p:sp>
      <p:cxnSp>
        <p:nvCxnSpPr>
          <p:cNvPr id="17" name="Прямая соединительная линия 16"/>
          <p:cNvCxnSpPr>
            <a:stCxn id="7" idx="3"/>
            <a:endCxn id="8" idx="2"/>
          </p:cNvCxnSpPr>
          <p:nvPr/>
        </p:nvCxnSpPr>
        <p:spPr>
          <a:xfrm flipV="1">
            <a:off x="912813" y="5376334"/>
            <a:ext cx="1465262" cy="19261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3" name="TextBox 17"/>
          <p:cNvSpPr txBox="1">
            <a:spLocks noChangeArrowheads="1"/>
          </p:cNvSpPr>
          <p:nvPr/>
        </p:nvSpPr>
        <p:spPr bwMode="auto">
          <a:xfrm>
            <a:off x="1514475" y="4927600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>
                <a:latin typeface="Cambria Math" pitchFamily="18" charset="0"/>
              </a:rPr>
              <a:t>a</a:t>
            </a:r>
            <a:r>
              <a:rPr lang="en-US" altLang="ru-RU" baseline="-25000">
                <a:latin typeface="Cambria Math" pitchFamily="18" charset="0"/>
              </a:rPr>
              <a:t>3</a:t>
            </a:r>
            <a:endParaRPr lang="ru-RU" altLang="ru-RU">
              <a:latin typeface="Cambria Math" pitchFamily="18" charset="0"/>
            </a:endParaRPr>
          </a:p>
        </p:txBody>
      </p:sp>
      <p:sp>
        <p:nvSpPr>
          <p:cNvPr id="19" name="Прямоугольник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44712" y="4897925"/>
            <a:ext cx="2761012" cy="697627"/>
          </a:xfrm>
          <a:prstGeom prst="rect">
            <a:avLst/>
          </a:prstGeom>
          <a:blipFill rotWithShape="1">
            <a:blip r:embed="rId4" cstate="print"/>
            <a:stretch>
              <a:fillRect t="-8889" r="-3057" b="-27778"/>
            </a:stretch>
          </a:blipFill>
          <a:ln w="28575"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Объем призмы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1"/>
          </p:nvPr>
        </p:nvSpPr>
        <p:spPr>
          <a:xfrm>
            <a:off x="4283968" y="2708920"/>
            <a:ext cx="4182616" cy="3886200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V</a:t>
            </a:r>
            <a:r>
              <a:rPr lang="ru-RU" sz="1800" i="1" dirty="0" err="1" smtClean="0"/>
              <a:t>призмы</a:t>
            </a:r>
            <a:r>
              <a:rPr lang="ru-RU" i="1" dirty="0" err="1" smtClean="0"/>
              <a:t>=</a:t>
            </a:r>
            <a:r>
              <a:rPr lang="en-US" i="1" dirty="0" smtClean="0"/>
              <a:t>S</a:t>
            </a:r>
            <a:r>
              <a:rPr lang="ru-RU" sz="1800" i="1" dirty="0" err="1" smtClean="0"/>
              <a:t>осн</a:t>
            </a:r>
            <a:r>
              <a:rPr lang="ru-RU" sz="1800" i="1" dirty="0" smtClean="0"/>
              <a:t>.</a:t>
            </a:r>
            <a:r>
              <a:rPr lang="en-US" i="1" dirty="0" smtClean="0"/>
              <a:t>·h,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dirty="0" smtClean="0"/>
              <a:t>где</a:t>
            </a:r>
            <a:r>
              <a:rPr lang="en-US" i="1" dirty="0" smtClean="0"/>
              <a:t> h</a:t>
            </a:r>
            <a:r>
              <a:rPr lang="ru-RU" dirty="0" smtClean="0"/>
              <a:t> – высота призмы</a:t>
            </a:r>
            <a:endParaRPr lang="ru-RU" sz="1800" dirty="0"/>
          </a:p>
        </p:txBody>
      </p:sp>
      <p:grpSp>
        <p:nvGrpSpPr>
          <p:cNvPr id="5" name="Группа 9"/>
          <p:cNvGrpSpPr/>
          <p:nvPr/>
        </p:nvGrpSpPr>
        <p:grpSpPr>
          <a:xfrm>
            <a:off x="1259632" y="2276872"/>
            <a:ext cx="1478519" cy="3091513"/>
            <a:chOff x="505665" y="2008500"/>
            <a:chExt cx="1572518" cy="2737869"/>
          </a:xfrm>
          <a:solidFill>
            <a:srgbClr val="FFC000">
              <a:alpha val="50000"/>
            </a:srgbClr>
          </a:solidFill>
        </p:grpSpPr>
        <p:sp>
          <p:nvSpPr>
            <p:cNvPr id="6" name="Прямоугольник 6"/>
            <p:cNvSpPr/>
            <p:nvPr/>
          </p:nvSpPr>
          <p:spPr>
            <a:xfrm>
              <a:off x="505665" y="2012707"/>
              <a:ext cx="1226092" cy="2731544"/>
            </a:xfrm>
            <a:custGeom>
              <a:avLst/>
              <a:gdLst>
                <a:gd name="connsiteX0" fmla="*/ 0 w 1224136"/>
                <a:gd name="connsiteY0" fmla="*/ 0 h 2376264"/>
                <a:gd name="connsiteX1" fmla="*/ 1224136 w 1224136"/>
                <a:gd name="connsiteY1" fmla="*/ 0 h 2376264"/>
                <a:gd name="connsiteX2" fmla="*/ 1224136 w 1224136"/>
                <a:gd name="connsiteY2" fmla="*/ 2376264 h 2376264"/>
                <a:gd name="connsiteX3" fmla="*/ 0 w 1224136"/>
                <a:gd name="connsiteY3" fmla="*/ 2376264 h 2376264"/>
                <a:gd name="connsiteX4" fmla="*/ 0 w 1224136"/>
                <a:gd name="connsiteY4" fmla="*/ 0 h 2376264"/>
                <a:gd name="connsiteX0" fmla="*/ 0 w 1224136"/>
                <a:gd name="connsiteY0" fmla="*/ 0 h 2685023"/>
                <a:gd name="connsiteX1" fmla="*/ 1224136 w 1224136"/>
                <a:gd name="connsiteY1" fmla="*/ 308759 h 2685023"/>
                <a:gd name="connsiteX2" fmla="*/ 1224136 w 1224136"/>
                <a:gd name="connsiteY2" fmla="*/ 2685023 h 2685023"/>
                <a:gd name="connsiteX3" fmla="*/ 0 w 1224136"/>
                <a:gd name="connsiteY3" fmla="*/ 2685023 h 2685023"/>
                <a:gd name="connsiteX4" fmla="*/ 0 w 1224136"/>
                <a:gd name="connsiteY4" fmla="*/ 0 h 2685023"/>
                <a:gd name="connsiteX0" fmla="*/ 11875 w 1236011"/>
                <a:gd name="connsiteY0" fmla="*/ 0 h 2685023"/>
                <a:gd name="connsiteX1" fmla="*/ 1236011 w 1236011"/>
                <a:gd name="connsiteY1" fmla="*/ 308759 h 2685023"/>
                <a:gd name="connsiteX2" fmla="*/ 1236011 w 1236011"/>
                <a:gd name="connsiteY2" fmla="*/ 2685023 h 2685023"/>
                <a:gd name="connsiteX3" fmla="*/ 0 w 1236011"/>
                <a:gd name="connsiteY3" fmla="*/ 2138758 h 2685023"/>
                <a:gd name="connsiteX4" fmla="*/ 11875 w 1236011"/>
                <a:gd name="connsiteY4" fmla="*/ 0 h 2685023"/>
                <a:gd name="connsiteX0" fmla="*/ 1143 w 1225279"/>
                <a:gd name="connsiteY0" fmla="*/ 0 h 2685023"/>
                <a:gd name="connsiteX1" fmla="*/ 1225279 w 1225279"/>
                <a:gd name="connsiteY1" fmla="*/ 308759 h 2685023"/>
                <a:gd name="connsiteX2" fmla="*/ 1225279 w 1225279"/>
                <a:gd name="connsiteY2" fmla="*/ 2685023 h 2685023"/>
                <a:gd name="connsiteX3" fmla="*/ 1143 w 1225279"/>
                <a:gd name="connsiteY3" fmla="*/ 2281262 h 2685023"/>
                <a:gd name="connsiteX4" fmla="*/ 1143 w 1225279"/>
                <a:gd name="connsiteY4" fmla="*/ 0 h 2685023"/>
                <a:gd name="connsiteX0" fmla="*/ 1143 w 1225279"/>
                <a:gd name="connsiteY0" fmla="*/ 0 h 2685023"/>
                <a:gd name="connsiteX1" fmla="*/ 1225279 w 1225279"/>
                <a:gd name="connsiteY1" fmla="*/ 308759 h 2685023"/>
                <a:gd name="connsiteX2" fmla="*/ 1225279 w 1225279"/>
                <a:gd name="connsiteY2" fmla="*/ 2685023 h 2685023"/>
                <a:gd name="connsiteX3" fmla="*/ 1143 w 1225279"/>
                <a:gd name="connsiteY3" fmla="*/ 2328763 h 2685023"/>
                <a:gd name="connsiteX4" fmla="*/ 1143 w 1225279"/>
                <a:gd name="connsiteY4" fmla="*/ 0 h 2685023"/>
                <a:gd name="connsiteX0" fmla="*/ 1143 w 1225279"/>
                <a:gd name="connsiteY0" fmla="*/ 0 h 2685023"/>
                <a:gd name="connsiteX1" fmla="*/ 1225279 w 1225279"/>
                <a:gd name="connsiteY1" fmla="*/ 308759 h 2685023"/>
                <a:gd name="connsiteX2" fmla="*/ 1225279 w 1225279"/>
                <a:gd name="connsiteY2" fmla="*/ 2685023 h 2685023"/>
                <a:gd name="connsiteX3" fmla="*/ 1143 w 1225279"/>
                <a:gd name="connsiteY3" fmla="*/ 2269386 h 2685023"/>
                <a:gd name="connsiteX4" fmla="*/ 1143 w 1225279"/>
                <a:gd name="connsiteY4" fmla="*/ 0 h 2685023"/>
                <a:gd name="connsiteX0" fmla="*/ 527 w 1224663"/>
                <a:gd name="connsiteY0" fmla="*/ 0 h 2685023"/>
                <a:gd name="connsiteX1" fmla="*/ 1224663 w 1224663"/>
                <a:gd name="connsiteY1" fmla="*/ 308759 h 2685023"/>
                <a:gd name="connsiteX2" fmla="*/ 1224663 w 1224663"/>
                <a:gd name="connsiteY2" fmla="*/ 2685023 h 2685023"/>
                <a:gd name="connsiteX3" fmla="*/ 12402 w 1224663"/>
                <a:gd name="connsiteY3" fmla="*/ 2340638 h 2685023"/>
                <a:gd name="connsiteX4" fmla="*/ 527 w 1224663"/>
                <a:gd name="connsiteY4" fmla="*/ 0 h 2685023"/>
                <a:gd name="connsiteX0" fmla="*/ 392 w 1232127"/>
                <a:gd name="connsiteY0" fmla="*/ 0 h 2740749"/>
                <a:gd name="connsiteX1" fmla="*/ 1232127 w 1232127"/>
                <a:gd name="connsiteY1" fmla="*/ 364485 h 2740749"/>
                <a:gd name="connsiteX2" fmla="*/ 1232127 w 1232127"/>
                <a:gd name="connsiteY2" fmla="*/ 2740749 h 2740749"/>
                <a:gd name="connsiteX3" fmla="*/ 19866 w 1232127"/>
                <a:gd name="connsiteY3" fmla="*/ 2396364 h 2740749"/>
                <a:gd name="connsiteX4" fmla="*/ 392 w 1232127"/>
                <a:gd name="connsiteY4" fmla="*/ 0 h 2740749"/>
                <a:gd name="connsiteX0" fmla="*/ 392 w 1232127"/>
                <a:gd name="connsiteY0" fmla="*/ 0 h 2740749"/>
                <a:gd name="connsiteX1" fmla="*/ 1232127 w 1232127"/>
                <a:gd name="connsiteY1" fmla="*/ 344222 h 2740749"/>
                <a:gd name="connsiteX2" fmla="*/ 1232127 w 1232127"/>
                <a:gd name="connsiteY2" fmla="*/ 2740749 h 2740749"/>
                <a:gd name="connsiteX3" fmla="*/ 19866 w 1232127"/>
                <a:gd name="connsiteY3" fmla="*/ 2396364 h 2740749"/>
                <a:gd name="connsiteX4" fmla="*/ 392 w 1232127"/>
                <a:gd name="connsiteY4" fmla="*/ 0 h 2740749"/>
                <a:gd name="connsiteX0" fmla="*/ 392 w 1232127"/>
                <a:gd name="connsiteY0" fmla="*/ 0 h 2740749"/>
                <a:gd name="connsiteX1" fmla="*/ 1227061 w 1232127"/>
                <a:gd name="connsiteY1" fmla="*/ 359419 h 2740749"/>
                <a:gd name="connsiteX2" fmla="*/ 1232127 w 1232127"/>
                <a:gd name="connsiteY2" fmla="*/ 2740749 h 2740749"/>
                <a:gd name="connsiteX3" fmla="*/ 19866 w 1232127"/>
                <a:gd name="connsiteY3" fmla="*/ 2396364 h 2740749"/>
                <a:gd name="connsiteX4" fmla="*/ 392 w 1232127"/>
                <a:gd name="connsiteY4" fmla="*/ 0 h 2740749"/>
                <a:gd name="connsiteX0" fmla="*/ 494 w 1226092"/>
                <a:gd name="connsiteY0" fmla="*/ 0 h 2731544"/>
                <a:gd name="connsiteX1" fmla="*/ 1221026 w 1226092"/>
                <a:gd name="connsiteY1" fmla="*/ 350214 h 2731544"/>
                <a:gd name="connsiteX2" fmla="*/ 1226092 w 1226092"/>
                <a:gd name="connsiteY2" fmla="*/ 2731544 h 2731544"/>
                <a:gd name="connsiteX3" fmla="*/ 13831 w 1226092"/>
                <a:gd name="connsiteY3" fmla="*/ 2387159 h 2731544"/>
                <a:gd name="connsiteX4" fmla="*/ 494 w 1226092"/>
                <a:gd name="connsiteY4" fmla="*/ 0 h 273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092" h="2731544">
                  <a:moveTo>
                    <a:pt x="494" y="0"/>
                  </a:moveTo>
                  <a:lnTo>
                    <a:pt x="1221026" y="350214"/>
                  </a:lnTo>
                  <a:cubicBezTo>
                    <a:pt x="1222715" y="1143991"/>
                    <a:pt x="1224403" y="1937767"/>
                    <a:pt x="1226092" y="2731544"/>
                  </a:cubicBezTo>
                  <a:lnTo>
                    <a:pt x="13831" y="2387159"/>
                  </a:lnTo>
                  <a:cubicBezTo>
                    <a:pt x="17789" y="1674240"/>
                    <a:pt x="-3464" y="712919"/>
                    <a:pt x="494" y="0"/>
                  </a:cubicBezTo>
                  <a:close/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733045" y="2008500"/>
              <a:ext cx="345138" cy="2737869"/>
            </a:xfrm>
            <a:custGeom>
              <a:avLst/>
              <a:gdLst>
                <a:gd name="connsiteX0" fmla="*/ 0 w 368135"/>
                <a:gd name="connsiteY0" fmla="*/ 344385 h 2755076"/>
                <a:gd name="connsiteX1" fmla="*/ 368135 w 368135"/>
                <a:gd name="connsiteY1" fmla="*/ 0 h 2755076"/>
                <a:gd name="connsiteX2" fmla="*/ 368135 w 368135"/>
                <a:gd name="connsiteY2" fmla="*/ 2220686 h 2755076"/>
                <a:gd name="connsiteX3" fmla="*/ 23751 w 368135"/>
                <a:gd name="connsiteY3" fmla="*/ 2755076 h 2755076"/>
                <a:gd name="connsiteX4" fmla="*/ 0 w 368135"/>
                <a:gd name="connsiteY4" fmla="*/ 344385 h 2755076"/>
                <a:gd name="connsiteX0" fmla="*/ 2006 w 344384"/>
                <a:gd name="connsiteY0" fmla="*/ 357264 h 2755076"/>
                <a:gd name="connsiteX1" fmla="*/ 344384 w 344384"/>
                <a:gd name="connsiteY1" fmla="*/ 0 h 2755076"/>
                <a:gd name="connsiteX2" fmla="*/ 344384 w 344384"/>
                <a:gd name="connsiteY2" fmla="*/ 2220686 h 2755076"/>
                <a:gd name="connsiteX3" fmla="*/ 0 w 344384"/>
                <a:gd name="connsiteY3" fmla="*/ 2755076 h 2755076"/>
                <a:gd name="connsiteX4" fmla="*/ 2006 w 344384"/>
                <a:gd name="connsiteY4" fmla="*/ 357264 h 2755076"/>
                <a:gd name="connsiteX0" fmla="*/ 7157 w 344384"/>
                <a:gd name="connsiteY0" fmla="*/ 364992 h 2755076"/>
                <a:gd name="connsiteX1" fmla="*/ 344384 w 344384"/>
                <a:gd name="connsiteY1" fmla="*/ 0 h 2755076"/>
                <a:gd name="connsiteX2" fmla="*/ 344384 w 344384"/>
                <a:gd name="connsiteY2" fmla="*/ 2220686 h 2755076"/>
                <a:gd name="connsiteX3" fmla="*/ 0 w 344384"/>
                <a:gd name="connsiteY3" fmla="*/ 2755076 h 2755076"/>
                <a:gd name="connsiteX4" fmla="*/ 7157 w 344384"/>
                <a:gd name="connsiteY4" fmla="*/ 364992 h 2755076"/>
                <a:gd name="connsiteX0" fmla="*/ 68 w 347598"/>
                <a:gd name="connsiteY0" fmla="*/ 372720 h 2755076"/>
                <a:gd name="connsiteX1" fmla="*/ 347598 w 347598"/>
                <a:gd name="connsiteY1" fmla="*/ 0 h 2755076"/>
                <a:gd name="connsiteX2" fmla="*/ 347598 w 347598"/>
                <a:gd name="connsiteY2" fmla="*/ 2220686 h 2755076"/>
                <a:gd name="connsiteX3" fmla="*/ 3214 w 347598"/>
                <a:gd name="connsiteY3" fmla="*/ 2755076 h 2755076"/>
                <a:gd name="connsiteX4" fmla="*/ 68 w 347598"/>
                <a:gd name="connsiteY4" fmla="*/ 372720 h 2755076"/>
                <a:gd name="connsiteX0" fmla="*/ 1920 w 344384"/>
                <a:gd name="connsiteY0" fmla="*/ 354989 h 2755076"/>
                <a:gd name="connsiteX1" fmla="*/ 344384 w 344384"/>
                <a:gd name="connsiteY1" fmla="*/ 0 h 2755076"/>
                <a:gd name="connsiteX2" fmla="*/ 344384 w 344384"/>
                <a:gd name="connsiteY2" fmla="*/ 2220686 h 2755076"/>
                <a:gd name="connsiteX3" fmla="*/ 0 w 344384"/>
                <a:gd name="connsiteY3" fmla="*/ 2755076 h 2755076"/>
                <a:gd name="connsiteX4" fmla="*/ 1920 w 344384"/>
                <a:gd name="connsiteY4" fmla="*/ 354989 h 2755076"/>
                <a:gd name="connsiteX0" fmla="*/ 141 w 345138"/>
                <a:gd name="connsiteY0" fmla="*/ 352456 h 2755076"/>
                <a:gd name="connsiteX1" fmla="*/ 345138 w 345138"/>
                <a:gd name="connsiteY1" fmla="*/ 0 h 2755076"/>
                <a:gd name="connsiteX2" fmla="*/ 345138 w 345138"/>
                <a:gd name="connsiteY2" fmla="*/ 2220686 h 2755076"/>
                <a:gd name="connsiteX3" fmla="*/ 754 w 345138"/>
                <a:gd name="connsiteY3" fmla="*/ 2755076 h 2755076"/>
                <a:gd name="connsiteX4" fmla="*/ 141 w 345138"/>
                <a:gd name="connsiteY4" fmla="*/ 352456 h 2755076"/>
                <a:gd name="connsiteX0" fmla="*/ 141 w 345138"/>
                <a:gd name="connsiteY0" fmla="*/ 352456 h 2737869"/>
                <a:gd name="connsiteX1" fmla="*/ 345138 w 345138"/>
                <a:gd name="connsiteY1" fmla="*/ 0 h 2737869"/>
                <a:gd name="connsiteX2" fmla="*/ 345138 w 345138"/>
                <a:gd name="connsiteY2" fmla="*/ 2220686 h 2737869"/>
                <a:gd name="connsiteX3" fmla="*/ 754 w 345138"/>
                <a:gd name="connsiteY3" fmla="*/ 2737869 h 2737869"/>
                <a:gd name="connsiteX4" fmla="*/ 141 w 345138"/>
                <a:gd name="connsiteY4" fmla="*/ 352456 h 273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138" h="2737869">
                  <a:moveTo>
                    <a:pt x="141" y="352456"/>
                  </a:moveTo>
                  <a:lnTo>
                    <a:pt x="345138" y="0"/>
                  </a:lnTo>
                  <a:lnTo>
                    <a:pt x="345138" y="2220686"/>
                  </a:lnTo>
                  <a:lnTo>
                    <a:pt x="754" y="2737869"/>
                  </a:lnTo>
                  <a:cubicBezTo>
                    <a:pt x="1423" y="1938598"/>
                    <a:pt x="-528" y="1151727"/>
                    <a:pt x="141" y="352456"/>
                  </a:cubicBezTo>
                  <a:close/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10490" y="2009658"/>
              <a:ext cx="1565316" cy="353321"/>
            </a:xfrm>
            <a:custGeom>
              <a:avLst/>
              <a:gdLst>
                <a:gd name="connsiteX0" fmla="*/ 1242391 w 1570382"/>
                <a:gd name="connsiteY0" fmla="*/ 347870 h 347870"/>
                <a:gd name="connsiteX1" fmla="*/ 1570382 w 1570382"/>
                <a:gd name="connsiteY1" fmla="*/ 0 h 347870"/>
                <a:gd name="connsiteX2" fmla="*/ 0 w 1570382"/>
                <a:gd name="connsiteY2" fmla="*/ 19879 h 347870"/>
                <a:gd name="connsiteX3" fmla="*/ 1242391 w 1570382"/>
                <a:gd name="connsiteY3" fmla="*/ 347870 h 347870"/>
                <a:gd name="connsiteX0" fmla="*/ 1237325 w 1565316"/>
                <a:gd name="connsiteY0" fmla="*/ 348255 h 348255"/>
                <a:gd name="connsiteX1" fmla="*/ 1565316 w 1565316"/>
                <a:gd name="connsiteY1" fmla="*/ 385 h 348255"/>
                <a:gd name="connsiteX2" fmla="*/ 0 w 1565316"/>
                <a:gd name="connsiteY2" fmla="*/ 0 h 348255"/>
                <a:gd name="connsiteX3" fmla="*/ 1237325 w 1565316"/>
                <a:gd name="connsiteY3" fmla="*/ 348255 h 348255"/>
                <a:gd name="connsiteX0" fmla="*/ 1222127 w 1565316"/>
                <a:gd name="connsiteY0" fmla="*/ 353321 h 353321"/>
                <a:gd name="connsiteX1" fmla="*/ 1565316 w 1565316"/>
                <a:gd name="connsiteY1" fmla="*/ 385 h 353321"/>
                <a:gd name="connsiteX2" fmla="*/ 0 w 1565316"/>
                <a:gd name="connsiteY2" fmla="*/ 0 h 353321"/>
                <a:gd name="connsiteX3" fmla="*/ 1222127 w 1565316"/>
                <a:gd name="connsiteY3" fmla="*/ 353321 h 35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5316" h="353321">
                  <a:moveTo>
                    <a:pt x="1222127" y="353321"/>
                  </a:moveTo>
                  <a:lnTo>
                    <a:pt x="1565316" y="385"/>
                  </a:lnTo>
                  <a:lnTo>
                    <a:pt x="0" y="0"/>
                  </a:lnTo>
                  <a:lnTo>
                    <a:pt x="1222127" y="353321"/>
                  </a:lnTo>
                  <a:close/>
                </a:path>
              </a:pathLst>
            </a:cu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 flipV="1">
            <a:off x="1259632" y="4797152"/>
            <a:ext cx="1465262" cy="19261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natolyvideo\фотобанк\clipart\ОБЩАЯ\    кирпи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277534"/>
            <a:ext cx="2832100" cy="251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092936" y="1604798"/>
            <a:ext cx="4423280" cy="41970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1476" y="2063751"/>
            <a:ext cx="3332163" cy="294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09614" y="5446185"/>
            <a:ext cx="1774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/>
              <a:t>Строительный кирпич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581401" y="5446185"/>
            <a:ext cx="1446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/>
              <a:t>Игральный кубик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232526" y="5446185"/>
            <a:ext cx="1770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/>
              <a:t>Микроволновая печь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Anatolyvideo\фотобанк\clipart\ОБЩАЯ\    кирпи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277534"/>
            <a:ext cx="2832100" cy="251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092936" y="1604798"/>
            <a:ext cx="4423280" cy="4197085"/>
          </a:xfrm>
          <a:prstGeom prst="rect">
            <a:avLst/>
          </a:prstGeom>
        </p:spPr>
      </p:pic>
      <p:sp>
        <p:nvSpPr>
          <p:cNvPr id="15364" name="Прямоугольник 6"/>
          <p:cNvSpPr>
            <a:spLocks noChangeArrowheads="1"/>
          </p:cNvSpPr>
          <p:nvPr/>
        </p:nvSpPr>
        <p:spPr bwMode="auto">
          <a:xfrm>
            <a:off x="709614" y="5446185"/>
            <a:ext cx="1774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/>
              <a:t>Строительный кирпич</a:t>
            </a:r>
          </a:p>
        </p:txBody>
      </p:sp>
      <p:sp>
        <p:nvSpPr>
          <p:cNvPr id="15365" name="Прямоугольник 7"/>
          <p:cNvSpPr>
            <a:spLocks noChangeArrowheads="1"/>
          </p:cNvSpPr>
          <p:nvPr/>
        </p:nvSpPr>
        <p:spPr bwMode="auto">
          <a:xfrm>
            <a:off x="3581401" y="5446185"/>
            <a:ext cx="1446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/>
              <a:t>Игральный кубик</a:t>
            </a:r>
          </a:p>
        </p:txBody>
      </p:sp>
      <p:sp>
        <p:nvSpPr>
          <p:cNvPr id="15366" name="Прямоугольник 8"/>
          <p:cNvSpPr>
            <a:spLocks noChangeArrowheads="1"/>
          </p:cNvSpPr>
          <p:nvPr/>
        </p:nvSpPr>
        <p:spPr bwMode="auto">
          <a:xfrm>
            <a:off x="6232526" y="5446185"/>
            <a:ext cx="1770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/>
              <a:t>Микроволновая печь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28639" y="3763434"/>
            <a:ext cx="1811337" cy="7323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42975" y="3141134"/>
            <a:ext cx="1697038" cy="65616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8638" y="3204634"/>
            <a:ext cx="1860550" cy="6900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42976" y="2599267"/>
            <a:ext cx="1749425" cy="6265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339975" y="3797301"/>
            <a:ext cx="300038" cy="698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640014" y="3225800"/>
            <a:ext cx="52387" cy="5863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528639" y="2599267"/>
            <a:ext cx="414337" cy="6053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/>
          <p:nvPr/>
        </p:nvCxnSpPr>
        <p:spPr>
          <a:xfrm flipV="1">
            <a:off x="528638" y="3204633"/>
            <a:ext cx="0" cy="558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942975" y="2599267"/>
            <a:ext cx="0" cy="54186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Прямая соединительная линия 1029"/>
          <p:cNvCxnSpPr/>
          <p:nvPr/>
        </p:nvCxnSpPr>
        <p:spPr>
          <a:xfrm flipH="1">
            <a:off x="528639" y="3141134"/>
            <a:ext cx="414337" cy="6223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единительная линия 1033"/>
          <p:cNvCxnSpPr/>
          <p:nvPr/>
        </p:nvCxnSpPr>
        <p:spPr>
          <a:xfrm flipV="1">
            <a:off x="2389188" y="3225800"/>
            <a:ext cx="303212" cy="6688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единительная линия 1035"/>
          <p:cNvCxnSpPr/>
          <p:nvPr/>
        </p:nvCxnSpPr>
        <p:spPr>
          <a:xfrm flipH="1">
            <a:off x="2339976" y="3894667"/>
            <a:ext cx="49213" cy="6011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Прямая соединительная линия 1039"/>
          <p:cNvCxnSpPr/>
          <p:nvPr/>
        </p:nvCxnSpPr>
        <p:spPr>
          <a:xfrm>
            <a:off x="4314825" y="3452285"/>
            <a:ext cx="0" cy="10964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Прямая соединительная линия 1041"/>
          <p:cNvCxnSpPr/>
          <p:nvPr/>
        </p:nvCxnSpPr>
        <p:spPr>
          <a:xfrm>
            <a:off x="4271964" y="2660652"/>
            <a:ext cx="661987" cy="385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Прямая соединительная линия 1043"/>
          <p:cNvCxnSpPr/>
          <p:nvPr/>
        </p:nvCxnSpPr>
        <p:spPr>
          <a:xfrm flipV="1">
            <a:off x="4305300" y="3045884"/>
            <a:ext cx="623888" cy="406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Прямая соединительная линия 1045"/>
          <p:cNvCxnSpPr/>
          <p:nvPr/>
        </p:nvCxnSpPr>
        <p:spPr>
          <a:xfrm flipV="1">
            <a:off x="4305300" y="4129618"/>
            <a:ext cx="628650" cy="419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Прямая соединительная линия 1049"/>
          <p:cNvCxnSpPr/>
          <p:nvPr/>
        </p:nvCxnSpPr>
        <p:spPr>
          <a:xfrm>
            <a:off x="4930775" y="3026834"/>
            <a:ext cx="0" cy="11197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Прямая соединительная линия 1051"/>
          <p:cNvCxnSpPr/>
          <p:nvPr/>
        </p:nvCxnSpPr>
        <p:spPr>
          <a:xfrm flipH="1" flipV="1">
            <a:off x="3633788" y="4184651"/>
            <a:ext cx="685800" cy="3640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Прямая соединительная линия 1053"/>
          <p:cNvCxnSpPr/>
          <p:nvPr/>
        </p:nvCxnSpPr>
        <p:spPr>
          <a:xfrm flipV="1">
            <a:off x="3644900" y="3048000"/>
            <a:ext cx="0" cy="11514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641725" y="2654300"/>
            <a:ext cx="642938" cy="4148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3638550" y="3069167"/>
            <a:ext cx="666750" cy="3788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4271963" y="2662767"/>
            <a:ext cx="0" cy="10837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V="1">
            <a:off x="3638550" y="3771900"/>
            <a:ext cx="630238" cy="41698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H="1" flipV="1">
            <a:off x="4268789" y="3763434"/>
            <a:ext cx="663575" cy="35348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91" name="Рисунок 7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1476" y="2063751"/>
            <a:ext cx="3332163" cy="294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Прямая соединительная линия 56"/>
          <p:cNvCxnSpPr/>
          <p:nvPr/>
        </p:nvCxnSpPr>
        <p:spPr>
          <a:xfrm>
            <a:off x="5673726" y="2700867"/>
            <a:ext cx="98425" cy="16615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5673726" y="2709334"/>
            <a:ext cx="2498725" cy="2857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8101014" y="2995085"/>
            <a:ext cx="71437" cy="17991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5772151" y="4332818"/>
            <a:ext cx="2328863" cy="4614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5651500" y="2277533"/>
            <a:ext cx="865188" cy="431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6516689" y="2275418"/>
            <a:ext cx="1982787" cy="1587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8172451" y="2419351"/>
            <a:ext cx="320675" cy="575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>
            <a:off x="8459789" y="2419351"/>
            <a:ext cx="33337" cy="15218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8102601" y="3913718"/>
            <a:ext cx="366713" cy="8911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6516689" y="2275417"/>
            <a:ext cx="71437" cy="128481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6588126" y="3587751"/>
            <a:ext cx="1871663" cy="35348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H="1">
            <a:off x="5772151" y="3587751"/>
            <a:ext cx="815975" cy="73871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 17"/>
          <p:cNvSpPr/>
          <p:nvPr/>
        </p:nvSpPr>
        <p:spPr>
          <a:xfrm>
            <a:off x="1100139" y="4235451"/>
            <a:ext cx="3678237" cy="1769533"/>
          </a:xfrm>
          <a:custGeom>
            <a:avLst/>
            <a:gdLst>
              <a:gd name="connsiteX0" fmla="*/ 0 w 3677697"/>
              <a:gd name="connsiteY0" fmla="*/ 844061 h 1326382"/>
              <a:gd name="connsiteX1" fmla="*/ 1316335 w 3677697"/>
              <a:gd name="connsiteY1" fmla="*/ 0 h 1326382"/>
              <a:gd name="connsiteX2" fmla="*/ 3677697 w 3677697"/>
              <a:gd name="connsiteY2" fmla="*/ 472272 h 1326382"/>
              <a:gd name="connsiteX3" fmla="*/ 2371411 w 3677697"/>
              <a:gd name="connsiteY3" fmla="*/ 1326382 h 1326382"/>
              <a:gd name="connsiteX4" fmla="*/ 0 w 3677697"/>
              <a:gd name="connsiteY4" fmla="*/ 844061 h 13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7697" h="1326382">
                <a:moveTo>
                  <a:pt x="0" y="844061"/>
                </a:moveTo>
                <a:lnTo>
                  <a:pt x="1316335" y="0"/>
                </a:lnTo>
                <a:lnTo>
                  <a:pt x="3677697" y="472272"/>
                </a:lnTo>
                <a:lnTo>
                  <a:pt x="2371411" y="1326382"/>
                </a:lnTo>
                <a:lnTo>
                  <a:pt x="0" y="844061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432050" y="825501"/>
            <a:ext cx="0" cy="3342217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1122363" y="4222751"/>
            <a:ext cx="1289050" cy="1115483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411413" y="4222751"/>
            <a:ext cx="2430462" cy="645583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лилиния 21"/>
          <p:cNvSpPr/>
          <p:nvPr/>
        </p:nvSpPr>
        <p:spPr>
          <a:xfrm>
            <a:off x="3460751" y="1435100"/>
            <a:ext cx="1343025" cy="4546600"/>
          </a:xfrm>
          <a:custGeom>
            <a:avLst/>
            <a:gdLst>
              <a:gd name="connsiteX0" fmla="*/ 9525 w 1343025"/>
              <a:gd name="connsiteY0" fmla="*/ 3409950 h 3409950"/>
              <a:gd name="connsiteX1" fmla="*/ 0 w 1343025"/>
              <a:gd name="connsiteY1" fmla="*/ 866775 h 3409950"/>
              <a:gd name="connsiteX2" fmla="*/ 1333500 w 1343025"/>
              <a:gd name="connsiteY2" fmla="*/ 0 h 3409950"/>
              <a:gd name="connsiteX3" fmla="*/ 1343025 w 1343025"/>
              <a:gd name="connsiteY3" fmla="*/ 2581275 h 3409950"/>
              <a:gd name="connsiteX4" fmla="*/ 9525 w 1343025"/>
              <a:gd name="connsiteY4" fmla="*/ 340995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25" h="3409950">
                <a:moveTo>
                  <a:pt x="9525" y="3409950"/>
                </a:moveTo>
                <a:lnTo>
                  <a:pt x="0" y="866775"/>
                </a:lnTo>
                <a:lnTo>
                  <a:pt x="1333500" y="0"/>
                </a:lnTo>
                <a:lnTo>
                  <a:pt x="1343025" y="2581275"/>
                </a:lnTo>
                <a:lnTo>
                  <a:pt x="9525" y="340995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1060450" y="1993900"/>
            <a:ext cx="2419350" cy="4013200"/>
          </a:xfrm>
          <a:custGeom>
            <a:avLst/>
            <a:gdLst>
              <a:gd name="connsiteX0" fmla="*/ 0 w 2419350"/>
              <a:gd name="connsiteY0" fmla="*/ 0 h 3009900"/>
              <a:gd name="connsiteX1" fmla="*/ 9525 w 2419350"/>
              <a:gd name="connsiteY1" fmla="*/ 2552700 h 3009900"/>
              <a:gd name="connsiteX2" fmla="*/ 2419350 w 2419350"/>
              <a:gd name="connsiteY2" fmla="*/ 3009900 h 3009900"/>
              <a:gd name="connsiteX3" fmla="*/ 2409825 w 2419350"/>
              <a:gd name="connsiteY3" fmla="*/ 466725 h 3009900"/>
              <a:gd name="connsiteX4" fmla="*/ 0 w 2419350"/>
              <a:gd name="connsiteY4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9350" h="3009900">
                <a:moveTo>
                  <a:pt x="0" y="0"/>
                </a:moveTo>
                <a:lnTo>
                  <a:pt x="9525" y="2552700"/>
                </a:lnTo>
                <a:lnTo>
                  <a:pt x="2419350" y="3009900"/>
                </a:lnTo>
                <a:lnTo>
                  <a:pt x="2409825" y="466725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1082675" y="829734"/>
            <a:ext cx="3676650" cy="1769533"/>
          </a:xfrm>
          <a:custGeom>
            <a:avLst/>
            <a:gdLst>
              <a:gd name="connsiteX0" fmla="*/ 0 w 3677697"/>
              <a:gd name="connsiteY0" fmla="*/ 844061 h 1326382"/>
              <a:gd name="connsiteX1" fmla="*/ 1316335 w 3677697"/>
              <a:gd name="connsiteY1" fmla="*/ 0 h 1326382"/>
              <a:gd name="connsiteX2" fmla="*/ 3677697 w 3677697"/>
              <a:gd name="connsiteY2" fmla="*/ 472272 h 1326382"/>
              <a:gd name="connsiteX3" fmla="*/ 2371411 w 3677697"/>
              <a:gd name="connsiteY3" fmla="*/ 1326382 h 1326382"/>
              <a:gd name="connsiteX4" fmla="*/ 0 w 3677697"/>
              <a:gd name="connsiteY4" fmla="*/ 844061 h 13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7697" h="1326382">
                <a:moveTo>
                  <a:pt x="0" y="844061"/>
                </a:moveTo>
                <a:lnTo>
                  <a:pt x="1316335" y="0"/>
                </a:lnTo>
                <a:lnTo>
                  <a:pt x="3677697" y="472272"/>
                </a:lnTo>
                <a:lnTo>
                  <a:pt x="2371411" y="1326382"/>
                </a:lnTo>
                <a:lnTo>
                  <a:pt x="0" y="844061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3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9" y="797985"/>
            <a:ext cx="3798887" cy="526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Box 6"/>
          <p:cNvSpPr txBox="1">
            <a:spLocks noChangeArrowheads="1"/>
          </p:cNvSpPr>
          <p:nvPr/>
        </p:nvSpPr>
        <p:spPr bwMode="auto">
          <a:xfrm>
            <a:off x="684214" y="5348818"/>
            <a:ext cx="358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A</a:t>
            </a:r>
            <a:endParaRPr lang="ru-RU" altLang="ru-RU" sz="2400"/>
          </a:p>
        </p:txBody>
      </p:sp>
      <p:sp>
        <p:nvSpPr>
          <p:cNvPr id="16395" name="TextBox 7"/>
          <p:cNvSpPr txBox="1">
            <a:spLocks noChangeArrowheads="1"/>
          </p:cNvSpPr>
          <p:nvPr/>
        </p:nvSpPr>
        <p:spPr bwMode="auto">
          <a:xfrm>
            <a:off x="2411413" y="3621618"/>
            <a:ext cx="360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D</a:t>
            </a:r>
            <a:endParaRPr lang="ru-RU" altLang="ru-RU" sz="2400"/>
          </a:p>
        </p:txBody>
      </p:sp>
      <p:sp>
        <p:nvSpPr>
          <p:cNvPr id="16396" name="TextBox 8"/>
          <p:cNvSpPr txBox="1">
            <a:spLocks noChangeArrowheads="1"/>
          </p:cNvSpPr>
          <p:nvPr/>
        </p:nvSpPr>
        <p:spPr bwMode="auto">
          <a:xfrm>
            <a:off x="4841876" y="4485218"/>
            <a:ext cx="360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C</a:t>
            </a:r>
            <a:endParaRPr lang="ru-RU" altLang="ru-RU" sz="2400"/>
          </a:p>
        </p:txBody>
      </p:sp>
      <p:sp>
        <p:nvSpPr>
          <p:cNvPr id="16397" name="TextBox 9"/>
          <p:cNvSpPr txBox="1">
            <a:spLocks noChangeArrowheads="1"/>
          </p:cNvSpPr>
          <p:nvPr/>
        </p:nvSpPr>
        <p:spPr bwMode="auto">
          <a:xfrm>
            <a:off x="3419476" y="5964767"/>
            <a:ext cx="360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B</a:t>
            </a:r>
            <a:endParaRPr lang="ru-RU" altLang="ru-RU" sz="2400"/>
          </a:p>
        </p:txBody>
      </p:sp>
      <p:sp>
        <p:nvSpPr>
          <p:cNvPr id="16398" name="TextBox 10"/>
          <p:cNvSpPr txBox="1">
            <a:spLocks noChangeArrowheads="1"/>
          </p:cNvSpPr>
          <p:nvPr/>
        </p:nvSpPr>
        <p:spPr bwMode="auto">
          <a:xfrm>
            <a:off x="539750" y="1701801"/>
            <a:ext cx="503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A</a:t>
            </a:r>
            <a:r>
              <a:rPr lang="en-US" altLang="ru-RU" sz="2400" baseline="-25000"/>
              <a:t>1</a:t>
            </a:r>
            <a:endParaRPr lang="ru-RU" altLang="ru-RU" sz="2400"/>
          </a:p>
        </p:txBody>
      </p:sp>
      <p:sp>
        <p:nvSpPr>
          <p:cNvPr id="16399" name="TextBox 11"/>
          <p:cNvSpPr txBox="1">
            <a:spLocks noChangeArrowheads="1"/>
          </p:cNvSpPr>
          <p:nvPr/>
        </p:nvSpPr>
        <p:spPr bwMode="auto">
          <a:xfrm>
            <a:off x="2449514" y="182034"/>
            <a:ext cx="504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D</a:t>
            </a:r>
            <a:r>
              <a:rPr lang="en-US" altLang="ru-RU" sz="2400" baseline="-25000"/>
              <a:t>1</a:t>
            </a:r>
            <a:endParaRPr lang="ru-RU" altLang="ru-RU" sz="2400"/>
          </a:p>
        </p:txBody>
      </p:sp>
      <p:sp>
        <p:nvSpPr>
          <p:cNvPr id="16400" name="TextBox 12"/>
          <p:cNvSpPr txBox="1">
            <a:spLocks noChangeArrowheads="1"/>
          </p:cNvSpPr>
          <p:nvPr/>
        </p:nvSpPr>
        <p:spPr bwMode="auto">
          <a:xfrm>
            <a:off x="4856164" y="994834"/>
            <a:ext cx="504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C</a:t>
            </a:r>
            <a:r>
              <a:rPr lang="en-US" altLang="ru-RU" sz="2400" baseline="-25000"/>
              <a:t>1</a:t>
            </a:r>
            <a:endParaRPr lang="ru-RU" altLang="ru-RU" sz="2400"/>
          </a:p>
        </p:txBody>
      </p:sp>
      <p:sp>
        <p:nvSpPr>
          <p:cNvPr id="16401" name="TextBox 13"/>
          <p:cNvSpPr txBox="1">
            <a:spLocks noChangeArrowheads="1"/>
          </p:cNvSpPr>
          <p:nvPr/>
        </p:nvSpPr>
        <p:spPr bwMode="auto">
          <a:xfrm>
            <a:off x="3527426" y="2565401"/>
            <a:ext cx="504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B</a:t>
            </a:r>
            <a:r>
              <a:rPr lang="en-US" altLang="ru-RU" sz="2400" baseline="-25000"/>
              <a:t>1</a:t>
            </a:r>
            <a:endParaRPr lang="ru-RU" altLang="ru-RU" sz="240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5692776" y="4326195"/>
            <a:ext cx="27670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dirty="0"/>
              <a:t>АВС</a:t>
            </a:r>
            <a:r>
              <a:rPr lang="en-US" altLang="ru-RU" sz="2400" dirty="0"/>
              <a:t>D</a:t>
            </a:r>
            <a:r>
              <a:rPr lang="ru-RU" altLang="ru-RU" sz="2400" dirty="0"/>
              <a:t>А</a:t>
            </a:r>
            <a:r>
              <a:rPr lang="ru-RU" altLang="ru-RU" sz="2400" baseline="-25000" dirty="0"/>
              <a:t>1</a:t>
            </a:r>
            <a:r>
              <a:rPr lang="ru-RU" altLang="ru-RU" sz="2400" dirty="0"/>
              <a:t>В</a:t>
            </a:r>
            <a:r>
              <a:rPr lang="ru-RU" altLang="ru-RU" sz="2400" baseline="-25000" dirty="0"/>
              <a:t>1</a:t>
            </a:r>
            <a:r>
              <a:rPr lang="ru-RU" altLang="ru-RU" sz="2400" dirty="0"/>
              <a:t>С</a:t>
            </a:r>
            <a:r>
              <a:rPr lang="ru-RU" altLang="ru-RU" sz="2400" baseline="-25000" dirty="0"/>
              <a:t>1</a:t>
            </a:r>
            <a:r>
              <a:rPr lang="en-US" altLang="ru-RU" sz="2400" dirty="0"/>
              <a:t>D</a:t>
            </a:r>
            <a:r>
              <a:rPr lang="ru-RU" altLang="ru-RU" sz="2400" baseline="-25000" dirty="0"/>
              <a:t>1</a:t>
            </a:r>
            <a:r>
              <a:rPr lang="ru-RU" altLang="ru-RU" sz="2400" dirty="0"/>
              <a:t> </a:t>
            </a:r>
            <a:r>
              <a:rPr lang="en-US" altLang="ru-RU" sz="2400" dirty="0"/>
              <a:t>—</a:t>
            </a:r>
            <a:r>
              <a:rPr lang="ru-RU" altLang="ru-RU" sz="2400" dirty="0"/>
              <a:t> параллелепипед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4128" y="1124744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Параллелепипед – призма, основанием которой является параллелограмм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00139" y="4235451"/>
            <a:ext cx="3678237" cy="1769533"/>
          </a:xfrm>
          <a:custGeom>
            <a:avLst/>
            <a:gdLst>
              <a:gd name="connsiteX0" fmla="*/ 0 w 3677697"/>
              <a:gd name="connsiteY0" fmla="*/ 844061 h 1326382"/>
              <a:gd name="connsiteX1" fmla="*/ 1316335 w 3677697"/>
              <a:gd name="connsiteY1" fmla="*/ 0 h 1326382"/>
              <a:gd name="connsiteX2" fmla="*/ 3677697 w 3677697"/>
              <a:gd name="connsiteY2" fmla="*/ 472272 h 1326382"/>
              <a:gd name="connsiteX3" fmla="*/ 2371411 w 3677697"/>
              <a:gd name="connsiteY3" fmla="*/ 1326382 h 1326382"/>
              <a:gd name="connsiteX4" fmla="*/ 0 w 3677697"/>
              <a:gd name="connsiteY4" fmla="*/ 844061 h 13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7697" h="1326382">
                <a:moveTo>
                  <a:pt x="0" y="844061"/>
                </a:moveTo>
                <a:lnTo>
                  <a:pt x="1316335" y="0"/>
                </a:lnTo>
                <a:lnTo>
                  <a:pt x="3677697" y="472272"/>
                </a:lnTo>
                <a:lnTo>
                  <a:pt x="2371411" y="1326382"/>
                </a:lnTo>
                <a:lnTo>
                  <a:pt x="0" y="844061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432050" y="825501"/>
            <a:ext cx="0" cy="3342217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1122363" y="4222751"/>
            <a:ext cx="1289050" cy="1115483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411413" y="4222751"/>
            <a:ext cx="2430462" cy="645583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лилиния 5"/>
          <p:cNvSpPr/>
          <p:nvPr/>
        </p:nvSpPr>
        <p:spPr>
          <a:xfrm>
            <a:off x="3460751" y="1435100"/>
            <a:ext cx="1343025" cy="4546600"/>
          </a:xfrm>
          <a:custGeom>
            <a:avLst/>
            <a:gdLst>
              <a:gd name="connsiteX0" fmla="*/ 9525 w 1343025"/>
              <a:gd name="connsiteY0" fmla="*/ 3409950 h 3409950"/>
              <a:gd name="connsiteX1" fmla="*/ 0 w 1343025"/>
              <a:gd name="connsiteY1" fmla="*/ 866775 h 3409950"/>
              <a:gd name="connsiteX2" fmla="*/ 1333500 w 1343025"/>
              <a:gd name="connsiteY2" fmla="*/ 0 h 3409950"/>
              <a:gd name="connsiteX3" fmla="*/ 1343025 w 1343025"/>
              <a:gd name="connsiteY3" fmla="*/ 2581275 h 3409950"/>
              <a:gd name="connsiteX4" fmla="*/ 9525 w 1343025"/>
              <a:gd name="connsiteY4" fmla="*/ 340995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25" h="3409950">
                <a:moveTo>
                  <a:pt x="9525" y="3409950"/>
                </a:moveTo>
                <a:lnTo>
                  <a:pt x="0" y="866775"/>
                </a:lnTo>
                <a:lnTo>
                  <a:pt x="1333500" y="0"/>
                </a:lnTo>
                <a:lnTo>
                  <a:pt x="1343025" y="2581275"/>
                </a:lnTo>
                <a:lnTo>
                  <a:pt x="9525" y="340995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060450" y="1993900"/>
            <a:ext cx="2419350" cy="4013200"/>
          </a:xfrm>
          <a:custGeom>
            <a:avLst/>
            <a:gdLst>
              <a:gd name="connsiteX0" fmla="*/ 0 w 2419350"/>
              <a:gd name="connsiteY0" fmla="*/ 0 h 3009900"/>
              <a:gd name="connsiteX1" fmla="*/ 9525 w 2419350"/>
              <a:gd name="connsiteY1" fmla="*/ 2552700 h 3009900"/>
              <a:gd name="connsiteX2" fmla="*/ 2419350 w 2419350"/>
              <a:gd name="connsiteY2" fmla="*/ 3009900 h 3009900"/>
              <a:gd name="connsiteX3" fmla="*/ 2409825 w 2419350"/>
              <a:gd name="connsiteY3" fmla="*/ 466725 h 3009900"/>
              <a:gd name="connsiteX4" fmla="*/ 0 w 2419350"/>
              <a:gd name="connsiteY4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9350" h="3009900">
                <a:moveTo>
                  <a:pt x="0" y="0"/>
                </a:moveTo>
                <a:lnTo>
                  <a:pt x="9525" y="2552700"/>
                </a:lnTo>
                <a:lnTo>
                  <a:pt x="2419350" y="3009900"/>
                </a:lnTo>
                <a:lnTo>
                  <a:pt x="2409825" y="466725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082675" y="829734"/>
            <a:ext cx="3676650" cy="1769533"/>
          </a:xfrm>
          <a:custGeom>
            <a:avLst/>
            <a:gdLst>
              <a:gd name="connsiteX0" fmla="*/ 0 w 3677697"/>
              <a:gd name="connsiteY0" fmla="*/ 844061 h 1326382"/>
              <a:gd name="connsiteX1" fmla="*/ 1316335 w 3677697"/>
              <a:gd name="connsiteY1" fmla="*/ 0 h 1326382"/>
              <a:gd name="connsiteX2" fmla="*/ 3677697 w 3677697"/>
              <a:gd name="connsiteY2" fmla="*/ 472272 h 1326382"/>
              <a:gd name="connsiteX3" fmla="*/ 2371411 w 3677697"/>
              <a:gd name="connsiteY3" fmla="*/ 1326382 h 1326382"/>
              <a:gd name="connsiteX4" fmla="*/ 0 w 3677697"/>
              <a:gd name="connsiteY4" fmla="*/ 844061 h 13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7697" h="1326382">
                <a:moveTo>
                  <a:pt x="0" y="844061"/>
                </a:moveTo>
                <a:lnTo>
                  <a:pt x="1316335" y="0"/>
                </a:lnTo>
                <a:lnTo>
                  <a:pt x="3677697" y="472272"/>
                </a:lnTo>
                <a:lnTo>
                  <a:pt x="2371411" y="1326382"/>
                </a:lnTo>
                <a:lnTo>
                  <a:pt x="0" y="844061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7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9" y="797985"/>
            <a:ext cx="3798887" cy="526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Box 9"/>
          <p:cNvSpPr txBox="1">
            <a:spLocks noChangeArrowheads="1"/>
          </p:cNvSpPr>
          <p:nvPr/>
        </p:nvSpPr>
        <p:spPr bwMode="auto">
          <a:xfrm>
            <a:off x="684214" y="5348818"/>
            <a:ext cx="358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A</a:t>
            </a:r>
            <a:endParaRPr lang="ru-RU" altLang="ru-RU" sz="2400"/>
          </a:p>
        </p:txBody>
      </p:sp>
      <p:sp>
        <p:nvSpPr>
          <p:cNvPr id="17419" name="TextBox 10"/>
          <p:cNvSpPr txBox="1">
            <a:spLocks noChangeArrowheads="1"/>
          </p:cNvSpPr>
          <p:nvPr/>
        </p:nvSpPr>
        <p:spPr bwMode="auto">
          <a:xfrm>
            <a:off x="2411413" y="3621618"/>
            <a:ext cx="360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D</a:t>
            </a:r>
            <a:endParaRPr lang="ru-RU" altLang="ru-RU" sz="2400"/>
          </a:p>
        </p:txBody>
      </p:sp>
      <p:sp>
        <p:nvSpPr>
          <p:cNvPr id="17420" name="TextBox 11"/>
          <p:cNvSpPr txBox="1">
            <a:spLocks noChangeArrowheads="1"/>
          </p:cNvSpPr>
          <p:nvPr/>
        </p:nvSpPr>
        <p:spPr bwMode="auto">
          <a:xfrm>
            <a:off x="4841876" y="4485218"/>
            <a:ext cx="360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C</a:t>
            </a:r>
            <a:endParaRPr lang="ru-RU" altLang="ru-RU" sz="2400"/>
          </a:p>
        </p:txBody>
      </p:sp>
      <p:sp>
        <p:nvSpPr>
          <p:cNvPr id="17421" name="TextBox 12"/>
          <p:cNvSpPr txBox="1">
            <a:spLocks noChangeArrowheads="1"/>
          </p:cNvSpPr>
          <p:nvPr/>
        </p:nvSpPr>
        <p:spPr bwMode="auto">
          <a:xfrm>
            <a:off x="3419476" y="5964767"/>
            <a:ext cx="360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B</a:t>
            </a:r>
            <a:endParaRPr lang="ru-RU" altLang="ru-RU" sz="2400"/>
          </a:p>
        </p:txBody>
      </p:sp>
      <p:sp>
        <p:nvSpPr>
          <p:cNvPr id="17422" name="TextBox 13"/>
          <p:cNvSpPr txBox="1">
            <a:spLocks noChangeArrowheads="1"/>
          </p:cNvSpPr>
          <p:nvPr/>
        </p:nvSpPr>
        <p:spPr bwMode="auto">
          <a:xfrm>
            <a:off x="539750" y="1701801"/>
            <a:ext cx="503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A</a:t>
            </a:r>
            <a:r>
              <a:rPr lang="en-US" altLang="ru-RU" sz="2400" baseline="-25000"/>
              <a:t>1</a:t>
            </a:r>
            <a:endParaRPr lang="ru-RU" altLang="ru-RU" sz="2400"/>
          </a:p>
        </p:txBody>
      </p:sp>
      <p:sp>
        <p:nvSpPr>
          <p:cNvPr id="17423" name="TextBox 14"/>
          <p:cNvSpPr txBox="1">
            <a:spLocks noChangeArrowheads="1"/>
          </p:cNvSpPr>
          <p:nvPr/>
        </p:nvSpPr>
        <p:spPr bwMode="auto">
          <a:xfrm>
            <a:off x="2449514" y="182034"/>
            <a:ext cx="504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D</a:t>
            </a:r>
            <a:r>
              <a:rPr lang="en-US" altLang="ru-RU" sz="2400" baseline="-25000"/>
              <a:t>1</a:t>
            </a:r>
            <a:endParaRPr lang="ru-RU" altLang="ru-RU" sz="2400"/>
          </a:p>
        </p:txBody>
      </p:sp>
      <p:sp>
        <p:nvSpPr>
          <p:cNvPr id="17424" name="TextBox 15"/>
          <p:cNvSpPr txBox="1">
            <a:spLocks noChangeArrowheads="1"/>
          </p:cNvSpPr>
          <p:nvPr/>
        </p:nvSpPr>
        <p:spPr bwMode="auto">
          <a:xfrm>
            <a:off x="4856164" y="994834"/>
            <a:ext cx="504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C</a:t>
            </a:r>
            <a:r>
              <a:rPr lang="en-US" altLang="ru-RU" sz="2400" baseline="-25000"/>
              <a:t>1</a:t>
            </a:r>
            <a:endParaRPr lang="ru-RU" altLang="ru-RU" sz="2400"/>
          </a:p>
        </p:txBody>
      </p:sp>
      <p:sp>
        <p:nvSpPr>
          <p:cNvPr id="17425" name="TextBox 16"/>
          <p:cNvSpPr txBox="1">
            <a:spLocks noChangeArrowheads="1"/>
          </p:cNvSpPr>
          <p:nvPr/>
        </p:nvSpPr>
        <p:spPr bwMode="auto">
          <a:xfrm>
            <a:off x="3527426" y="2565401"/>
            <a:ext cx="504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B</a:t>
            </a:r>
            <a:r>
              <a:rPr lang="en-US" altLang="ru-RU" sz="2400" baseline="-25000"/>
              <a:t>1</a:t>
            </a:r>
            <a:endParaRPr lang="ru-RU" altLang="ru-RU" sz="2400"/>
          </a:p>
        </p:txBody>
      </p:sp>
      <p:cxnSp>
        <p:nvCxnSpPr>
          <p:cNvPr id="21" name="Прямая соединительная линия 20"/>
          <p:cNvCxnSpPr>
            <a:stCxn id="22" idx="1"/>
          </p:cNvCxnSpPr>
          <p:nvPr/>
        </p:nvCxnSpPr>
        <p:spPr>
          <a:xfrm flipH="1">
            <a:off x="4176715" y="798499"/>
            <a:ext cx="935035" cy="65141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111750" y="613833"/>
            <a:ext cx="1620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грань </a:t>
            </a:r>
            <a:r>
              <a:rPr lang="en-US" altLang="ru-RU"/>
              <a:t>A</a:t>
            </a:r>
            <a:r>
              <a:rPr lang="en-US" altLang="ru-RU" baseline="-25000"/>
              <a:t>1</a:t>
            </a:r>
            <a:r>
              <a:rPr lang="en-US" altLang="ru-RU"/>
              <a:t>B</a:t>
            </a:r>
            <a:r>
              <a:rPr lang="en-US" altLang="ru-RU" baseline="-25000"/>
              <a:t>1</a:t>
            </a:r>
            <a:r>
              <a:rPr lang="en-US" altLang="ru-RU"/>
              <a:t>C</a:t>
            </a:r>
            <a:r>
              <a:rPr lang="en-US" altLang="ru-RU" baseline="-25000"/>
              <a:t>1</a:t>
            </a:r>
            <a:r>
              <a:rPr lang="en-US" altLang="ru-RU"/>
              <a:t>D</a:t>
            </a:r>
            <a:r>
              <a:rPr lang="en-US" altLang="ru-RU" baseline="-25000"/>
              <a:t>1</a:t>
            </a:r>
            <a:endParaRPr lang="ru-RU" altLang="ru-RU"/>
          </a:p>
        </p:txBody>
      </p:sp>
      <p:cxnSp>
        <p:nvCxnSpPr>
          <p:cNvPr id="26" name="Прямая соединительная линия 25"/>
          <p:cNvCxnSpPr>
            <a:stCxn id="28" idx="1"/>
          </p:cNvCxnSpPr>
          <p:nvPr/>
        </p:nvCxnSpPr>
        <p:spPr>
          <a:xfrm flipH="1">
            <a:off x="4500565" y="1793333"/>
            <a:ext cx="884236" cy="77206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84801" y="1608667"/>
            <a:ext cx="14366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грань </a:t>
            </a:r>
            <a:r>
              <a:rPr lang="en-US" altLang="ru-RU"/>
              <a:t>BB</a:t>
            </a:r>
            <a:r>
              <a:rPr lang="en-US" altLang="ru-RU" baseline="-25000"/>
              <a:t>1</a:t>
            </a:r>
            <a:r>
              <a:rPr lang="en-US" altLang="ru-RU"/>
              <a:t>C</a:t>
            </a:r>
            <a:r>
              <a:rPr lang="en-US" altLang="ru-RU" baseline="-25000"/>
              <a:t>1</a:t>
            </a:r>
            <a:r>
              <a:rPr lang="en-US" altLang="ru-RU"/>
              <a:t>C</a:t>
            </a:r>
            <a:endParaRPr lang="ru-RU" altLang="ru-RU"/>
          </a:p>
        </p:txBody>
      </p:sp>
      <p:cxnSp>
        <p:nvCxnSpPr>
          <p:cNvPr id="30" name="Прямая соединительная линия 29"/>
          <p:cNvCxnSpPr>
            <a:stCxn id="32" idx="1"/>
          </p:cNvCxnSpPr>
          <p:nvPr/>
        </p:nvCxnSpPr>
        <p:spPr>
          <a:xfrm flipH="1">
            <a:off x="3059115" y="2974433"/>
            <a:ext cx="2143124" cy="199126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202239" y="2789767"/>
            <a:ext cx="1306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грань </a:t>
            </a:r>
            <a:r>
              <a:rPr lang="en-US" altLang="ru-RU"/>
              <a:t>ABCD</a:t>
            </a:r>
            <a:endParaRPr lang="ru-RU" altLang="ru-RU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651501" y="4087285"/>
            <a:ext cx="28873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ABCD — </a:t>
            </a:r>
            <a:r>
              <a:rPr lang="ru-RU" altLang="ru-RU"/>
              <a:t>нижнее основание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651500" y="4449233"/>
            <a:ext cx="3239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A</a:t>
            </a:r>
            <a:r>
              <a:rPr lang="ru-RU" altLang="ru-RU" baseline="-25000"/>
              <a:t>1</a:t>
            </a:r>
            <a:r>
              <a:rPr lang="en-US" altLang="ru-RU"/>
              <a:t>B</a:t>
            </a:r>
            <a:r>
              <a:rPr lang="ru-RU" altLang="ru-RU" baseline="-25000"/>
              <a:t>1</a:t>
            </a:r>
            <a:r>
              <a:rPr lang="en-US" altLang="ru-RU"/>
              <a:t>C</a:t>
            </a:r>
            <a:r>
              <a:rPr lang="ru-RU" altLang="ru-RU" baseline="-25000"/>
              <a:t>1</a:t>
            </a:r>
            <a:r>
              <a:rPr lang="en-US" altLang="ru-RU"/>
              <a:t>D</a:t>
            </a:r>
            <a:r>
              <a:rPr lang="ru-RU" altLang="ru-RU" baseline="-25000"/>
              <a:t>1</a:t>
            </a:r>
            <a:r>
              <a:rPr lang="en-US" altLang="ru-RU"/>
              <a:t> — </a:t>
            </a:r>
            <a:r>
              <a:rPr lang="ru-RU" altLang="ru-RU"/>
              <a:t>верхнее основание</a:t>
            </a:r>
          </a:p>
        </p:txBody>
      </p:sp>
      <p:sp>
        <p:nvSpPr>
          <p:cNvPr id="40" name="TextBox 3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52120" y="4818656"/>
            <a:ext cx="2741200" cy="1490664"/>
          </a:xfrm>
          <a:prstGeom prst="rect">
            <a:avLst/>
          </a:prstGeom>
          <a:blipFill rotWithShape="1">
            <a:blip r:embed="rId3" cstate="print"/>
            <a:stretch>
              <a:fillRect r="-1111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853238" y="3763433"/>
            <a:ext cx="8277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/>
              <a:t>Грани: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2" grpId="0"/>
      <p:bldP spid="38" grpId="0"/>
      <p:bldP spid="41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00139" y="4235451"/>
            <a:ext cx="3678237" cy="1769533"/>
          </a:xfrm>
          <a:custGeom>
            <a:avLst/>
            <a:gdLst>
              <a:gd name="connsiteX0" fmla="*/ 0 w 3677697"/>
              <a:gd name="connsiteY0" fmla="*/ 844061 h 1326382"/>
              <a:gd name="connsiteX1" fmla="*/ 1316335 w 3677697"/>
              <a:gd name="connsiteY1" fmla="*/ 0 h 1326382"/>
              <a:gd name="connsiteX2" fmla="*/ 3677697 w 3677697"/>
              <a:gd name="connsiteY2" fmla="*/ 472272 h 1326382"/>
              <a:gd name="connsiteX3" fmla="*/ 2371411 w 3677697"/>
              <a:gd name="connsiteY3" fmla="*/ 1326382 h 1326382"/>
              <a:gd name="connsiteX4" fmla="*/ 0 w 3677697"/>
              <a:gd name="connsiteY4" fmla="*/ 844061 h 13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7697" h="1326382">
                <a:moveTo>
                  <a:pt x="0" y="844061"/>
                </a:moveTo>
                <a:lnTo>
                  <a:pt x="1316335" y="0"/>
                </a:lnTo>
                <a:lnTo>
                  <a:pt x="3677697" y="472272"/>
                </a:lnTo>
                <a:lnTo>
                  <a:pt x="2371411" y="1326382"/>
                </a:lnTo>
                <a:lnTo>
                  <a:pt x="0" y="844061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432050" y="825501"/>
            <a:ext cx="0" cy="3342217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1122363" y="4222751"/>
            <a:ext cx="1289050" cy="1115483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411413" y="4222751"/>
            <a:ext cx="2430462" cy="645583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лилиния 5"/>
          <p:cNvSpPr/>
          <p:nvPr/>
        </p:nvSpPr>
        <p:spPr>
          <a:xfrm>
            <a:off x="3460751" y="1435100"/>
            <a:ext cx="1343025" cy="4546600"/>
          </a:xfrm>
          <a:custGeom>
            <a:avLst/>
            <a:gdLst>
              <a:gd name="connsiteX0" fmla="*/ 9525 w 1343025"/>
              <a:gd name="connsiteY0" fmla="*/ 3409950 h 3409950"/>
              <a:gd name="connsiteX1" fmla="*/ 0 w 1343025"/>
              <a:gd name="connsiteY1" fmla="*/ 866775 h 3409950"/>
              <a:gd name="connsiteX2" fmla="*/ 1333500 w 1343025"/>
              <a:gd name="connsiteY2" fmla="*/ 0 h 3409950"/>
              <a:gd name="connsiteX3" fmla="*/ 1343025 w 1343025"/>
              <a:gd name="connsiteY3" fmla="*/ 2581275 h 3409950"/>
              <a:gd name="connsiteX4" fmla="*/ 9525 w 1343025"/>
              <a:gd name="connsiteY4" fmla="*/ 340995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25" h="3409950">
                <a:moveTo>
                  <a:pt x="9525" y="3409950"/>
                </a:moveTo>
                <a:lnTo>
                  <a:pt x="0" y="866775"/>
                </a:lnTo>
                <a:lnTo>
                  <a:pt x="1333500" y="0"/>
                </a:lnTo>
                <a:lnTo>
                  <a:pt x="1343025" y="2581275"/>
                </a:lnTo>
                <a:lnTo>
                  <a:pt x="9525" y="340995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082676" y="829734"/>
            <a:ext cx="3700463" cy="1769533"/>
          </a:xfrm>
          <a:custGeom>
            <a:avLst/>
            <a:gdLst>
              <a:gd name="connsiteX0" fmla="*/ 0 w 3677697"/>
              <a:gd name="connsiteY0" fmla="*/ 844061 h 1326382"/>
              <a:gd name="connsiteX1" fmla="*/ 1316335 w 3677697"/>
              <a:gd name="connsiteY1" fmla="*/ 0 h 1326382"/>
              <a:gd name="connsiteX2" fmla="*/ 3677697 w 3677697"/>
              <a:gd name="connsiteY2" fmla="*/ 472272 h 1326382"/>
              <a:gd name="connsiteX3" fmla="*/ 2371411 w 3677697"/>
              <a:gd name="connsiteY3" fmla="*/ 1326382 h 1326382"/>
              <a:gd name="connsiteX4" fmla="*/ 0 w 3677697"/>
              <a:gd name="connsiteY4" fmla="*/ 844061 h 1326382"/>
              <a:gd name="connsiteX0" fmla="*/ 0 w 3701278"/>
              <a:gd name="connsiteY0" fmla="*/ 844061 h 1326382"/>
              <a:gd name="connsiteX1" fmla="*/ 1316335 w 3701278"/>
              <a:gd name="connsiteY1" fmla="*/ 0 h 1326382"/>
              <a:gd name="connsiteX2" fmla="*/ 3701278 w 3701278"/>
              <a:gd name="connsiteY2" fmla="*/ 477512 h 1326382"/>
              <a:gd name="connsiteX3" fmla="*/ 2371411 w 3701278"/>
              <a:gd name="connsiteY3" fmla="*/ 1326382 h 1326382"/>
              <a:gd name="connsiteX4" fmla="*/ 0 w 3701278"/>
              <a:gd name="connsiteY4" fmla="*/ 844061 h 13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278" h="1326382">
                <a:moveTo>
                  <a:pt x="0" y="844061"/>
                </a:moveTo>
                <a:lnTo>
                  <a:pt x="1316335" y="0"/>
                </a:lnTo>
                <a:lnTo>
                  <a:pt x="3701278" y="477512"/>
                </a:lnTo>
                <a:lnTo>
                  <a:pt x="2371411" y="1326382"/>
                </a:lnTo>
                <a:lnTo>
                  <a:pt x="0" y="844061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40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9" y="797985"/>
            <a:ext cx="3798887" cy="526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684214" y="5348818"/>
            <a:ext cx="358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A</a:t>
            </a:r>
            <a:endParaRPr lang="ru-RU" altLang="ru-RU" sz="2400"/>
          </a:p>
        </p:txBody>
      </p:sp>
      <p:sp>
        <p:nvSpPr>
          <p:cNvPr id="18442" name="TextBox 10"/>
          <p:cNvSpPr txBox="1">
            <a:spLocks noChangeArrowheads="1"/>
          </p:cNvSpPr>
          <p:nvPr/>
        </p:nvSpPr>
        <p:spPr bwMode="auto">
          <a:xfrm>
            <a:off x="2411413" y="3621618"/>
            <a:ext cx="360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D</a:t>
            </a:r>
            <a:endParaRPr lang="ru-RU" altLang="ru-RU" sz="2400"/>
          </a:p>
        </p:txBody>
      </p:sp>
      <p:sp>
        <p:nvSpPr>
          <p:cNvPr id="18443" name="TextBox 11"/>
          <p:cNvSpPr txBox="1">
            <a:spLocks noChangeArrowheads="1"/>
          </p:cNvSpPr>
          <p:nvPr/>
        </p:nvSpPr>
        <p:spPr bwMode="auto">
          <a:xfrm>
            <a:off x="4841876" y="4485218"/>
            <a:ext cx="360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C</a:t>
            </a:r>
            <a:endParaRPr lang="ru-RU" altLang="ru-RU" sz="2400"/>
          </a:p>
        </p:txBody>
      </p:sp>
      <p:sp>
        <p:nvSpPr>
          <p:cNvPr id="18444" name="TextBox 12"/>
          <p:cNvSpPr txBox="1">
            <a:spLocks noChangeArrowheads="1"/>
          </p:cNvSpPr>
          <p:nvPr/>
        </p:nvSpPr>
        <p:spPr bwMode="auto">
          <a:xfrm>
            <a:off x="3419476" y="5964767"/>
            <a:ext cx="360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B</a:t>
            </a:r>
            <a:endParaRPr lang="ru-RU" altLang="ru-RU" sz="2400"/>
          </a:p>
        </p:txBody>
      </p:sp>
      <p:sp>
        <p:nvSpPr>
          <p:cNvPr id="18445" name="TextBox 13"/>
          <p:cNvSpPr txBox="1">
            <a:spLocks noChangeArrowheads="1"/>
          </p:cNvSpPr>
          <p:nvPr/>
        </p:nvSpPr>
        <p:spPr bwMode="auto">
          <a:xfrm>
            <a:off x="539750" y="1701801"/>
            <a:ext cx="503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A</a:t>
            </a:r>
            <a:r>
              <a:rPr lang="en-US" altLang="ru-RU" sz="2400" baseline="-25000"/>
              <a:t>1</a:t>
            </a:r>
            <a:endParaRPr lang="ru-RU" altLang="ru-RU" sz="2400"/>
          </a:p>
        </p:txBody>
      </p:sp>
      <p:sp>
        <p:nvSpPr>
          <p:cNvPr id="18446" name="TextBox 14"/>
          <p:cNvSpPr txBox="1">
            <a:spLocks noChangeArrowheads="1"/>
          </p:cNvSpPr>
          <p:nvPr/>
        </p:nvSpPr>
        <p:spPr bwMode="auto">
          <a:xfrm>
            <a:off x="2449514" y="182034"/>
            <a:ext cx="504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D</a:t>
            </a:r>
            <a:r>
              <a:rPr lang="en-US" altLang="ru-RU" sz="2400" baseline="-25000"/>
              <a:t>1</a:t>
            </a:r>
            <a:endParaRPr lang="ru-RU" altLang="ru-RU" sz="2400"/>
          </a:p>
        </p:txBody>
      </p:sp>
      <p:sp>
        <p:nvSpPr>
          <p:cNvPr id="18447" name="TextBox 15"/>
          <p:cNvSpPr txBox="1">
            <a:spLocks noChangeArrowheads="1"/>
          </p:cNvSpPr>
          <p:nvPr/>
        </p:nvSpPr>
        <p:spPr bwMode="auto">
          <a:xfrm>
            <a:off x="4856164" y="994834"/>
            <a:ext cx="504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C</a:t>
            </a:r>
            <a:r>
              <a:rPr lang="en-US" altLang="ru-RU" sz="2400" baseline="-25000"/>
              <a:t>1</a:t>
            </a:r>
            <a:endParaRPr lang="ru-RU" altLang="ru-RU" sz="2400"/>
          </a:p>
        </p:txBody>
      </p:sp>
      <p:sp>
        <p:nvSpPr>
          <p:cNvPr id="18448" name="TextBox 16"/>
          <p:cNvSpPr txBox="1">
            <a:spLocks noChangeArrowheads="1"/>
          </p:cNvSpPr>
          <p:nvPr/>
        </p:nvSpPr>
        <p:spPr bwMode="auto">
          <a:xfrm>
            <a:off x="3527426" y="2565401"/>
            <a:ext cx="504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B</a:t>
            </a:r>
            <a:r>
              <a:rPr lang="en-US" altLang="ru-RU" sz="2400" baseline="-25000"/>
              <a:t>1</a:t>
            </a:r>
            <a:endParaRPr lang="ru-RU" altLang="ru-RU" sz="2400"/>
          </a:p>
        </p:txBody>
      </p:sp>
      <p:cxnSp>
        <p:nvCxnSpPr>
          <p:cNvPr id="21" name="Прямая соединительная линия 20"/>
          <p:cNvCxnSpPr>
            <a:stCxn id="22" idx="1"/>
          </p:cNvCxnSpPr>
          <p:nvPr/>
        </p:nvCxnSpPr>
        <p:spPr>
          <a:xfrm flipH="1">
            <a:off x="2592388" y="576251"/>
            <a:ext cx="1301750" cy="173938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894138" y="391585"/>
            <a:ext cx="1257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ребро </a:t>
            </a:r>
            <a:r>
              <a:rPr lang="en-US" altLang="ru-RU"/>
              <a:t>A</a:t>
            </a:r>
            <a:r>
              <a:rPr lang="en-US" altLang="ru-RU" baseline="-25000"/>
              <a:t>1</a:t>
            </a:r>
            <a:r>
              <a:rPr lang="en-US" altLang="ru-RU"/>
              <a:t>B</a:t>
            </a:r>
            <a:r>
              <a:rPr lang="en-US" altLang="ru-RU" baseline="-25000"/>
              <a:t>1</a:t>
            </a:r>
            <a:endParaRPr lang="ru-RU" altLang="ru-RU"/>
          </a:p>
        </p:txBody>
      </p:sp>
      <p:cxnSp>
        <p:nvCxnSpPr>
          <p:cNvPr id="26" name="Прямая соединительная линия 25"/>
          <p:cNvCxnSpPr>
            <a:stCxn id="28" idx="1"/>
          </p:cNvCxnSpPr>
          <p:nvPr/>
        </p:nvCxnSpPr>
        <p:spPr>
          <a:xfrm flipH="1">
            <a:off x="4829176" y="1547799"/>
            <a:ext cx="885824" cy="76995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715000" y="1363133"/>
            <a:ext cx="11673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ребро </a:t>
            </a:r>
            <a:r>
              <a:rPr lang="en-US" altLang="ru-RU"/>
              <a:t>C</a:t>
            </a:r>
            <a:r>
              <a:rPr lang="en-US" altLang="ru-RU" baseline="-25000"/>
              <a:t>1</a:t>
            </a:r>
            <a:r>
              <a:rPr lang="en-US" altLang="ru-RU"/>
              <a:t>C</a:t>
            </a:r>
            <a:endParaRPr lang="ru-RU" altLang="ru-RU"/>
          </a:p>
        </p:txBody>
      </p:sp>
      <p:cxnSp>
        <p:nvCxnSpPr>
          <p:cNvPr id="30" name="Прямая соединительная линия 29"/>
          <p:cNvCxnSpPr>
            <a:stCxn id="32" idx="0"/>
          </p:cNvCxnSpPr>
          <p:nvPr/>
        </p:nvCxnSpPr>
        <p:spPr>
          <a:xfrm flipH="1" flipV="1">
            <a:off x="1766888" y="4792135"/>
            <a:ext cx="36520" cy="14139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244601" y="6206067"/>
            <a:ext cx="11176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ребро </a:t>
            </a:r>
            <a:r>
              <a:rPr lang="en-US" altLang="ru-RU"/>
              <a:t>AD</a:t>
            </a:r>
            <a:endParaRPr lang="ru-RU" altLang="ru-RU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308725" y="4269317"/>
            <a:ext cx="23764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АВ, ВС, </a:t>
            </a:r>
            <a:r>
              <a:rPr lang="en-US" altLang="ru-RU"/>
              <a:t>CD</a:t>
            </a:r>
            <a:r>
              <a:rPr lang="ru-RU" altLang="ru-RU"/>
              <a:t>, </a:t>
            </a:r>
            <a:r>
              <a:rPr lang="en-US" altLang="ru-RU"/>
              <a:t>AD</a:t>
            </a:r>
            <a:r>
              <a:rPr lang="ru-RU" altLang="ru-RU"/>
              <a:t>, А</a:t>
            </a:r>
            <a:r>
              <a:rPr lang="ru-RU" altLang="ru-RU" baseline="-25000"/>
              <a:t>1</a:t>
            </a:r>
            <a:r>
              <a:rPr lang="ru-RU" altLang="ru-RU"/>
              <a:t>В</a:t>
            </a:r>
            <a:r>
              <a:rPr lang="ru-RU" altLang="ru-RU" baseline="-25000"/>
              <a:t>1</a:t>
            </a:r>
            <a:r>
              <a:rPr lang="ru-RU" altLang="ru-RU"/>
              <a:t> В</a:t>
            </a:r>
            <a:r>
              <a:rPr lang="ru-RU" altLang="ru-RU" baseline="-25000"/>
              <a:t>1</a:t>
            </a:r>
            <a:r>
              <a:rPr lang="ru-RU" altLang="ru-RU"/>
              <a:t>С</a:t>
            </a:r>
            <a:r>
              <a:rPr lang="ru-RU" altLang="ru-RU" baseline="-25000"/>
              <a:t>1</a:t>
            </a:r>
            <a:r>
              <a:rPr lang="ru-RU" altLang="ru-RU"/>
              <a:t>, </a:t>
            </a:r>
            <a:r>
              <a:rPr lang="en-US" altLang="ru-RU"/>
              <a:t>C</a:t>
            </a:r>
            <a:r>
              <a:rPr lang="ru-RU" altLang="ru-RU" baseline="-25000"/>
              <a:t>1</a:t>
            </a:r>
            <a:r>
              <a:rPr lang="en-US" altLang="ru-RU"/>
              <a:t>D</a:t>
            </a:r>
            <a:r>
              <a:rPr lang="ru-RU" altLang="ru-RU" baseline="-25000"/>
              <a:t>1</a:t>
            </a:r>
            <a:r>
              <a:rPr lang="ru-RU" altLang="ru-RU"/>
              <a:t>, </a:t>
            </a:r>
            <a:r>
              <a:rPr lang="en-US" altLang="ru-RU"/>
              <a:t>A</a:t>
            </a:r>
            <a:r>
              <a:rPr lang="ru-RU" altLang="ru-RU" baseline="-25000"/>
              <a:t>1</a:t>
            </a:r>
            <a:r>
              <a:rPr lang="en-US" altLang="ru-RU"/>
              <a:t>D</a:t>
            </a:r>
            <a:r>
              <a:rPr lang="ru-RU" altLang="ru-RU" baseline="-25000"/>
              <a:t>1</a:t>
            </a:r>
            <a:r>
              <a:rPr lang="ru-RU" altLang="ru-RU"/>
              <a:t> </a:t>
            </a:r>
          </a:p>
          <a:p>
            <a:pPr eaLnBrk="1" hangingPunct="1"/>
            <a:r>
              <a:rPr lang="ru-RU" altLang="ru-RU"/>
              <a:t> </a:t>
            </a:r>
          </a:p>
          <a:p>
            <a:pPr eaLnBrk="1" hangingPunct="1"/>
            <a:r>
              <a:rPr lang="ru-RU" altLang="ru-RU"/>
              <a:t>АА</a:t>
            </a:r>
            <a:r>
              <a:rPr lang="ru-RU" altLang="ru-RU" baseline="-25000"/>
              <a:t>1</a:t>
            </a:r>
            <a:r>
              <a:rPr lang="ru-RU" altLang="ru-RU"/>
              <a:t>, ВВ</a:t>
            </a:r>
            <a:r>
              <a:rPr lang="ru-RU" altLang="ru-RU" baseline="-25000"/>
              <a:t>1</a:t>
            </a:r>
            <a:r>
              <a:rPr lang="ru-RU" altLang="ru-RU"/>
              <a:t>, СС</a:t>
            </a:r>
            <a:r>
              <a:rPr lang="ru-RU" altLang="ru-RU" baseline="-25000"/>
              <a:t>1</a:t>
            </a:r>
            <a:r>
              <a:rPr lang="ru-RU" altLang="ru-RU"/>
              <a:t>, </a:t>
            </a:r>
            <a:r>
              <a:rPr lang="en-US" altLang="ru-RU"/>
              <a:t>DD</a:t>
            </a:r>
            <a:r>
              <a:rPr lang="ru-RU" altLang="ru-RU" baseline="-25000"/>
              <a:t>1 </a:t>
            </a:r>
            <a:r>
              <a:rPr lang="ru-RU" altLang="ru-RU"/>
              <a:t>— боковые рёбра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853239" y="3763433"/>
            <a:ext cx="846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/>
              <a:t>Рёбра: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082676" y="1993901"/>
            <a:ext cx="2378075" cy="6053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819650" y="1464734"/>
            <a:ext cx="0" cy="34332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1123950" y="4222751"/>
            <a:ext cx="1290638" cy="1113367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2" grpId="0"/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00139" y="4235451"/>
            <a:ext cx="3678237" cy="1769533"/>
          </a:xfrm>
          <a:custGeom>
            <a:avLst/>
            <a:gdLst>
              <a:gd name="connsiteX0" fmla="*/ 0 w 3677697"/>
              <a:gd name="connsiteY0" fmla="*/ 844061 h 1326382"/>
              <a:gd name="connsiteX1" fmla="*/ 1316335 w 3677697"/>
              <a:gd name="connsiteY1" fmla="*/ 0 h 1326382"/>
              <a:gd name="connsiteX2" fmla="*/ 3677697 w 3677697"/>
              <a:gd name="connsiteY2" fmla="*/ 472272 h 1326382"/>
              <a:gd name="connsiteX3" fmla="*/ 2371411 w 3677697"/>
              <a:gd name="connsiteY3" fmla="*/ 1326382 h 1326382"/>
              <a:gd name="connsiteX4" fmla="*/ 0 w 3677697"/>
              <a:gd name="connsiteY4" fmla="*/ 844061 h 13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7697" h="1326382">
                <a:moveTo>
                  <a:pt x="0" y="844061"/>
                </a:moveTo>
                <a:lnTo>
                  <a:pt x="1316335" y="0"/>
                </a:lnTo>
                <a:lnTo>
                  <a:pt x="3677697" y="472272"/>
                </a:lnTo>
                <a:lnTo>
                  <a:pt x="2371411" y="1326382"/>
                </a:lnTo>
                <a:lnTo>
                  <a:pt x="0" y="844061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432050" y="825501"/>
            <a:ext cx="0" cy="3342217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1122363" y="4222751"/>
            <a:ext cx="1289050" cy="1115483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411413" y="4222751"/>
            <a:ext cx="2430462" cy="645583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лилиния 5"/>
          <p:cNvSpPr/>
          <p:nvPr/>
        </p:nvSpPr>
        <p:spPr>
          <a:xfrm>
            <a:off x="3460751" y="1435100"/>
            <a:ext cx="1343025" cy="4546600"/>
          </a:xfrm>
          <a:custGeom>
            <a:avLst/>
            <a:gdLst>
              <a:gd name="connsiteX0" fmla="*/ 9525 w 1343025"/>
              <a:gd name="connsiteY0" fmla="*/ 3409950 h 3409950"/>
              <a:gd name="connsiteX1" fmla="*/ 0 w 1343025"/>
              <a:gd name="connsiteY1" fmla="*/ 866775 h 3409950"/>
              <a:gd name="connsiteX2" fmla="*/ 1333500 w 1343025"/>
              <a:gd name="connsiteY2" fmla="*/ 0 h 3409950"/>
              <a:gd name="connsiteX3" fmla="*/ 1343025 w 1343025"/>
              <a:gd name="connsiteY3" fmla="*/ 2581275 h 3409950"/>
              <a:gd name="connsiteX4" fmla="*/ 9525 w 1343025"/>
              <a:gd name="connsiteY4" fmla="*/ 340995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25" h="3409950">
                <a:moveTo>
                  <a:pt x="9525" y="3409950"/>
                </a:moveTo>
                <a:lnTo>
                  <a:pt x="0" y="866775"/>
                </a:lnTo>
                <a:lnTo>
                  <a:pt x="1333500" y="0"/>
                </a:lnTo>
                <a:lnTo>
                  <a:pt x="1343025" y="2581275"/>
                </a:lnTo>
                <a:lnTo>
                  <a:pt x="9525" y="340995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082676" y="829734"/>
            <a:ext cx="3700463" cy="1769533"/>
          </a:xfrm>
          <a:custGeom>
            <a:avLst/>
            <a:gdLst>
              <a:gd name="connsiteX0" fmla="*/ 0 w 3677697"/>
              <a:gd name="connsiteY0" fmla="*/ 844061 h 1326382"/>
              <a:gd name="connsiteX1" fmla="*/ 1316335 w 3677697"/>
              <a:gd name="connsiteY1" fmla="*/ 0 h 1326382"/>
              <a:gd name="connsiteX2" fmla="*/ 3677697 w 3677697"/>
              <a:gd name="connsiteY2" fmla="*/ 472272 h 1326382"/>
              <a:gd name="connsiteX3" fmla="*/ 2371411 w 3677697"/>
              <a:gd name="connsiteY3" fmla="*/ 1326382 h 1326382"/>
              <a:gd name="connsiteX4" fmla="*/ 0 w 3677697"/>
              <a:gd name="connsiteY4" fmla="*/ 844061 h 1326382"/>
              <a:gd name="connsiteX0" fmla="*/ 0 w 3701278"/>
              <a:gd name="connsiteY0" fmla="*/ 844061 h 1326382"/>
              <a:gd name="connsiteX1" fmla="*/ 1316335 w 3701278"/>
              <a:gd name="connsiteY1" fmla="*/ 0 h 1326382"/>
              <a:gd name="connsiteX2" fmla="*/ 3701278 w 3701278"/>
              <a:gd name="connsiteY2" fmla="*/ 477512 h 1326382"/>
              <a:gd name="connsiteX3" fmla="*/ 2371411 w 3701278"/>
              <a:gd name="connsiteY3" fmla="*/ 1326382 h 1326382"/>
              <a:gd name="connsiteX4" fmla="*/ 0 w 3701278"/>
              <a:gd name="connsiteY4" fmla="*/ 844061 h 13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1278" h="1326382">
                <a:moveTo>
                  <a:pt x="0" y="844061"/>
                </a:moveTo>
                <a:lnTo>
                  <a:pt x="1316335" y="0"/>
                </a:lnTo>
                <a:lnTo>
                  <a:pt x="3701278" y="477512"/>
                </a:lnTo>
                <a:lnTo>
                  <a:pt x="2371411" y="1326382"/>
                </a:lnTo>
                <a:lnTo>
                  <a:pt x="0" y="844061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4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9" y="797985"/>
            <a:ext cx="3798887" cy="526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684214" y="5348818"/>
            <a:ext cx="358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A</a:t>
            </a:r>
            <a:endParaRPr lang="ru-RU" altLang="ru-RU" sz="2400"/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2411413" y="3621618"/>
            <a:ext cx="360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D</a:t>
            </a:r>
            <a:endParaRPr lang="ru-RU" altLang="ru-RU" sz="2400"/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4841876" y="4485218"/>
            <a:ext cx="360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C</a:t>
            </a:r>
            <a:endParaRPr lang="ru-RU" altLang="ru-RU" sz="2400"/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3419476" y="5964767"/>
            <a:ext cx="360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B</a:t>
            </a:r>
            <a:endParaRPr lang="ru-RU" altLang="ru-RU" sz="2400"/>
          </a:p>
        </p:txBody>
      </p:sp>
      <p:sp>
        <p:nvSpPr>
          <p:cNvPr id="19469" name="TextBox 13"/>
          <p:cNvSpPr txBox="1">
            <a:spLocks noChangeArrowheads="1"/>
          </p:cNvSpPr>
          <p:nvPr/>
        </p:nvSpPr>
        <p:spPr bwMode="auto">
          <a:xfrm>
            <a:off x="539750" y="1701801"/>
            <a:ext cx="503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A</a:t>
            </a:r>
            <a:r>
              <a:rPr lang="en-US" altLang="ru-RU" sz="2400" baseline="-25000"/>
              <a:t>1</a:t>
            </a:r>
            <a:endParaRPr lang="ru-RU" altLang="ru-RU" sz="2400"/>
          </a:p>
        </p:txBody>
      </p:sp>
      <p:sp>
        <p:nvSpPr>
          <p:cNvPr id="19470" name="TextBox 14"/>
          <p:cNvSpPr txBox="1">
            <a:spLocks noChangeArrowheads="1"/>
          </p:cNvSpPr>
          <p:nvPr/>
        </p:nvSpPr>
        <p:spPr bwMode="auto">
          <a:xfrm>
            <a:off x="2449514" y="182034"/>
            <a:ext cx="504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D</a:t>
            </a:r>
            <a:r>
              <a:rPr lang="en-US" altLang="ru-RU" sz="2400" baseline="-25000"/>
              <a:t>1</a:t>
            </a:r>
            <a:endParaRPr lang="ru-RU" altLang="ru-RU" sz="2400"/>
          </a:p>
        </p:txBody>
      </p:sp>
      <p:sp>
        <p:nvSpPr>
          <p:cNvPr id="19471" name="TextBox 15"/>
          <p:cNvSpPr txBox="1">
            <a:spLocks noChangeArrowheads="1"/>
          </p:cNvSpPr>
          <p:nvPr/>
        </p:nvSpPr>
        <p:spPr bwMode="auto">
          <a:xfrm>
            <a:off x="4856164" y="994834"/>
            <a:ext cx="504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C</a:t>
            </a:r>
            <a:r>
              <a:rPr lang="en-US" altLang="ru-RU" sz="2400" baseline="-25000"/>
              <a:t>1</a:t>
            </a:r>
            <a:endParaRPr lang="ru-RU" altLang="ru-RU" sz="2400"/>
          </a:p>
        </p:txBody>
      </p:sp>
      <p:sp>
        <p:nvSpPr>
          <p:cNvPr id="19472" name="TextBox 16"/>
          <p:cNvSpPr txBox="1">
            <a:spLocks noChangeArrowheads="1"/>
          </p:cNvSpPr>
          <p:nvPr/>
        </p:nvSpPr>
        <p:spPr bwMode="auto">
          <a:xfrm>
            <a:off x="3527426" y="2565401"/>
            <a:ext cx="504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sz="2400"/>
              <a:t>B</a:t>
            </a:r>
            <a:r>
              <a:rPr lang="en-US" altLang="ru-RU" sz="2400" baseline="-25000"/>
              <a:t>1</a:t>
            </a:r>
            <a:endParaRPr lang="ru-RU" altLang="ru-RU" sz="2400"/>
          </a:p>
        </p:txBody>
      </p:sp>
      <p:cxnSp>
        <p:nvCxnSpPr>
          <p:cNvPr id="21" name="Прямая соединительная линия 20"/>
          <p:cNvCxnSpPr>
            <a:stCxn id="22" idx="1"/>
            <a:endCxn id="8" idx="1"/>
          </p:cNvCxnSpPr>
          <p:nvPr/>
        </p:nvCxnSpPr>
        <p:spPr>
          <a:xfrm flipH="1">
            <a:off x="2398721" y="576251"/>
            <a:ext cx="1495417" cy="25348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894138" y="391585"/>
            <a:ext cx="13340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вершина </a:t>
            </a:r>
            <a:r>
              <a:rPr lang="en-US" altLang="ru-RU"/>
              <a:t>D</a:t>
            </a:r>
            <a:r>
              <a:rPr lang="en-US" altLang="ru-RU" baseline="-25000"/>
              <a:t>1</a:t>
            </a:r>
            <a:endParaRPr lang="ru-RU" altLang="ru-RU"/>
          </a:p>
        </p:txBody>
      </p:sp>
      <p:cxnSp>
        <p:nvCxnSpPr>
          <p:cNvPr id="26" name="Прямая соединительная линия 25"/>
          <p:cNvCxnSpPr>
            <a:stCxn id="28" idx="1"/>
          </p:cNvCxnSpPr>
          <p:nvPr/>
        </p:nvCxnSpPr>
        <p:spPr>
          <a:xfrm flipH="1">
            <a:off x="4829176" y="1547799"/>
            <a:ext cx="885824" cy="335016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715000" y="1363133"/>
            <a:ext cx="12362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вершина С</a:t>
            </a:r>
          </a:p>
        </p:txBody>
      </p:sp>
      <p:cxnSp>
        <p:nvCxnSpPr>
          <p:cNvPr id="30" name="Прямая соединительная линия 29"/>
          <p:cNvCxnSpPr>
            <a:stCxn id="32" idx="0"/>
          </p:cNvCxnSpPr>
          <p:nvPr/>
        </p:nvCxnSpPr>
        <p:spPr>
          <a:xfrm flipV="1">
            <a:off x="1863521" y="6004985"/>
            <a:ext cx="1555954" cy="2010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244601" y="6206067"/>
            <a:ext cx="1237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вершина </a:t>
            </a:r>
            <a:r>
              <a:rPr lang="en-US" altLang="ru-RU"/>
              <a:t>B</a:t>
            </a:r>
            <a:endParaRPr lang="ru-RU" altLang="ru-RU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308725" y="4269318"/>
            <a:ext cx="2376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А, В, С, </a:t>
            </a:r>
            <a:r>
              <a:rPr lang="en-US" altLang="ru-RU"/>
              <a:t>D</a:t>
            </a:r>
            <a:r>
              <a:rPr lang="ru-RU" altLang="ru-RU"/>
              <a:t>, А</a:t>
            </a:r>
            <a:r>
              <a:rPr lang="ru-RU" altLang="ru-RU" baseline="-25000"/>
              <a:t>1</a:t>
            </a:r>
            <a:r>
              <a:rPr lang="ru-RU" altLang="ru-RU"/>
              <a:t>, В</a:t>
            </a:r>
            <a:r>
              <a:rPr lang="ru-RU" altLang="ru-RU" baseline="-25000"/>
              <a:t>1</a:t>
            </a:r>
            <a:r>
              <a:rPr lang="ru-RU" altLang="ru-RU"/>
              <a:t>, С</a:t>
            </a:r>
            <a:r>
              <a:rPr lang="ru-RU" altLang="ru-RU" baseline="-25000"/>
              <a:t>1</a:t>
            </a:r>
            <a:r>
              <a:rPr lang="ru-RU" altLang="ru-RU"/>
              <a:t>, </a:t>
            </a:r>
            <a:r>
              <a:rPr lang="en-US" altLang="ru-RU"/>
              <a:t>D</a:t>
            </a:r>
            <a:r>
              <a:rPr lang="ru-RU" altLang="ru-RU" baseline="-25000"/>
              <a:t>1</a:t>
            </a:r>
            <a:endParaRPr lang="ru-RU" altLang="ru-RU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853239" y="3763433"/>
            <a:ext cx="1213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/>
              <a:t>Вершины: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082676" y="1993901"/>
            <a:ext cx="2378075" cy="6053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819650" y="1464734"/>
            <a:ext cx="0" cy="34332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1123950" y="4222751"/>
            <a:ext cx="1290638" cy="1113367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87544" y="4641241"/>
            <a:ext cx="876745" cy="1490664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3" name="Прямоугольник 2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15736" y="5061730"/>
            <a:ext cx="1583220" cy="615553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5" name="Овал 24"/>
          <p:cNvSpPr/>
          <p:nvPr/>
        </p:nvSpPr>
        <p:spPr>
          <a:xfrm>
            <a:off x="2397126" y="768352"/>
            <a:ext cx="87313" cy="1058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776788" y="4821767"/>
            <a:ext cx="88900" cy="107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416300" y="5964767"/>
            <a:ext cx="88900" cy="107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2" grpId="0"/>
      <p:bldP spid="38" grpId="0"/>
      <p:bldP spid="43" grpId="0"/>
      <p:bldP spid="25" grpId="0" animBg="1"/>
      <p:bldP spid="37" grpId="0" animBg="1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11188" y="442385"/>
            <a:ext cx="82089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000" b="1" i="1">
                <a:solidFill>
                  <a:srgbClr val="00007D"/>
                </a:solidFill>
              </a:rPr>
              <a:t>ВИДЫ  ПАРАЛЛЕЛЕПИПЕДОВ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3200" y="2514600"/>
            <a:ext cx="1987550" cy="3403600"/>
            <a:chOff x="1730" y="2014"/>
            <a:chExt cx="1252" cy="2144"/>
          </a:xfrm>
        </p:grpSpPr>
        <p:sp>
          <p:nvSpPr>
            <p:cNvPr id="20538" name="Line 4"/>
            <p:cNvSpPr>
              <a:spLocks noChangeShapeType="1"/>
            </p:cNvSpPr>
            <p:nvPr/>
          </p:nvSpPr>
          <p:spPr bwMode="auto">
            <a:xfrm>
              <a:off x="1746" y="2381"/>
              <a:ext cx="0" cy="1777"/>
            </a:xfrm>
            <a:prstGeom prst="line">
              <a:avLst/>
            </a:prstGeom>
            <a:noFill/>
            <a:ln w="57150">
              <a:solidFill>
                <a:srgbClr val="00007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9" name="Line 5"/>
            <p:cNvSpPr>
              <a:spLocks noChangeShapeType="1"/>
            </p:cNvSpPr>
            <p:nvPr/>
          </p:nvSpPr>
          <p:spPr bwMode="auto">
            <a:xfrm>
              <a:off x="1730" y="4150"/>
              <a:ext cx="908" cy="0"/>
            </a:xfrm>
            <a:prstGeom prst="line">
              <a:avLst/>
            </a:prstGeom>
            <a:noFill/>
            <a:ln w="57150">
              <a:solidFill>
                <a:srgbClr val="00007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0" name="Line 6"/>
            <p:cNvSpPr>
              <a:spLocks noChangeShapeType="1"/>
            </p:cNvSpPr>
            <p:nvPr/>
          </p:nvSpPr>
          <p:spPr bwMode="auto">
            <a:xfrm flipV="1">
              <a:off x="2630" y="2381"/>
              <a:ext cx="0" cy="1777"/>
            </a:xfrm>
            <a:prstGeom prst="line">
              <a:avLst/>
            </a:prstGeom>
            <a:noFill/>
            <a:ln w="57150">
              <a:solidFill>
                <a:srgbClr val="00007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1" name="Line 7"/>
            <p:cNvSpPr>
              <a:spLocks noChangeShapeType="1"/>
            </p:cNvSpPr>
            <p:nvPr/>
          </p:nvSpPr>
          <p:spPr bwMode="auto">
            <a:xfrm>
              <a:off x="1730" y="2381"/>
              <a:ext cx="904" cy="0"/>
            </a:xfrm>
            <a:prstGeom prst="line">
              <a:avLst/>
            </a:prstGeom>
            <a:noFill/>
            <a:ln w="57150">
              <a:solidFill>
                <a:srgbClr val="00007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2" name="Line 8"/>
            <p:cNvSpPr>
              <a:spLocks noChangeShapeType="1"/>
            </p:cNvSpPr>
            <p:nvPr/>
          </p:nvSpPr>
          <p:spPr bwMode="auto">
            <a:xfrm flipV="1">
              <a:off x="2630" y="3783"/>
              <a:ext cx="352" cy="375"/>
            </a:xfrm>
            <a:prstGeom prst="line">
              <a:avLst/>
            </a:prstGeom>
            <a:noFill/>
            <a:ln w="57150">
              <a:solidFill>
                <a:srgbClr val="00007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3" name="Line 9"/>
            <p:cNvSpPr>
              <a:spLocks noChangeShapeType="1"/>
            </p:cNvSpPr>
            <p:nvPr/>
          </p:nvSpPr>
          <p:spPr bwMode="auto">
            <a:xfrm flipV="1">
              <a:off x="1746" y="3803"/>
              <a:ext cx="374" cy="355"/>
            </a:xfrm>
            <a:prstGeom prst="line">
              <a:avLst/>
            </a:prstGeom>
            <a:noFill/>
            <a:ln w="57150">
              <a:solidFill>
                <a:srgbClr val="00007D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4" name="Line 10"/>
            <p:cNvSpPr>
              <a:spLocks noChangeShapeType="1"/>
            </p:cNvSpPr>
            <p:nvPr/>
          </p:nvSpPr>
          <p:spPr bwMode="auto">
            <a:xfrm>
              <a:off x="2120" y="3803"/>
              <a:ext cx="850" cy="0"/>
            </a:xfrm>
            <a:prstGeom prst="line">
              <a:avLst/>
            </a:prstGeom>
            <a:noFill/>
            <a:ln w="57150">
              <a:solidFill>
                <a:srgbClr val="00007D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5" name="Line 11"/>
            <p:cNvSpPr>
              <a:spLocks noChangeShapeType="1"/>
            </p:cNvSpPr>
            <p:nvPr/>
          </p:nvSpPr>
          <p:spPr bwMode="auto">
            <a:xfrm flipV="1">
              <a:off x="2120" y="2026"/>
              <a:ext cx="0" cy="1777"/>
            </a:xfrm>
            <a:prstGeom prst="line">
              <a:avLst/>
            </a:prstGeom>
            <a:noFill/>
            <a:ln w="57150">
              <a:solidFill>
                <a:srgbClr val="00007D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6" name="Line 12"/>
            <p:cNvSpPr>
              <a:spLocks noChangeShapeType="1"/>
            </p:cNvSpPr>
            <p:nvPr/>
          </p:nvSpPr>
          <p:spPr bwMode="auto">
            <a:xfrm flipV="1">
              <a:off x="1746" y="2026"/>
              <a:ext cx="374" cy="355"/>
            </a:xfrm>
            <a:prstGeom prst="line">
              <a:avLst/>
            </a:prstGeom>
            <a:noFill/>
            <a:ln w="57150">
              <a:solidFill>
                <a:srgbClr val="00007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7" name="Line 13"/>
            <p:cNvSpPr>
              <a:spLocks noChangeShapeType="1"/>
            </p:cNvSpPr>
            <p:nvPr/>
          </p:nvSpPr>
          <p:spPr bwMode="auto">
            <a:xfrm flipV="1">
              <a:off x="2630" y="2026"/>
              <a:ext cx="340" cy="355"/>
            </a:xfrm>
            <a:prstGeom prst="line">
              <a:avLst/>
            </a:prstGeom>
            <a:noFill/>
            <a:ln w="57150">
              <a:solidFill>
                <a:srgbClr val="00007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8" name="Line 14"/>
            <p:cNvSpPr>
              <a:spLocks noChangeShapeType="1"/>
            </p:cNvSpPr>
            <p:nvPr/>
          </p:nvSpPr>
          <p:spPr bwMode="auto">
            <a:xfrm flipV="1">
              <a:off x="2114" y="2030"/>
              <a:ext cx="866" cy="0"/>
            </a:xfrm>
            <a:prstGeom prst="line">
              <a:avLst/>
            </a:prstGeom>
            <a:noFill/>
            <a:ln w="57150">
              <a:solidFill>
                <a:srgbClr val="00007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9" name="Line 15"/>
            <p:cNvSpPr>
              <a:spLocks noChangeShapeType="1"/>
            </p:cNvSpPr>
            <p:nvPr/>
          </p:nvSpPr>
          <p:spPr bwMode="auto">
            <a:xfrm flipV="1">
              <a:off x="2974" y="2014"/>
              <a:ext cx="0" cy="1777"/>
            </a:xfrm>
            <a:prstGeom prst="line">
              <a:avLst/>
            </a:prstGeom>
            <a:noFill/>
            <a:ln w="57150">
              <a:solidFill>
                <a:srgbClr val="00007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0" name="Line 16"/>
            <p:cNvSpPr>
              <a:spLocks noChangeShapeType="1"/>
            </p:cNvSpPr>
            <p:nvPr/>
          </p:nvSpPr>
          <p:spPr bwMode="auto">
            <a:xfrm flipH="1">
              <a:off x="2410" y="3890"/>
              <a:ext cx="201" cy="0"/>
            </a:xfrm>
            <a:prstGeom prst="line">
              <a:avLst/>
            </a:prstGeom>
            <a:noFill/>
            <a:ln w="57150">
              <a:solidFill>
                <a:srgbClr val="00007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1" name="Line 17"/>
            <p:cNvSpPr>
              <a:spLocks noChangeShapeType="1"/>
            </p:cNvSpPr>
            <p:nvPr/>
          </p:nvSpPr>
          <p:spPr bwMode="auto">
            <a:xfrm>
              <a:off x="2426" y="3886"/>
              <a:ext cx="0" cy="272"/>
            </a:xfrm>
            <a:prstGeom prst="line">
              <a:avLst/>
            </a:prstGeom>
            <a:noFill/>
            <a:ln w="57150">
              <a:solidFill>
                <a:srgbClr val="00007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93701" y="1534585"/>
            <a:ext cx="2570163" cy="2686049"/>
            <a:chOff x="240" y="1006"/>
            <a:chExt cx="1619" cy="1693"/>
          </a:xfrm>
        </p:grpSpPr>
        <p:sp>
          <p:nvSpPr>
            <p:cNvPr id="20526" name="Line 19"/>
            <p:cNvSpPr>
              <a:spLocks noChangeShapeType="1"/>
            </p:cNvSpPr>
            <p:nvPr/>
          </p:nvSpPr>
          <p:spPr bwMode="auto">
            <a:xfrm flipH="1">
              <a:off x="255" y="1205"/>
              <a:ext cx="417" cy="149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7" name="Line 20"/>
            <p:cNvSpPr>
              <a:spLocks noChangeShapeType="1"/>
            </p:cNvSpPr>
            <p:nvPr/>
          </p:nvSpPr>
          <p:spPr bwMode="auto">
            <a:xfrm>
              <a:off x="240" y="2693"/>
              <a:ext cx="834" cy="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8" name="Line 21"/>
            <p:cNvSpPr>
              <a:spLocks noChangeShapeType="1"/>
            </p:cNvSpPr>
            <p:nvPr/>
          </p:nvSpPr>
          <p:spPr bwMode="auto">
            <a:xfrm flipV="1">
              <a:off x="1067" y="1217"/>
              <a:ext cx="440" cy="148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9" name="Line 22"/>
            <p:cNvSpPr>
              <a:spLocks noChangeShapeType="1"/>
            </p:cNvSpPr>
            <p:nvPr/>
          </p:nvSpPr>
          <p:spPr bwMode="auto">
            <a:xfrm>
              <a:off x="665" y="1217"/>
              <a:ext cx="84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0" name="Line 23"/>
            <p:cNvSpPr>
              <a:spLocks noChangeShapeType="1"/>
            </p:cNvSpPr>
            <p:nvPr/>
          </p:nvSpPr>
          <p:spPr bwMode="auto">
            <a:xfrm flipV="1">
              <a:off x="1067" y="2464"/>
              <a:ext cx="409" cy="23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1" name="Line 24"/>
            <p:cNvSpPr>
              <a:spLocks noChangeShapeType="1"/>
            </p:cNvSpPr>
            <p:nvPr/>
          </p:nvSpPr>
          <p:spPr bwMode="auto">
            <a:xfrm flipV="1">
              <a:off x="1463" y="1006"/>
              <a:ext cx="390" cy="147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2" name="Line 25"/>
            <p:cNvSpPr>
              <a:spLocks noChangeShapeType="1"/>
            </p:cNvSpPr>
            <p:nvPr/>
          </p:nvSpPr>
          <p:spPr bwMode="auto">
            <a:xfrm flipV="1">
              <a:off x="268" y="2450"/>
              <a:ext cx="382" cy="22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3" name="Line 26"/>
            <p:cNvSpPr>
              <a:spLocks noChangeShapeType="1"/>
            </p:cNvSpPr>
            <p:nvPr/>
          </p:nvSpPr>
          <p:spPr bwMode="auto">
            <a:xfrm>
              <a:off x="650" y="2450"/>
              <a:ext cx="813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4" name="Line 27"/>
            <p:cNvSpPr>
              <a:spLocks noChangeShapeType="1"/>
            </p:cNvSpPr>
            <p:nvPr/>
          </p:nvSpPr>
          <p:spPr bwMode="auto">
            <a:xfrm flipV="1">
              <a:off x="1507" y="1025"/>
              <a:ext cx="352" cy="19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5" name="Line 28"/>
            <p:cNvSpPr>
              <a:spLocks noChangeShapeType="1"/>
            </p:cNvSpPr>
            <p:nvPr/>
          </p:nvSpPr>
          <p:spPr bwMode="auto">
            <a:xfrm flipH="1">
              <a:off x="1067" y="1025"/>
              <a:ext cx="792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6" name="Line 29"/>
            <p:cNvSpPr>
              <a:spLocks noChangeShapeType="1"/>
            </p:cNvSpPr>
            <p:nvPr/>
          </p:nvSpPr>
          <p:spPr bwMode="auto">
            <a:xfrm flipV="1">
              <a:off x="672" y="1021"/>
              <a:ext cx="402" cy="19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7" name="Line 30"/>
            <p:cNvSpPr>
              <a:spLocks noChangeShapeType="1"/>
            </p:cNvSpPr>
            <p:nvPr/>
          </p:nvSpPr>
          <p:spPr bwMode="auto">
            <a:xfrm flipH="1">
              <a:off x="650" y="1025"/>
              <a:ext cx="417" cy="142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003800" y="1445684"/>
            <a:ext cx="3708400" cy="1928283"/>
            <a:chOff x="3152" y="1079"/>
            <a:chExt cx="2336" cy="1214"/>
          </a:xfrm>
        </p:grpSpPr>
        <p:sp>
          <p:nvSpPr>
            <p:cNvPr id="20510" name="Line 32"/>
            <p:cNvSpPr>
              <a:spLocks noChangeShapeType="1"/>
            </p:cNvSpPr>
            <p:nvPr/>
          </p:nvSpPr>
          <p:spPr bwMode="auto">
            <a:xfrm flipV="1">
              <a:off x="4844" y="2069"/>
              <a:ext cx="644" cy="21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1" name="Line 33"/>
            <p:cNvSpPr>
              <a:spLocks noChangeShapeType="1"/>
            </p:cNvSpPr>
            <p:nvPr/>
          </p:nvSpPr>
          <p:spPr bwMode="auto">
            <a:xfrm flipV="1">
              <a:off x="3880" y="2070"/>
              <a:ext cx="1605" cy="12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2" name="Line 34"/>
            <p:cNvSpPr>
              <a:spLocks noChangeShapeType="1"/>
            </p:cNvSpPr>
            <p:nvPr/>
          </p:nvSpPr>
          <p:spPr bwMode="auto">
            <a:xfrm flipV="1">
              <a:off x="4844" y="1099"/>
              <a:ext cx="644" cy="197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3" name="Line 35"/>
            <p:cNvSpPr>
              <a:spLocks noChangeShapeType="1"/>
            </p:cNvSpPr>
            <p:nvPr/>
          </p:nvSpPr>
          <p:spPr bwMode="auto">
            <a:xfrm flipV="1">
              <a:off x="3865" y="1099"/>
              <a:ext cx="1623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4" name="Line 36"/>
            <p:cNvSpPr>
              <a:spLocks noChangeShapeType="1"/>
            </p:cNvSpPr>
            <p:nvPr/>
          </p:nvSpPr>
          <p:spPr bwMode="auto">
            <a:xfrm flipV="1">
              <a:off x="5488" y="1079"/>
              <a:ext cx="0" cy="100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5" name="Line 37"/>
            <p:cNvSpPr>
              <a:spLocks noChangeShapeType="1"/>
            </p:cNvSpPr>
            <p:nvPr/>
          </p:nvSpPr>
          <p:spPr bwMode="auto">
            <a:xfrm>
              <a:off x="3172" y="1310"/>
              <a:ext cx="0" cy="98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6" name="Line 38"/>
            <p:cNvSpPr>
              <a:spLocks noChangeShapeType="1"/>
            </p:cNvSpPr>
            <p:nvPr/>
          </p:nvSpPr>
          <p:spPr bwMode="auto">
            <a:xfrm>
              <a:off x="3172" y="2279"/>
              <a:ext cx="1681" cy="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7" name="Line 39"/>
            <p:cNvSpPr>
              <a:spLocks noChangeShapeType="1"/>
            </p:cNvSpPr>
            <p:nvPr/>
          </p:nvSpPr>
          <p:spPr bwMode="auto">
            <a:xfrm flipV="1">
              <a:off x="4844" y="1296"/>
              <a:ext cx="0" cy="98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8" name="Line 40"/>
            <p:cNvSpPr>
              <a:spLocks noChangeShapeType="1"/>
            </p:cNvSpPr>
            <p:nvPr/>
          </p:nvSpPr>
          <p:spPr bwMode="auto">
            <a:xfrm>
              <a:off x="3152" y="1296"/>
              <a:ext cx="1692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9" name="Line 41"/>
            <p:cNvSpPr>
              <a:spLocks noChangeShapeType="1"/>
            </p:cNvSpPr>
            <p:nvPr/>
          </p:nvSpPr>
          <p:spPr bwMode="auto">
            <a:xfrm flipV="1">
              <a:off x="3172" y="2082"/>
              <a:ext cx="708" cy="197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0" name="Line 42"/>
            <p:cNvSpPr>
              <a:spLocks noChangeShapeType="1"/>
            </p:cNvSpPr>
            <p:nvPr/>
          </p:nvSpPr>
          <p:spPr bwMode="auto">
            <a:xfrm flipV="1">
              <a:off x="3880" y="1099"/>
              <a:ext cx="0" cy="98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1" name="Line 43"/>
            <p:cNvSpPr>
              <a:spLocks noChangeShapeType="1"/>
            </p:cNvSpPr>
            <p:nvPr/>
          </p:nvSpPr>
          <p:spPr bwMode="auto">
            <a:xfrm flipV="1">
              <a:off x="3172" y="1099"/>
              <a:ext cx="708" cy="197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2" name="Line 44"/>
            <p:cNvSpPr>
              <a:spLocks noChangeShapeType="1"/>
            </p:cNvSpPr>
            <p:nvPr/>
          </p:nvSpPr>
          <p:spPr bwMode="auto">
            <a:xfrm>
              <a:off x="3503" y="2195"/>
              <a:ext cx="372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3" name="Line 45"/>
            <p:cNvSpPr>
              <a:spLocks noChangeShapeType="1"/>
            </p:cNvSpPr>
            <p:nvPr/>
          </p:nvSpPr>
          <p:spPr bwMode="auto">
            <a:xfrm flipH="1">
              <a:off x="3544" y="2195"/>
              <a:ext cx="331" cy="84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4" name="Line 46"/>
            <p:cNvSpPr>
              <a:spLocks noChangeShapeType="1"/>
            </p:cNvSpPr>
            <p:nvPr/>
          </p:nvSpPr>
          <p:spPr bwMode="auto">
            <a:xfrm flipV="1">
              <a:off x="3172" y="2026"/>
              <a:ext cx="228" cy="64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5" name="Line 47"/>
            <p:cNvSpPr>
              <a:spLocks noChangeShapeType="1"/>
            </p:cNvSpPr>
            <p:nvPr/>
          </p:nvSpPr>
          <p:spPr bwMode="auto">
            <a:xfrm>
              <a:off x="3382" y="2026"/>
              <a:ext cx="0" cy="18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6300788" y="3911601"/>
            <a:ext cx="1979612" cy="2309284"/>
            <a:chOff x="3667" y="2656"/>
            <a:chExt cx="1645" cy="1559"/>
          </a:xfrm>
        </p:grpSpPr>
        <p:sp>
          <p:nvSpPr>
            <p:cNvPr id="20491" name="Line 49"/>
            <p:cNvSpPr>
              <a:spLocks noChangeShapeType="1"/>
            </p:cNvSpPr>
            <p:nvPr/>
          </p:nvSpPr>
          <p:spPr bwMode="auto">
            <a:xfrm>
              <a:off x="4420" y="3986"/>
              <a:ext cx="0" cy="229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2" name="Line 50"/>
            <p:cNvSpPr>
              <a:spLocks noChangeShapeType="1"/>
            </p:cNvSpPr>
            <p:nvPr/>
          </p:nvSpPr>
          <p:spPr bwMode="auto">
            <a:xfrm>
              <a:off x="3688" y="2909"/>
              <a:ext cx="0" cy="118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3" name="Line 51"/>
            <p:cNvSpPr>
              <a:spLocks noChangeShapeType="1"/>
            </p:cNvSpPr>
            <p:nvPr/>
          </p:nvSpPr>
          <p:spPr bwMode="auto">
            <a:xfrm flipV="1">
              <a:off x="3667" y="4097"/>
              <a:ext cx="1185" cy="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4" name="Line 52"/>
            <p:cNvSpPr>
              <a:spLocks noChangeShapeType="1"/>
            </p:cNvSpPr>
            <p:nvPr/>
          </p:nvSpPr>
          <p:spPr bwMode="auto">
            <a:xfrm flipV="1">
              <a:off x="4852" y="2909"/>
              <a:ext cx="0" cy="118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5" name="Line 53"/>
            <p:cNvSpPr>
              <a:spLocks noChangeShapeType="1"/>
            </p:cNvSpPr>
            <p:nvPr/>
          </p:nvSpPr>
          <p:spPr bwMode="auto">
            <a:xfrm>
              <a:off x="3688" y="2909"/>
              <a:ext cx="1164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6" name="Line 54"/>
            <p:cNvSpPr>
              <a:spLocks noChangeShapeType="1"/>
            </p:cNvSpPr>
            <p:nvPr/>
          </p:nvSpPr>
          <p:spPr bwMode="auto">
            <a:xfrm flipV="1">
              <a:off x="4846" y="3847"/>
              <a:ext cx="466" cy="253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7" name="Line 55"/>
            <p:cNvSpPr>
              <a:spLocks noChangeShapeType="1"/>
            </p:cNvSpPr>
            <p:nvPr/>
          </p:nvSpPr>
          <p:spPr bwMode="auto">
            <a:xfrm flipV="1">
              <a:off x="3688" y="3859"/>
              <a:ext cx="492" cy="23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8" name="Line 56"/>
            <p:cNvSpPr>
              <a:spLocks noChangeShapeType="1"/>
            </p:cNvSpPr>
            <p:nvPr/>
          </p:nvSpPr>
          <p:spPr bwMode="auto">
            <a:xfrm>
              <a:off x="4180" y="3859"/>
              <a:ext cx="1120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9" name="Line 57"/>
            <p:cNvSpPr>
              <a:spLocks noChangeShapeType="1"/>
            </p:cNvSpPr>
            <p:nvPr/>
          </p:nvSpPr>
          <p:spPr bwMode="auto">
            <a:xfrm flipV="1">
              <a:off x="4180" y="2671"/>
              <a:ext cx="0" cy="118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0" name="Line 58"/>
            <p:cNvSpPr>
              <a:spLocks noChangeShapeType="1"/>
            </p:cNvSpPr>
            <p:nvPr/>
          </p:nvSpPr>
          <p:spPr bwMode="auto">
            <a:xfrm flipV="1">
              <a:off x="3679" y="2668"/>
              <a:ext cx="510" cy="247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1" name="Line 59"/>
            <p:cNvSpPr>
              <a:spLocks noChangeShapeType="1"/>
            </p:cNvSpPr>
            <p:nvPr/>
          </p:nvSpPr>
          <p:spPr bwMode="auto">
            <a:xfrm flipV="1">
              <a:off x="4852" y="2671"/>
              <a:ext cx="448" cy="23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2" name="Line 60"/>
            <p:cNvSpPr>
              <a:spLocks noChangeShapeType="1"/>
            </p:cNvSpPr>
            <p:nvPr/>
          </p:nvSpPr>
          <p:spPr bwMode="auto">
            <a:xfrm flipV="1">
              <a:off x="4180" y="2671"/>
              <a:ext cx="1120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3" name="Line 61"/>
            <p:cNvSpPr>
              <a:spLocks noChangeShapeType="1"/>
            </p:cNvSpPr>
            <p:nvPr/>
          </p:nvSpPr>
          <p:spPr bwMode="auto">
            <a:xfrm flipV="1">
              <a:off x="5300" y="2656"/>
              <a:ext cx="0" cy="1203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4" name="Line 62"/>
            <p:cNvSpPr>
              <a:spLocks noChangeShapeType="1"/>
            </p:cNvSpPr>
            <p:nvPr/>
          </p:nvSpPr>
          <p:spPr bwMode="auto">
            <a:xfrm>
              <a:off x="3992" y="3948"/>
              <a:ext cx="245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5" name="Line 63"/>
            <p:cNvSpPr>
              <a:spLocks noChangeShapeType="1"/>
            </p:cNvSpPr>
            <p:nvPr/>
          </p:nvSpPr>
          <p:spPr bwMode="auto">
            <a:xfrm flipH="1">
              <a:off x="3932" y="3948"/>
              <a:ext cx="305" cy="14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6" name="Line 64"/>
            <p:cNvSpPr>
              <a:spLocks noChangeShapeType="1"/>
            </p:cNvSpPr>
            <p:nvPr/>
          </p:nvSpPr>
          <p:spPr bwMode="auto">
            <a:xfrm flipV="1">
              <a:off x="3688" y="3747"/>
              <a:ext cx="207" cy="104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7" name="Line 65"/>
            <p:cNvSpPr>
              <a:spLocks noChangeShapeType="1"/>
            </p:cNvSpPr>
            <p:nvPr/>
          </p:nvSpPr>
          <p:spPr bwMode="auto">
            <a:xfrm>
              <a:off x="3878" y="3753"/>
              <a:ext cx="10" cy="233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8" name="Line 66"/>
            <p:cNvSpPr>
              <a:spLocks noChangeShapeType="1"/>
            </p:cNvSpPr>
            <p:nvPr/>
          </p:nvSpPr>
          <p:spPr bwMode="auto">
            <a:xfrm>
              <a:off x="4957" y="3948"/>
              <a:ext cx="196" cy="99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9" name="Line 67"/>
            <p:cNvSpPr>
              <a:spLocks noChangeShapeType="1"/>
            </p:cNvSpPr>
            <p:nvPr/>
          </p:nvSpPr>
          <p:spPr bwMode="auto">
            <a:xfrm>
              <a:off x="4714" y="3408"/>
              <a:ext cx="293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393700" y="4356100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i="1"/>
              <a:t>НАКЛОННЫЙ</a:t>
            </a:r>
          </a:p>
        </p:txBody>
      </p:sp>
      <p:sp>
        <p:nvSpPr>
          <p:cNvPr id="15429" name="Text Box 69"/>
          <p:cNvSpPr txBox="1">
            <a:spLocks noChangeArrowheads="1"/>
          </p:cNvSpPr>
          <p:nvPr/>
        </p:nvSpPr>
        <p:spPr bwMode="auto">
          <a:xfrm>
            <a:off x="1792288" y="6034617"/>
            <a:ext cx="330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i="1">
                <a:solidFill>
                  <a:srgbClr val="00007D"/>
                </a:solidFill>
              </a:rPr>
              <a:t>ПРЯМОЙ</a:t>
            </a: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5626100" y="347980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i="1">
                <a:solidFill>
                  <a:srgbClr val="008000"/>
                </a:solidFill>
              </a:rPr>
              <a:t>ПРЯМОУГОЛЬНЫЙ</a:t>
            </a:r>
          </a:p>
        </p:txBody>
      </p:sp>
      <p:sp>
        <p:nvSpPr>
          <p:cNvPr id="15431" name="Text Box 71"/>
          <p:cNvSpPr txBox="1">
            <a:spLocks noChangeArrowheads="1"/>
          </p:cNvSpPr>
          <p:nvPr/>
        </p:nvSpPr>
        <p:spPr bwMode="auto">
          <a:xfrm>
            <a:off x="6591300" y="6210300"/>
            <a:ext cx="71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i="1">
                <a:solidFill>
                  <a:srgbClr val="CC0000"/>
                </a:solidFill>
              </a:rPr>
              <a:t>КУБ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428" grpId="0"/>
      <p:bldP spid="15429" grpId="0"/>
      <p:bldP spid="15430" grpId="0"/>
      <p:bldP spid="154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Элементы многогранника</a:t>
            </a:r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827088" y="2565400"/>
            <a:ext cx="2592387" cy="316865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>
            <a:off x="1476375" y="2565400"/>
            <a:ext cx="0" cy="2519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 flipH="1">
            <a:off x="1476375" y="5084763"/>
            <a:ext cx="1943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 flipH="1">
            <a:off x="827088" y="5084763"/>
            <a:ext cx="649287" cy="649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519113" y="56086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5014" name="Text Box 22"/>
          <p:cNvSpPr txBox="1">
            <a:spLocks noChangeArrowheads="1"/>
          </p:cNvSpPr>
          <p:nvPr/>
        </p:nvSpPr>
        <p:spPr bwMode="auto">
          <a:xfrm>
            <a:off x="2771775" y="3141663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В </a:t>
            </a:r>
            <a:r>
              <a:rPr lang="ru-RU" sz="900"/>
              <a:t>1</a:t>
            </a:r>
            <a:endParaRPr lang="ru-RU"/>
          </a:p>
        </p:txBody>
      </p:sp>
      <p:sp>
        <p:nvSpPr>
          <p:cNvPr id="85015" name="Text Box 23"/>
          <p:cNvSpPr txBox="1">
            <a:spLocks noChangeArrowheads="1"/>
          </p:cNvSpPr>
          <p:nvPr/>
        </p:nvSpPr>
        <p:spPr bwMode="auto">
          <a:xfrm>
            <a:off x="519113" y="56086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85016" name="Text Box 24"/>
          <p:cNvSpPr txBox="1">
            <a:spLocks noChangeArrowheads="1"/>
          </p:cNvSpPr>
          <p:nvPr/>
        </p:nvSpPr>
        <p:spPr bwMode="auto">
          <a:xfrm>
            <a:off x="2895600" y="56086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85017" name="Text Box 25"/>
          <p:cNvSpPr txBox="1">
            <a:spLocks noChangeArrowheads="1"/>
          </p:cNvSpPr>
          <p:nvPr/>
        </p:nvSpPr>
        <p:spPr bwMode="auto">
          <a:xfrm>
            <a:off x="3543300" y="48895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85018" name="Text Box 26"/>
          <p:cNvSpPr txBox="1">
            <a:spLocks noGrp="1" noChangeArrowheads="1"/>
          </p:cNvSpPr>
          <p:nvPr>
            <p:ph type="body" idx="1"/>
          </p:nvPr>
        </p:nvSpPr>
        <p:spPr>
          <a:xfrm>
            <a:off x="4067175" y="1700213"/>
            <a:ext cx="4826000" cy="4525962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u="sng" dirty="0"/>
              <a:t>Грани</a:t>
            </a:r>
            <a:r>
              <a:rPr lang="ru-RU" dirty="0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dirty="0"/>
              <a:t>А</a:t>
            </a:r>
            <a:r>
              <a:rPr lang="en-US" sz="2400" dirty="0"/>
              <a:t>B</a:t>
            </a:r>
            <a:r>
              <a:rPr lang="ru-RU" sz="2400" dirty="0"/>
              <a:t>С</a:t>
            </a:r>
            <a:r>
              <a:rPr lang="en-US" sz="2400" dirty="0"/>
              <a:t>D</a:t>
            </a:r>
            <a:r>
              <a:rPr lang="ru-RU" sz="2400" dirty="0"/>
              <a:t>,   АА</a:t>
            </a:r>
            <a:r>
              <a:rPr lang="ru-RU" sz="1200" dirty="0"/>
              <a:t>1</a:t>
            </a:r>
            <a:r>
              <a:rPr lang="ru-RU" sz="2400" dirty="0"/>
              <a:t>В</a:t>
            </a:r>
            <a:r>
              <a:rPr lang="ru-RU" sz="1200" dirty="0"/>
              <a:t>1</a:t>
            </a:r>
            <a:r>
              <a:rPr lang="ru-RU" sz="2400" dirty="0"/>
              <a:t>В,    АА</a:t>
            </a:r>
            <a:r>
              <a:rPr lang="ru-RU" sz="1200" dirty="0"/>
              <a:t>1</a:t>
            </a:r>
            <a:r>
              <a:rPr lang="en-US" sz="2400" dirty="0"/>
              <a:t>D</a:t>
            </a:r>
            <a:r>
              <a:rPr lang="ru-RU" sz="1200" dirty="0"/>
              <a:t>1</a:t>
            </a:r>
            <a:r>
              <a:rPr lang="en-US" sz="2400" dirty="0"/>
              <a:t>D</a:t>
            </a:r>
            <a:r>
              <a:rPr lang="ru-RU" sz="2400" dirty="0"/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dirty="0"/>
              <a:t>СС</a:t>
            </a:r>
            <a:r>
              <a:rPr lang="ru-RU" sz="1200" dirty="0"/>
              <a:t>1</a:t>
            </a:r>
            <a:r>
              <a:rPr lang="ru-RU" sz="2400" dirty="0"/>
              <a:t>В</a:t>
            </a:r>
            <a:r>
              <a:rPr lang="ru-RU" sz="1200" dirty="0"/>
              <a:t>1</a:t>
            </a:r>
            <a:r>
              <a:rPr lang="ru-RU" sz="2400" dirty="0"/>
              <a:t>В,  СС</a:t>
            </a:r>
            <a:r>
              <a:rPr lang="ru-RU" sz="1200" dirty="0"/>
              <a:t>1</a:t>
            </a:r>
            <a:r>
              <a:rPr lang="en-US" sz="2400" dirty="0"/>
              <a:t>D</a:t>
            </a:r>
            <a:r>
              <a:rPr lang="ru-RU" sz="1200" dirty="0"/>
              <a:t>1</a:t>
            </a:r>
            <a:r>
              <a:rPr lang="en-US" sz="2400" dirty="0"/>
              <a:t>D</a:t>
            </a:r>
            <a:r>
              <a:rPr lang="ru-RU" sz="2400" dirty="0"/>
              <a:t>,</a:t>
            </a:r>
            <a:r>
              <a:rPr lang="en-US" sz="2400" dirty="0"/>
              <a:t>  </a:t>
            </a:r>
            <a:r>
              <a:rPr lang="ru-RU" sz="2400" dirty="0"/>
              <a:t> А</a:t>
            </a:r>
            <a:r>
              <a:rPr lang="ru-RU" sz="1200" dirty="0"/>
              <a:t>1</a:t>
            </a:r>
            <a:r>
              <a:rPr lang="ru-RU" sz="2400" dirty="0"/>
              <a:t>В</a:t>
            </a:r>
            <a:r>
              <a:rPr lang="ru-RU" sz="1200" dirty="0"/>
              <a:t>1</a:t>
            </a:r>
            <a:r>
              <a:rPr lang="ru-RU" sz="2400" dirty="0"/>
              <a:t>С</a:t>
            </a:r>
            <a:r>
              <a:rPr lang="ru-RU" sz="1200" dirty="0"/>
              <a:t>1</a:t>
            </a:r>
            <a:r>
              <a:rPr lang="en-US" sz="2400" dirty="0"/>
              <a:t>D</a:t>
            </a:r>
            <a:r>
              <a:rPr lang="en-US" sz="1200" dirty="0"/>
              <a:t>1</a:t>
            </a:r>
            <a:endParaRPr lang="ru-RU" sz="12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sz="2800" b="1" u="sng" dirty="0"/>
              <a:t>Ребра: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dirty="0"/>
              <a:t>А</a:t>
            </a:r>
            <a:r>
              <a:rPr lang="en-US" sz="2400" dirty="0"/>
              <a:t>B</a:t>
            </a:r>
            <a:r>
              <a:rPr lang="ru-RU" sz="2400" dirty="0"/>
              <a:t>, </a:t>
            </a:r>
            <a:r>
              <a:rPr lang="en-US" sz="2400" dirty="0"/>
              <a:t> </a:t>
            </a:r>
            <a:r>
              <a:rPr lang="ru-RU" sz="2400" dirty="0"/>
              <a:t>ВС, </a:t>
            </a:r>
            <a:r>
              <a:rPr lang="en-US" sz="2400" dirty="0"/>
              <a:t> </a:t>
            </a:r>
            <a:r>
              <a:rPr lang="ru-RU" sz="2400" dirty="0"/>
              <a:t>С</a:t>
            </a:r>
            <a:r>
              <a:rPr lang="en-US" sz="2400" dirty="0"/>
              <a:t>D</a:t>
            </a:r>
            <a:r>
              <a:rPr lang="ru-RU" sz="2400" dirty="0"/>
              <a:t>,</a:t>
            </a:r>
            <a:r>
              <a:rPr lang="en-US" sz="2400" dirty="0"/>
              <a:t> </a:t>
            </a:r>
            <a:r>
              <a:rPr lang="ru-RU" sz="2400" dirty="0"/>
              <a:t> </a:t>
            </a:r>
            <a:r>
              <a:rPr lang="en-US" sz="2400" dirty="0"/>
              <a:t>DA</a:t>
            </a:r>
            <a:r>
              <a:rPr lang="ru-RU" sz="2400" dirty="0"/>
              <a:t>,  АА</a:t>
            </a:r>
            <a:r>
              <a:rPr lang="ru-RU" sz="1200" dirty="0"/>
              <a:t>1</a:t>
            </a:r>
            <a:r>
              <a:rPr lang="ru-RU" sz="2400" dirty="0"/>
              <a:t>, ВВ</a:t>
            </a:r>
            <a:r>
              <a:rPr lang="ru-RU" sz="1200" dirty="0"/>
              <a:t>1</a:t>
            </a:r>
            <a:r>
              <a:rPr lang="ru-RU" sz="2400" dirty="0"/>
              <a:t>, </a:t>
            </a:r>
            <a:endParaRPr 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sz="2400" dirty="0"/>
              <a:t>СС</a:t>
            </a:r>
            <a:r>
              <a:rPr lang="ru-RU" sz="1200" dirty="0"/>
              <a:t>1</a:t>
            </a:r>
            <a:r>
              <a:rPr lang="en-US" sz="1200" dirty="0"/>
              <a:t> </a:t>
            </a:r>
            <a:r>
              <a:rPr lang="ru-RU" sz="2000" dirty="0"/>
              <a:t>,  </a:t>
            </a:r>
            <a:r>
              <a:rPr lang="en-US" sz="2400" dirty="0"/>
              <a:t>DD</a:t>
            </a:r>
            <a:r>
              <a:rPr lang="ru-RU" sz="1200" dirty="0"/>
              <a:t>1</a:t>
            </a:r>
            <a:r>
              <a:rPr lang="ru-RU" sz="2400" dirty="0"/>
              <a:t>,  А</a:t>
            </a:r>
            <a:r>
              <a:rPr lang="ru-RU" sz="1200" dirty="0"/>
              <a:t>1</a:t>
            </a:r>
            <a:r>
              <a:rPr lang="ru-RU" sz="2400" dirty="0"/>
              <a:t>В</a:t>
            </a:r>
            <a:r>
              <a:rPr lang="ru-RU" sz="1200" dirty="0"/>
              <a:t>1 </a:t>
            </a:r>
            <a:r>
              <a:rPr lang="ru-RU" sz="2000" dirty="0"/>
              <a:t>, </a:t>
            </a:r>
            <a:r>
              <a:rPr lang="ru-RU" sz="2400" dirty="0"/>
              <a:t>В</a:t>
            </a:r>
            <a:r>
              <a:rPr lang="ru-RU" sz="1200" dirty="0"/>
              <a:t>1</a:t>
            </a:r>
            <a:r>
              <a:rPr lang="ru-RU" sz="2400" dirty="0"/>
              <a:t>С</a:t>
            </a:r>
            <a:r>
              <a:rPr lang="ru-RU" sz="1200" dirty="0"/>
              <a:t>1</a:t>
            </a:r>
            <a:r>
              <a:rPr lang="ru-RU" sz="2000" dirty="0"/>
              <a:t>,</a:t>
            </a:r>
            <a:r>
              <a:rPr lang="en-US" sz="1200" dirty="0"/>
              <a:t> </a:t>
            </a:r>
            <a:r>
              <a:rPr lang="ru-RU" sz="1200" dirty="0"/>
              <a:t>  </a:t>
            </a:r>
            <a:r>
              <a:rPr lang="ru-RU" sz="2400" dirty="0"/>
              <a:t>С</a:t>
            </a:r>
            <a:r>
              <a:rPr lang="ru-RU" sz="1200" dirty="0"/>
              <a:t>1</a:t>
            </a:r>
            <a:r>
              <a:rPr lang="en-US" sz="2400" dirty="0"/>
              <a:t>D</a:t>
            </a:r>
            <a:r>
              <a:rPr lang="en-US" sz="1200" dirty="0"/>
              <a:t>1 </a:t>
            </a:r>
            <a:r>
              <a:rPr lang="ru-RU" sz="2400" dirty="0"/>
              <a:t>, </a:t>
            </a:r>
            <a:r>
              <a:rPr lang="en-US" sz="2400" dirty="0"/>
              <a:t>D</a:t>
            </a:r>
            <a:r>
              <a:rPr lang="ru-RU" sz="1200" dirty="0"/>
              <a:t>1</a:t>
            </a:r>
            <a:r>
              <a:rPr lang="en-US" sz="2400" dirty="0"/>
              <a:t>A</a:t>
            </a:r>
            <a:r>
              <a:rPr lang="en-US" sz="1200" dirty="0"/>
              <a:t>1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800" b="1" u="sng" dirty="0"/>
              <a:t>Вершины: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dirty="0"/>
              <a:t>А,  </a:t>
            </a:r>
            <a:r>
              <a:rPr lang="en-US" sz="2400" dirty="0"/>
              <a:t>B</a:t>
            </a:r>
            <a:r>
              <a:rPr lang="ru-RU" sz="2400" dirty="0"/>
              <a:t>,  С,  </a:t>
            </a:r>
            <a:r>
              <a:rPr lang="en-US" sz="2400" dirty="0"/>
              <a:t>D</a:t>
            </a:r>
            <a:r>
              <a:rPr lang="ru-RU" sz="2400" dirty="0"/>
              <a:t>,  А</a:t>
            </a:r>
            <a:r>
              <a:rPr lang="ru-RU" sz="1200" dirty="0"/>
              <a:t>1</a:t>
            </a:r>
            <a:r>
              <a:rPr lang="ru-RU" sz="2000" dirty="0"/>
              <a:t>,  </a:t>
            </a:r>
            <a:r>
              <a:rPr lang="ru-RU" sz="2400" dirty="0"/>
              <a:t>В</a:t>
            </a:r>
            <a:r>
              <a:rPr lang="ru-RU" sz="1200" dirty="0"/>
              <a:t>1</a:t>
            </a:r>
            <a:r>
              <a:rPr lang="ru-RU" sz="2000" dirty="0"/>
              <a:t>,  </a:t>
            </a:r>
            <a:r>
              <a:rPr lang="ru-RU" sz="2400" dirty="0"/>
              <a:t>С</a:t>
            </a:r>
            <a:r>
              <a:rPr lang="ru-RU" sz="1200" dirty="0"/>
              <a:t>1</a:t>
            </a:r>
            <a:r>
              <a:rPr lang="ru-RU" sz="2000" dirty="0"/>
              <a:t>,  </a:t>
            </a:r>
            <a:r>
              <a:rPr lang="en-US" sz="2400" dirty="0"/>
              <a:t>D</a:t>
            </a:r>
            <a:r>
              <a:rPr lang="en-US" sz="1200" dirty="0"/>
              <a:t>1</a:t>
            </a:r>
            <a:endParaRPr lang="ru-RU" sz="1200" dirty="0"/>
          </a:p>
          <a:p>
            <a:pPr>
              <a:spcBef>
                <a:spcPct val="0"/>
              </a:spcBef>
              <a:buFontTx/>
              <a:buNone/>
            </a:pPr>
            <a:endParaRPr lang="ru-RU" sz="2400" dirty="0"/>
          </a:p>
        </p:txBody>
      </p:sp>
      <p:sp>
        <p:nvSpPr>
          <p:cNvPr id="85020" name="Text Box 28"/>
          <p:cNvSpPr txBox="1">
            <a:spLocks noChangeArrowheads="1"/>
          </p:cNvSpPr>
          <p:nvPr/>
        </p:nvSpPr>
        <p:spPr bwMode="auto">
          <a:xfrm>
            <a:off x="3492500" y="23495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 </a:t>
            </a:r>
            <a:r>
              <a:rPr lang="ru-RU" sz="900"/>
              <a:t>1</a:t>
            </a:r>
            <a:endParaRPr lang="ru-RU"/>
          </a:p>
        </p:txBody>
      </p:sp>
      <p:sp>
        <p:nvSpPr>
          <p:cNvPr id="85021" name="Text Box 29"/>
          <p:cNvSpPr txBox="1">
            <a:spLocks noChangeArrowheads="1"/>
          </p:cNvSpPr>
          <p:nvPr/>
        </p:nvSpPr>
        <p:spPr bwMode="auto">
          <a:xfrm>
            <a:off x="1476375" y="2205038"/>
            <a:ext cx="48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 </a:t>
            </a:r>
            <a:r>
              <a:rPr lang="en-US" sz="1000"/>
              <a:t>1</a:t>
            </a:r>
            <a:endParaRPr lang="ru-RU"/>
          </a:p>
        </p:txBody>
      </p:sp>
      <p:sp>
        <p:nvSpPr>
          <p:cNvPr id="85023" name="Text Box 31"/>
          <p:cNvSpPr txBox="1">
            <a:spLocks noChangeArrowheads="1"/>
          </p:cNvSpPr>
          <p:nvPr/>
        </p:nvSpPr>
        <p:spPr bwMode="auto">
          <a:xfrm>
            <a:off x="1547813" y="46529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</a:t>
            </a:r>
            <a:endParaRPr lang="ru-RU"/>
          </a:p>
        </p:txBody>
      </p:sp>
      <p:sp>
        <p:nvSpPr>
          <p:cNvPr id="85025" name="Text Box 33"/>
          <p:cNvSpPr txBox="1">
            <a:spLocks noChangeArrowheads="1"/>
          </p:cNvSpPr>
          <p:nvPr/>
        </p:nvSpPr>
        <p:spPr bwMode="auto">
          <a:xfrm>
            <a:off x="323850" y="3141663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 </a:t>
            </a:r>
            <a:r>
              <a:rPr lang="en-US" sz="1000"/>
              <a:t>1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85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85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85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85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85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85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5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5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1000"/>
                                        <p:tgtEl>
                                          <p:spTgt spid="85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1000"/>
                                        <p:tgtEl>
                                          <p:spTgt spid="85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000"/>
                                        <p:tgtEl>
                                          <p:spTgt spid="85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1000"/>
                                        <p:tgtEl>
                                          <p:spTgt spid="85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1000"/>
                                        <p:tgtEl>
                                          <p:spTgt spid="85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000"/>
                                        <p:tgtEl>
                                          <p:spTgt spid="85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5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1000"/>
                                        <p:tgtEl>
                                          <p:spTgt spid="85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1000"/>
                                        <p:tgtEl>
                                          <p:spTgt spid="85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000"/>
                                        <p:tgtEl>
                                          <p:spTgt spid="85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71551" y="404285"/>
            <a:ext cx="65458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4000" b="1" i="1"/>
              <a:t>ПРЯМОЙ ПАРАЛЛЕЛЕПИПЕД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563939" y="1699685"/>
            <a:ext cx="5329237" cy="3539430"/>
          </a:xfrm>
          <a:prstGeom prst="rect">
            <a:avLst/>
          </a:prstGeom>
          <a:noFill/>
          <a:ln w="762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3200"/>
          </a:p>
          <a:p>
            <a:pPr lvl="1" eaLnBrk="1" hangingPunct="1"/>
            <a:r>
              <a:rPr lang="ru-RU" altLang="ru-RU" sz="3200" b="1" i="1"/>
              <a:t>Параллелепипед, </a:t>
            </a:r>
          </a:p>
          <a:p>
            <a:pPr lvl="1" eaLnBrk="1" hangingPunct="1"/>
            <a:r>
              <a:rPr lang="ru-RU" altLang="ru-RU" sz="3200" b="1" i="1"/>
              <a:t>у которого боковые </a:t>
            </a:r>
          </a:p>
          <a:p>
            <a:pPr lvl="1" eaLnBrk="1" hangingPunct="1"/>
            <a:r>
              <a:rPr lang="ru-RU" altLang="ru-RU" sz="3200" b="1" i="1"/>
              <a:t>рёбра перпендику-</a:t>
            </a:r>
          </a:p>
          <a:p>
            <a:pPr lvl="1" eaLnBrk="1" hangingPunct="1"/>
            <a:r>
              <a:rPr lang="ru-RU" altLang="ru-RU" sz="3200" b="1" i="1"/>
              <a:t>лярны основанию, </a:t>
            </a:r>
          </a:p>
          <a:p>
            <a:pPr lvl="1" eaLnBrk="1" hangingPunct="1"/>
            <a:r>
              <a:rPr lang="ru-RU" altLang="ru-RU" sz="3200" b="1" i="1"/>
              <a:t>называется прямым.</a:t>
            </a:r>
          </a:p>
          <a:p>
            <a:pPr lvl="1" eaLnBrk="1" hangingPunct="1"/>
            <a:endParaRPr lang="ru-RU" altLang="ru-RU" sz="3200" b="1" i="1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42950" y="1545167"/>
            <a:ext cx="2414588" cy="4320117"/>
            <a:chOff x="452" y="981"/>
            <a:chExt cx="1521" cy="2721"/>
          </a:xfrm>
        </p:grpSpPr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 flipV="1">
              <a:off x="464" y="1000"/>
              <a:ext cx="500" cy="678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>
              <a:off x="958" y="1000"/>
              <a:ext cx="1006" cy="0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 flipV="1">
              <a:off x="1464" y="1014"/>
              <a:ext cx="500" cy="658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464" y="1672"/>
              <a:ext cx="1000" cy="0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464" y="1665"/>
              <a:ext cx="0" cy="2029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>
              <a:off x="1963" y="981"/>
              <a:ext cx="7" cy="2047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>
              <a:off x="1462" y="1673"/>
              <a:ext cx="1" cy="2029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>
              <a:off x="964" y="987"/>
              <a:ext cx="0" cy="2029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7" name="Line 13"/>
            <p:cNvSpPr>
              <a:spLocks noChangeShapeType="1"/>
            </p:cNvSpPr>
            <p:nvPr/>
          </p:nvSpPr>
          <p:spPr bwMode="auto">
            <a:xfrm>
              <a:off x="967" y="3017"/>
              <a:ext cx="1006" cy="1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 flipV="1">
              <a:off x="452" y="3683"/>
              <a:ext cx="1021" cy="12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9" name="Line 15"/>
            <p:cNvSpPr>
              <a:spLocks noChangeShapeType="1"/>
            </p:cNvSpPr>
            <p:nvPr/>
          </p:nvSpPr>
          <p:spPr bwMode="auto">
            <a:xfrm flipV="1">
              <a:off x="469" y="3001"/>
              <a:ext cx="501" cy="678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0" name="Line 16"/>
            <p:cNvSpPr>
              <a:spLocks noChangeShapeType="1"/>
            </p:cNvSpPr>
            <p:nvPr/>
          </p:nvSpPr>
          <p:spPr bwMode="auto">
            <a:xfrm flipV="1">
              <a:off x="1469" y="3015"/>
              <a:ext cx="499" cy="679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 flipH="1">
              <a:off x="1208" y="3441"/>
              <a:ext cx="245" cy="0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2" name="Line 18"/>
            <p:cNvSpPr>
              <a:spLocks noChangeShapeType="1"/>
            </p:cNvSpPr>
            <p:nvPr/>
          </p:nvSpPr>
          <p:spPr bwMode="auto">
            <a:xfrm>
              <a:off x="1229" y="3435"/>
              <a:ext cx="2" cy="251"/>
            </a:xfrm>
            <a:prstGeom prst="line">
              <a:avLst/>
            </a:prstGeom>
            <a:noFill/>
            <a:ln w="571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4214" y="450851"/>
            <a:ext cx="61757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600" b="1" i="1">
                <a:solidFill>
                  <a:srgbClr val="008000"/>
                </a:solidFill>
              </a:rPr>
              <a:t>ПРЯМОУГОЛЬНЫЙ </a:t>
            </a:r>
          </a:p>
          <a:p>
            <a:pPr eaLnBrk="1" hangingPunct="1"/>
            <a:r>
              <a:rPr lang="ru-RU" altLang="ru-RU" sz="3600" b="1" i="1">
                <a:solidFill>
                  <a:srgbClr val="008000"/>
                </a:solidFill>
              </a:rPr>
              <a:t>                     ПАРАЛЛЕЛЕПИПЕД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65164" y="1919818"/>
            <a:ext cx="4067175" cy="2074333"/>
            <a:chOff x="363" y="1185"/>
            <a:chExt cx="2562" cy="1307"/>
          </a:xfrm>
        </p:grpSpPr>
        <p:sp>
          <p:nvSpPr>
            <p:cNvPr id="22539" name="Line 4"/>
            <p:cNvSpPr>
              <a:spLocks noChangeShapeType="1"/>
            </p:cNvSpPr>
            <p:nvPr/>
          </p:nvSpPr>
          <p:spPr bwMode="auto">
            <a:xfrm flipV="1">
              <a:off x="2219" y="2251"/>
              <a:ext cx="706" cy="22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Line 5"/>
            <p:cNvSpPr>
              <a:spLocks noChangeShapeType="1"/>
            </p:cNvSpPr>
            <p:nvPr/>
          </p:nvSpPr>
          <p:spPr bwMode="auto">
            <a:xfrm>
              <a:off x="1161" y="2265"/>
              <a:ext cx="1764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1" name="Line 6"/>
            <p:cNvSpPr>
              <a:spLocks noChangeShapeType="1"/>
            </p:cNvSpPr>
            <p:nvPr/>
          </p:nvSpPr>
          <p:spPr bwMode="auto">
            <a:xfrm flipV="1">
              <a:off x="2219" y="1207"/>
              <a:ext cx="706" cy="212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2" name="Line 7"/>
            <p:cNvSpPr>
              <a:spLocks noChangeShapeType="1"/>
            </p:cNvSpPr>
            <p:nvPr/>
          </p:nvSpPr>
          <p:spPr bwMode="auto">
            <a:xfrm flipV="1">
              <a:off x="1161" y="1207"/>
              <a:ext cx="1764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3" name="Line 8"/>
            <p:cNvSpPr>
              <a:spLocks noChangeShapeType="1"/>
            </p:cNvSpPr>
            <p:nvPr/>
          </p:nvSpPr>
          <p:spPr bwMode="auto">
            <a:xfrm flipV="1">
              <a:off x="2925" y="1185"/>
              <a:ext cx="0" cy="108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4" name="Line 9"/>
            <p:cNvSpPr>
              <a:spLocks noChangeShapeType="1"/>
            </p:cNvSpPr>
            <p:nvPr/>
          </p:nvSpPr>
          <p:spPr bwMode="auto">
            <a:xfrm>
              <a:off x="385" y="1434"/>
              <a:ext cx="0" cy="105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5" name="Line 10"/>
            <p:cNvSpPr>
              <a:spLocks noChangeShapeType="1"/>
            </p:cNvSpPr>
            <p:nvPr/>
          </p:nvSpPr>
          <p:spPr bwMode="auto">
            <a:xfrm flipV="1">
              <a:off x="385" y="2474"/>
              <a:ext cx="1846" cy="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6" name="Line 11"/>
            <p:cNvSpPr>
              <a:spLocks noChangeShapeType="1"/>
            </p:cNvSpPr>
            <p:nvPr/>
          </p:nvSpPr>
          <p:spPr bwMode="auto">
            <a:xfrm flipV="1">
              <a:off x="2219" y="1419"/>
              <a:ext cx="0" cy="105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7" name="Line 12"/>
            <p:cNvSpPr>
              <a:spLocks noChangeShapeType="1"/>
            </p:cNvSpPr>
            <p:nvPr/>
          </p:nvSpPr>
          <p:spPr bwMode="auto">
            <a:xfrm>
              <a:off x="363" y="1419"/>
              <a:ext cx="1856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Line 13"/>
            <p:cNvSpPr>
              <a:spLocks noChangeShapeType="1"/>
            </p:cNvSpPr>
            <p:nvPr/>
          </p:nvSpPr>
          <p:spPr bwMode="auto">
            <a:xfrm flipV="1">
              <a:off x="385" y="2265"/>
              <a:ext cx="776" cy="212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9" name="Line 14"/>
            <p:cNvSpPr>
              <a:spLocks noChangeShapeType="1"/>
            </p:cNvSpPr>
            <p:nvPr/>
          </p:nvSpPr>
          <p:spPr bwMode="auto">
            <a:xfrm flipV="1">
              <a:off x="1161" y="1207"/>
              <a:ext cx="0" cy="105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0" name="Line 15"/>
            <p:cNvSpPr>
              <a:spLocks noChangeShapeType="1"/>
            </p:cNvSpPr>
            <p:nvPr/>
          </p:nvSpPr>
          <p:spPr bwMode="auto">
            <a:xfrm flipV="1">
              <a:off x="385" y="1207"/>
              <a:ext cx="776" cy="212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1" name="Line 16"/>
            <p:cNvSpPr>
              <a:spLocks noChangeShapeType="1"/>
            </p:cNvSpPr>
            <p:nvPr/>
          </p:nvSpPr>
          <p:spPr bwMode="auto">
            <a:xfrm>
              <a:off x="748" y="2386"/>
              <a:ext cx="408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2" name="Line 17"/>
            <p:cNvSpPr>
              <a:spLocks noChangeShapeType="1"/>
            </p:cNvSpPr>
            <p:nvPr/>
          </p:nvSpPr>
          <p:spPr bwMode="auto">
            <a:xfrm flipH="1">
              <a:off x="793" y="2386"/>
              <a:ext cx="363" cy="91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3" name="Line 18"/>
            <p:cNvSpPr>
              <a:spLocks noChangeShapeType="1"/>
            </p:cNvSpPr>
            <p:nvPr/>
          </p:nvSpPr>
          <p:spPr bwMode="auto">
            <a:xfrm flipV="1">
              <a:off x="385" y="2205"/>
              <a:ext cx="250" cy="6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4" name="Line 19"/>
            <p:cNvSpPr>
              <a:spLocks noChangeShapeType="1"/>
            </p:cNvSpPr>
            <p:nvPr/>
          </p:nvSpPr>
          <p:spPr bwMode="auto">
            <a:xfrm>
              <a:off x="615" y="2205"/>
              <a:ext cx="0" cy="194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200025" y="4470401"/>
            <a:ext cx="8782050" cy="1471511"/>
          </a:xfrm>
          <a:prstGeom prst="rect">
            <a:avLst/>
          </a:prstGeom>
          <a:noFill/>
          <a:ln w="76200" cap="rnd">
            <a:solidFill>
              <a:srgbClr val="008000"/>
            </a:solidFill>
            <a:prstDash val="sysDot"/>
            <a:miter lim="800000"/>
            <a:headEnd/>
            <a:tailEnd/>
          </a:ln>
        </p:spPr>
        <p:txBody>
          <a:bodyPr tIns="180000" bIns="180000">
            <a:spAutoFit/>
          </a:bodyPr>
          <a:lstStyle/>
          <a:p>
            <a:pPr algn="ctr" eaLnBrk="1" hangingPunct="1"/>
            <a:r>
              <a:rPr lang="ru-RU" altLang="ru-RU" sz="2400" b="1" i="1">
                <a:solidFill>
                  <a:srgbClr val="008000"/>
                </a:solidFill>
              </a:rPr>
              <a:t>Параллелепипед называется прямоугольным, если его боковые рёбра перпендикулярны к основанию, а основания являются прямоугольниками.</a:t>
            </a:r>
          </a:p>
        </p:txBody>
      </p:sp>
      <p:sp>
        <p:nvSpPr>
          <p:cNvPr id="597044" name="Freeform 52"/>
          <p:cNvSpPr>
            <a:spLocks/>
          </p:cNvSpPr>
          <p:nvPr/>
        </p:nvSpPr>
        <p:spPr bwMode="auto">
          <a:xfrm flipV="1">
            <a:off x="673100" y="3920067"/>
            <a:ext cx="2933700" cy="42333"/>
          </a:xfrm>
          <a:custGeom>
            <a:avLst/>
            <a:gdLst>
              <a:gd name="T0" fmla="*/ 0 w 1512"/>
              <a:gd name="T1" fmla="*/ 0 h 1"/>
              <a:gd name="T2" fmla="*/ 2147483647 w 1512"/>
              <a:gd name="T3" fmla="*/ 0 h 1"/>
              <a:gd name="T4" fmla="*/ 0 60000 65536"/>
              <a:gd name="T5" fmla="*/ 0 60000 65536"/>
              <a:gd name="T6" fmla="*/ 0 w 1512"/>
              <a:gd name="T7" fmla="*/ 0 h 1"/>
              <a:gd name="T8" fmla="*/ 1512 w 151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12" h="1">
                <a:moveTo>
                  <a:pt x="0" y="0"/>
                </a:moveTo>
                <a:lnTo>
                  <a:pt x="1512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Freeform 52"/>
          <p:cNvSpPr>
            <a:spLocks/>
          </p:cNvSpPr>
          <p:nvPr/>
        </p:nvSpPr>
        <p:spPr bwMode="auto">
          <a:xfrm rot="5400000" flipH="1" flipV="1">
            <a:off x="2799557" y="3100653"/>
            <a:ext cx="1676400" cy="42863"/>
          </a:xfrm>
          <a:custGeom>
            <a:avLst/>
            <a:gdLst>
              <a:gd name="T0" fmla="*/ 0 w 1512"/>
              <a:gd name="T1" fmla="*/ 0 h 1"/>
              <a:gd name="T2" fmla="*/ 2147483647 w 1512"/>
              <a:gd name="T3" fmla="*/ 0 h 1"/>
              <a:gd name="T4" fmla="*/ 0 60000 65536"/>
              <a:gd name="T5" fmla="*/ 0 60000 65536"/>
              <a:gd name="T6" fmla="*/ 0 w 1512"/>
              <a:gd name="T7" fmla="*/ 0 h 1"/>
              <a:gd name="T8" fmla="*/ 1512 w 151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12" h="1">
                <a:moveTo>
                  <a:pt x="0" y="0"/>
                </a:moveTo>
                <a:lnTo>
                  <a:pt x="1512" y="0"/>
                </a:lnTo>
              </a:path>
            </a:pathLst>
          </a:custGeom>
          <a:noFill/>
          <a:ln w="38100">
            <a:solidFill>
              <a:srgbClr val="CC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97046" name="Freeform 54"/>
          <p:cNvSpPr>
            <a:spLocks/>
          </p:cNvSpPr>
          <p:nvPr/>
        </p:nvSpPr>
        <p:spPr bwMode="auto">
          <a:xfrm>
            <a:off x="3562351" y="3611034"/>
            <a:ext cx="1146175" cy="357717"/>
          </a:xfrm>
          <a:custGeom>
            <a:avLst/>
            <a:gdLst>
              <a:gd name="T0" fmla="*/ 2147483647 w 512"/>
              <a:gd name="T1" fmla="*/ 0 h 496"/>
              <a:gd name="T2" fmla="*/ 0 w 512"/>
              <a:gd name="T3" fmla="*/ 2147483647 h 496"/>
              <a:gd name="T4" fmla="*/ 2147483647 w 512"/>
              <a:gd name="T5" fmla="*/ 2147483647 h 496"/>
              <a:gd name="T6" fmla="*/ 0 60000 65536"/>
              <a:gd name="T7" fmla="*/ 0 60000 65536"/>
              <a:gd name="T8" fmla="*/ 0 60000 65536"/>
              <a:gd name="T9" fmla="*/ 0 w 512"/>
              <a:gd name="T10" fmla="*/ 0 h 496"/>
              <a:gd name="T11" fmla="*/ 512 w 512"/>
              <a:gd name="T12" fmla="*/ 496 h 4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2" h="496">
                <a:moveTo>
                  <a:pt x="512" y="0"/>
                </a:moveTo>
                <a:lnTo>
                  <a:pt x="0" y="496"/>
                </a:lnTo>
                <a:lnTo>
                  <a:pt x="19" y="493"/>
                </a:lnTo>
              </a:path>
            </a:pathLst>
          </a:custGeom>
          <a:noFill/>
          <a:ln w="38100">
            <a:solidFill>
              <a:srgbClr val="CC99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2146300" y="3937000"/>
            <a:ext cx="368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sz="2000" i="1"/>
              <a:t>a</a:t>
            </a:r>
            <a:endParaRPr lang="ru-RU" altLang="ru-RU" sz="2000" i="1"/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4040188" y="3786717"/>
            <a:ext cx="622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sz="2000" i="1"/>
              <a:t>b</a:t>
            </a:r>
            <a:endParaRPr lang="ru-RU" altLang="ru-RU" sz="2000" i="1"/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3621088" y="2821517"/>
            <a:ext cx="317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sz="2000" i="1"/>
              <a:t>c</a:t>
            </a:r>
            <a:endParaRPr lang="ru-RU" altLang="ru-RU" sz="20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59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59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28" grpId="0" animBg="1"/>
      <p:bldP spid="597044" grpId="0" animBg="1"/>
      <p:bldP spid="2" grpId="0" animBg="1"/>
      <p:bldP spid="597046" grpId="0" animBg="1"/>
      <p:bldP spid="17432" grpId="0"/>
      <p:bldP spid="17433" grpId="0"/>
      <p:bldP spid="174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9751" y="378885"/>
            <a:ext cx="86153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000" b="1" i="1">
                <a:solidFill>
                  <a:srgbClr val="CC0000"/>
                </a:solidFill>
              </a:rPr>
              <a:t>ПРАВИЛЬНЫЙ </a:t>
            </a:r>
          </a:p>
          <a:p>
            <a:pPr eaLnBrk="1" hangingPunct="1"/>
            <a:r>
              <a:rPr lang="ru-RU" altLang="ru-RU" sz="4000" b="1" i="1">
                <a:solidFill>
                  <a:srgbClr val="CC0000"/>
                </a:solidFill>
              </a:rPr>
              <a:t>                     ПАРАЛЛЕЛЕПИПЕД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27088" y="2275418"/>
            <a:ext cx="3384550" cy="3467100"/>
            <a:chOff x="521" y="1434"/>
            <a:chExt cx="2132" cy="2184"/>
          </a:xfrm>
        </p:grpSpPr>
        <p:sp>
          <p:nvSpPr>
            <p:cNvPr id="23558" name="Line 4"/>
            <p:cNvSpPr>
              <a:spLocks noChangeShapeType="1"/>
            </p:cNvSpPr>
            <p:nvPr/>
          </p:nvSpPr>
          <p:spPr bwMode="auto">
            <a:xfrm>
              <a:off x="1489" y="3294"/>
              <a:ext cx="0" cy="324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9" name="Line 5"/>
            <p:cNvSpPr>
              <a:spLocks noChangeShapeType="1"/>
            </p:cNvSpPr>
            <p:nvPr/>
          </p:nvSpPr>
          <p:spPr bwMode="auto">
            <a:xfrm>
              <a:off x="521" y="1770"/>
              <a:ext cx="0" cy="168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0" name="Line 6"/>
            <p:cNvSpPr>
              <a:spLocks noChangeShapeType="1"/>
            </p:cNvSpPr>
            <p:nvPr/>
          </p:nvSpPr>
          <p:spPr bwMode="auto">
            <a:xfrm>
              <a:off x="521" y="3451"/>
              <a:ext cx="1539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1" name="Line 7"/>
            <p:cNvSpPr>
              <a:spLocks noChangeShapeType="1"/>
            </p:cNvSpPr>
            <p:nvPr/>
          </p:nvSpPr>
          <p:spPr bwMode="auto">
            <a:xfrm flipV="1">
              <a:off x="2060" y="1770"/>
              <a:ext cx="0" cy="168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2" name="Line 8"/>
            <p:cNvSpPr>
              <a:spLocks noChangeShapeType="1"/>
            </p:cNvSpPr>
            <p:nvPr/>
          </p:nvSpPr>
          <p:spPr bwMode="auto">
            <a:xfrm>
              <a:off x="521" y="1770"/>
              <a:ext cx="1539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3" name="Line 9"/>
            <p:cNvSpPr>
              <a:spLocks noChangeShapeType="1"/>
            </p:cNvSpPr>
            <p:nvPr/>
          </p:nvSpPr>
          <p:spPr bwMode="auto">
            <a:xfrm flipV="1">
              <a:off x="2060" y="3115"/>
              <a:ext cx="593" cy="33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Line 10"/>
            <p:cNvSpPr>
              <a:spLocks noChangeShapeType="1"/>
            </p:cNvSpPr>
            <p:nvPr/>
          </p:nvSpPr>
          <p:spPr bwMode="auto">
            <a:xfrm flipV="1">
              <a:off x="521" y="3115"/>
              <a:ext cx="651" cy="33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Line 11"/>
            <p:cNvSpPr>
              <a:spLocks noChangeShapeType="1"/>
            </p:cNvSpPr>
            <p:nvPr/>
          </p:nvSpPr>
          <p:spPr bwMode="auto">
            <a:xfrm>
              <a:off x="1172" y="3115"/>
              <a:ext cx="1481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Line 12"/>
            <p:cNvSpPr>
              <a:spLocks noChangeShapeType="1"/>
            </p:cNvSpPr>
            <p:nvPr/>
          </p:nvSpPr>
          <p:spPr bwMode="auto">
            <a:xfrm flipV="1">
              <a:off x="1172" y="1434"/>
              <a:ext cx="0" cy="168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Line 13"/>
            <p:cNvSpPr>
              <a:spLocks noChangeShapeType="1"/>
            </p:cNvSpPr>
            <p:nvPr/>
          </p:nvSpPr>
          <p:spPr bwMode="auto">
            <a:xfrm flipV="1">
              <a:off x="521" y="1434"/>
              <a:ext cx="651" cy="33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Line 14"/>
            <p:cNvSpPr>
              <a:spLocks noChangeShapeType="1"/>
            </p:cNvSpPr>
            <p:nvPr/>
          </p:nvSpPr>
          <p:spPr bwMode="auto">
            <a:xfrm flipV="1">
              <a:off x="2060" y="1434"/>
              <a:ext cx="593" cy="33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9" name="Line 15"/>
            <p:cNvSpPr>
              <a:spLocks noChangeShapeType="1"/>
            </p:cNvSpPr>
            <p:nvPr/>
          </p:nvSpPr>
          <p:spPr bwMode="auto">
            <a:xfrm flipV="1">
              <a:off x="1172" y="1434"/>
              <a:ext cx="1481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0" name="Line 16"/>
            <p:cNvSpPr>
              <a:spLocks noChangeShapeType="1"/>
            </p:cNvSpPr>
            <p:nvPr/>
          </p:nvSpPr>
          <p:spPr bwMode="auto">
            <a:xfrm flipV="1">
              <a:off x="2653" y="1434"/>
              <a:ext cx="0" cy="168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1" name="Line 17"/>
            <p:cNvSpPr>
              <a:spLocks noChangeShapeType="1"/>
            </p:cNvSpPr>
            <p:nvPr/>
          </p:nvSpPr>
          <p:spPr bwMode="auto">
            <a:xfrm>
              <a:off x="923" y="3241"/>
              <a:ext cx="324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2" name="Line 18"/>
            <p:cNvSpPr>
              <a:spLocks noChangeShapeType="1"/>
            </p:cNvSpPr>
            <p:nvPr/>
          </p:nvSpPr>
          <p:spPr bwMode="auto">
            <a:xfrm flipH="1">
              <a:off x="844" y="3241"/>
              <a:ext cx="403" cy="20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3" name="Line 19"/>
            <p:cNvSpPr>
              <a:spLocks noChangeShapeType="1"/>
            </p:cNvSpPr>
            <p:nvPr/>
          </p:nvSpPr>
          <p:spPr bwMode="auto">
            <a:xfrm flipV="1">
              <a:off x="521" y="2964"/>
              <a:ext cx="258" cy="139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4" name="Line 20"/>
            <p:cNvSpPr>
              <a:spLocks noChangeShapeType="1"/>
            </p:cNvSpPr>
            <p:nvPr/>
          </p:nvSpPr>
          <p:spPr bwMode="auto">
            <a:xfrm flipH="1">
              <a:off x="770" y="2964"/>
              <a:ext cx="2" cy="33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5" name="Line 21"/>
            <p:cNvSpPr>
              <a:spLocks noChangeShapeType="1"/>
            </p:cNvSpPr>
            <p:nvPr/>
          </p:nvSpPr>
          <p:spPr bwMode="auto">
            <a:xfrm>
              <a:off x="2200" y="3241"/>
              <a:ext cx="259" cy="139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6" name="Line 22"/>
            <p:cNvSpPr>
              <a:spLocks noChangeShapeType="1"/>
            </p:cNvSpPr>
            <p:nvPr/>
          </p:nvSpPr>
          <p:spPr bwMode="auto">
            <a:xfrm>
              <a:off x="1878" y="2476"/>
              <a:ext cx="388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4716463" y="3365501"/>
            <a:ext cx="41767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5400" b="1" i="1">
                <a:solidFill>
                  <a:srgbClr val="CC0000"/>
                </a:solidFill>
              </a:rPr>
              <a:t>       КУБ</a:t>
            </a:r>
            <a:endParaRPr lang="ru-RU" altLang="ru-RU" sz="5400" b="1" i="1"/>
          </a:p>
        </p:txBody>
      </p:sp>
      <p:sp>
        <p:nvSpPr>
          <p:cNvPr id="25" name="Прямоугольник 24"/>
          <p:cNvSpPr/>
          <p:nvPr/>
        </p:nvSpPr>
        <p:spPr>
          <a:xfrm>
            <a:off x="4357688" y="47625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Кубом называется прямоугольный параллелепипед,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ребра которого равны.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55" grpId="0"/>
      <p:bldP spid="25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82664" y="586317"/>
            <a:ext cx="7775575" cy="13694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1908175" y="599018"/>
            <a:ext cx="2016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Свойство 1</a:t>
            </a:r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1873251" y="1068917"/>
            <a:ext cx="66976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Противоположные грани параллелепипеда </a:t>
            </a:r>
            <a:r>
              <a:rPr lang="ru-RU" altLang="ru-RU" b="1"/>
              <a:t>параллельны</a:t>
            </a:r>
            <a:r>
              <a:rPr lang="ru-RU" altLang="ru-RU"/>
              <a:t> </a:t>
            </a:r>
            <a:endParaRPr lang="en-US" altLang="ru-RU"/>
          </a:p>
          <a:p>
            <a:pPr eaLnBrk="1" hangingPunct="1"/>
            <a:r>
              <a:rPr lang="ru-RU" altLang="ru-RU"/>
              <a:t>и </a:t>
            </a:r>
            <a:r>
              <a:rPr lang="ru-RU" altLang="ru-RU" b="1"/>
              <a:t>равны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565151"/>
            <a:ext cx="1098550" cy="142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Скругленный прямоугольник 43"/>
          <p:cNvSpPr/>
          <p:nvPr/>
        </p:nvSpPr>
        <p:spPr>
          <a:xfrm>
            <a:off x="982664" y="2321984"/>
            <a:ext cx="7775575" cy="13694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3" name="Прямоугольник 2"/>
          <p:cNvSpPr>
            <a:spLocks noChangeArrowheads="1"/>
          </p:cNvSpPr>
          <p:nvPr/>
        </p:nvSpPr>
        <p:spPr bwMode="auto">
          <a:xfrm>
            <a:off x="1908176" y="2334684"/>
            <a:ext cx="2232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Определение</a:t>
            </a:r>
          </a:p>
        </p:txBody>
      </p:sp>
      <p:sp>
        <p:nvSpPr>
          <p:cNvPr id="24584" name="Прямоугольник 3"/>
          <p:cNvSpPr>
            <a:spLocks noChangeArrowheads="1"/>
          </p:cNvSpPr>
          <p:nvPr/>
        </p:nvSpPr>
        <p:spPr bwMode="auto">
          <a:xfrm>
            <a:off x="1873251" y="2804584"/>
            <a:ext cx="66976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/>
              <a:t>Диагональ</a:t>
            </a:r>
            <a:r>
              <a:rPr lang="ru-RU" altLang="ru-RU"/>
              <a:t> параллелепипеда — это отрезок, соединяющий противоположные вершины</a:t>
            </a:r>
            <a:endParaRPr lang="ru-RU" altLang="ru-RU" b="1"/>
          </a:p>
        </p:txBody>
      </p:sp>
      <p:pic>
        <p:nvPicPr>
          <p:cNvPr id="2458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614" y="2302934"/>
            <a:ext cx="1087437" cy="141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Скругленный прямоугольник 54"/>
          <p:cNvSpPr/>
          <p:nvPr/>
        </p:nvSpPr>
        <p:spPr>
          <a:xfrm>
            <a:off x="982664" y="4322234"/>
            <a:ext cx="7775575" cy="13694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7" name="Прямоугольник 3"/>
          <p:cNvSpPr>
            <a:spLocks noChangeArrowheads="1"/>
          </p:cNvSpPr>
          <p:nvPr/>
        </p:nvSpPr>
        <p:spPr bwMode="auto">
          <a:xfrm>
            <a:off x="1908175" y="4334934"/>
            <a:ext cx="2016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Свойство </a:t>
            </a:r>
            <a:r>
              <a:rPr lang="en-US" altLang="ru-RU" sz="2400" b="1">
                <a:solidFill>
                  <a:srgbClr val="FF0000"/>
                </a:solidFill>
              </a:rPr>
              <a:t>2</a:t>
            </a:r>
            <a:endParaRPr lang="ru-RU" altLang="ru-RU" sz="2400" b="1">
              <a:solidFill>
                <a:srgbClr val="FF0000"/>
              </a:solidFill>
            </a:endParaRPr>
          </a:p>
        </p:txBody>
      </p:sp>
      <p:sp>
        <p:nvSpPr>
          <p:cNvPr id="24588" name="Прямоугольник 4"/>
          <p:cNvSpPr>
            <a:spLocks noChangeArrowheads="1"/>
          </p:cNvSpPr>
          <p:nvPr/>
        </p:nvSpPr>
        <p:spPr bwMode="auto">
          <a:xfrm>
            <a:off x="1873251" y="4804833"/>
            <a:ext cx="66976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Диагонали параллелепипеда пересекаются </a:t>
            </a:r>
            <a:r>
              <a:rPr lang="ru-RU" altLang="ru-RU" b="1"/>
              <a:t>в одной точке </a:t>
            </a:r>
            <a:r>
              <a:rPr lang="ru-RU" altLang="ru-RU"/>
              <a:t>и точкой пересечения </a:t>
            </a:r>
            <a:r>
              <a:rPr lang="ru-RU" altLang="ru-RU" b="1"/>
              <a:t>делятся пополам</a:t>
            </a:r>
          </a:p>
        </p:txBody>
      </p:sp>
      <p:pic>
        <p:nvPicPr>
          <p:cNvPr id="2458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614" y="4303184"/>
            <a:ext cx="1087437" cy="141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381000" y="419100"/>
            <a:ext cx="845820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598023" name="Text Box 7"/>
          <p:cNvSpPr txBox="1">
            <a:spLocks noChangeArrowheads="1"/>
          </p:cNvSpPr>
          <p:nvPr/>
        </p:nvSpPr>
        <p:spPr bwMode="auto">
          <a:xfrm>
            <a:off x="1246527" y="457201"/>
            <a:ext cx="2322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Планиметрия</a:t>
            </a:r>
          </a:p>
        </p:txBody>
      </p:sp>
      <p:sp>
        <p:nvSpPr>
          <p:cNvPr id="598024" name="Text Box 8"/>
          <p:cNvSpPr txBox="1">
            <a:spLocks noChangeArrowheads="1"/>
          </p:cNvSpPr>
          <p:nvPr/>
        </p:nvSpPr>
        <p:spPr bwMode="auto">
          <a:xfrm>
            <a:off x="5578683" y="457201"/>
            <a:ext cx="24080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Стереометрия</a:t>
            </a:r>
          </a:p>
        </p:txBody>
      </p:sp>
      <p:sp>
        <p:nvSpPr>
          <p:cNvPr id="25605" name="Freeform 9"/>
          <p:cNvSpPr>
            <a:spLocks/>
          </p:cNvSpPr>
          <p:nvPr/>
        </p:nvSpPr>
        <p:spPr bwMode="auto">
          <a:xfrm>
            <a:off x="4445000" y="393700"/>
            <a:ext cx="25400" cy="6197600"/>
          </a:xfrm>
          <a:custGeom>
            <a:avLst/>
            <a:gdLst>
              <a:gd name="T0" fmla="*/ 0 w 16"/>
              <a:gd name="T1" fmla="*/ 0 h 3904"/>
              <a:gd name="T2" fmla="*/ 2147483647 w 16"/>
              <a:gd name="T3" fmla="*/ 2147483647 h 3904"/>
              <a:gd name="T4" fmla="*/ 0 60000 65536"/>
              <a:gd name="T5" fmla="*/ 0 60000 65536"/>
              <a:gd name="T6" fmla="*/ 0 w 16"/>
              <a:gd name="T7" fmla="*/ 0 h 3904"/>
              <a:gd name="T8" fmla="*/ 16 w 16"/>
              <a:gd name="T9" fmla="*/ 3904 h 39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" h="3904">
                <a:moveTo>
                  <a:pt x="0" y="0"/>
                </a:moveTo>
                <a:lnTo>
                  <a:pt x="16" y="39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6" name="Freeform 10"/>
          <p:cNvSpPr>
            <a:spLocks/>
          </p:cNvSpPr>
          <p:nvPr/>
        </p:nvSpPr>
        <p:spPr bwMode="auto">
          <a:xfrm>
            <a:off x="381000" y="1054100"/>
            <a:ext cx="8458200" cy="25400"/>
          </a:xfrm>
          <a:custGeom>
            <a:avLst/>
            <a:gdLst>
              <a:gd name="T0" fmla="*/ 2147483647 w 5328"/>
              <a:gd name="T1" fmla="*/ 0 h 16"/>
              <a:gd name="T2" fmla="*/ 0 w 5328"/>
              <a:gd name="T3" fmla="*/ 2147483647 h 16"/>
              <a:gd name="T4" fmla="*/ 0 60000 65536"/>
              <a:gd name="T5" fmla="*/ 0 60000 65536"/>
              <a:gd name="T6" fmla="*/ 0 w 5328"/>
              <a:gd name="T7" fmla="*/ 0 h 16"/>
              <a:gd name="T8" fmla="*/ 5328 w 5328"/>
              <a:gd name="T9" fmla="*/ 16 h 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28" h="16">
                <a:moveTo>
                  <a:pt x="5328" y="0"/>
                </a:moveTo>
                <a:lnTo>
                  <a:pt x="0" y="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98027" name="Text Box 11"/>
          <p:cNvSpPr txBox="1">
            <a:spLocks noChangeArrowheads="1"/>
          </p:cNvSpPr>
          <p:nvPr/>
        </p:nvSpPr>
        <p:spPr bwMode="auto">
          <a:xfrm>
            <a:off x="457200" y="3896784"/>
            <a:ext cx="403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В прямоугольнике квадрат диагонали равен сумме квадратов двух его измерений.</a:t>
            </a:r>
          </a:p>
        </p:txBody>
      </p:sp>
      <p:sp>
        <p:nvSpPr>
          <p:cNvPr id="598038" name="Text Box 22"/>
          <p:cNvSpPr txBox="1">
            <a:spLocks noChangeArrowheads="1"/>
          </p:cNvSpPr>
          <p:nvPr/>
        </p:nvSpPr>
        <p:spPr bwMode="auto">
          <a:xfrm>
            <a:off x="508000" y="3257551"/>
            <a:ext cx="30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598039" name="Text Box 23"/>
          <p:cNvSpPr txBox="1">
            <a:spLocks noChangeArrowheads="1"/>
          </p:cNvSpPr>
          <p:nvPr/>
        </p:nvSpPr>
        <p:spPr bwMode="auto">
          <a:xfrm>
            <a:off x="431800" y="1193801"/>
            <a:ext cx="30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598040" name="Text Box 24"/>
          <p:cNvSpPr txBox="1">
            <a:spLocks noChangeArrowheads="1"/>
          </p:cNvSpPr>
          <p:nvPr/>
        </p:nvSpPr>
        <p:spPr bwMode="auto">
          <a:xfrm>
            <a:off x="3937000" y="1270001"/>
            <a:ext cx="30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</a:p>
        </p:txBody>
      </p:sp>
      <p:sp>
        <p:nvSpPr>
          <p:cNvPr id="25611" name="Rectangle 27"/>
          <p:cNvSpPr>
            <a:spLocks noChangeArrowheads="1"/>
          </p:cNvSpPr>
          <p:nvPr/>
        </p:nvSpPr>
        <p:spPr bwMode="auto">
          <a:xfrm>
            <a:off x="825500" y="1562100"/>
            <a:ext cx="3124200" cy="175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5612" name="Line 28"/>
          <p:cNvSpPr>
            <a:spLocks noChangeShapeType="1"/>
          </p:cNvSpPr>
          <p:nvPr/>
        </p:nvSpPr>
        <p:spPr bwMode="auto">
          <a:xfrm flipV="1">
            <a:off x="830263" y="1566333"/>
            <a:ext cx="3105150" cy="17377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98045" name="Text Box 29"/>
          <p:cNvSpPr txBox="1">
            <a:spLocks noChangeArrowheads="1"/>
          </p:cNvSpPr>
          <p:nvPr/>
        </p:nvSpPr>
        <p:spPr bwMode="auto">
          <a:xfrm>
            <a:off x="3917950" y="3289301"/>
            <a:ext cx="30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8046" name="Text Box 30"/>
          <p:cNvSpPr txBox="1">
            <a:spLocks noChangeArrowheads="1"/>
          </p:cNvSpPr>
          <p:nvPr/>
        </p:nvSpPr>
        <p:spPr bwMode="auto">
          <a:xfrm>
            <a:off x="2292350" y="2279651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8047" name="Text Box 31"/>
          <p:cNvSpPr txBox="1">
            <a:spLocks noChangeArrowheads="1"/>
          </p:cNvSpPr>
          <p:nvPr/>
        </p:nvSpPr>
        <p:spPr bwMode="auto">
          <a:xfrm>
            <a:off x="476250" y="2108201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28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8048" name="Text Box 32"/>
          <p:cNvSpPr txBox="1">
            <a:spLocks noChangeArrowheads="1"/>
          </p:cNvSpPr>
          <p:nvPr/>
        </p:nvSpPr>
        <p:spPr bwMode="auto">
          <a:xfrm>
            <a:off x="2184400" y="1073151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8049" name="Text Box 33"/>
          <p:cNvSpPr txBox="1">
            <a:spLocks noChangeArrowheads="1"/>
          </p:cNvSpPr>
          <p:nvPr/>
        </p:nvSpPr>
        <p:spPr bwMode="auto">
          <a:xfrm>
            <a:off x="609600" y="5791201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 a</a:t>
            </a:r>
            <a:r>
              <a:rPr lang="en-US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b</a:t>
            </a:r>
            <a:r>
              <a:rPr lang="en-US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8050" name="Freeform 34"/>
          <p:cNvSpPr>
            <a:spLocks/>
          </p:cNvSpPr>
          <p:nvPr/>
        </p:nvSpPr>
        <p:spPr bwMode="auto">
          <a:xfrm>
            <a:off x="835025" y="1553633"/>
            <a:ext cx="3124200" cy="1752600"/>
          </a:xfrm>
          <a:custGeom>
            <a:avLst/>
            <a:gdLst>
              <a:gd name="T0" fmla="*/ 0 w 1968"/>
              <a:gd name="T1" fmla="*/ 2147483647 h 1104"/>
              <a:gd name="T2" fmla="*/ 0 w 1968"/>
              <a:gd name="T3" fmla="*/ 0 h 1104"/>
              <a:gd name="T4" fmla="*/ 2147483647 w 1968"/>
              <a:gd name="T5" fmla="*/ 0 h 1104"/>
              <a:gd name="T6" fmla="*/ 0 w 1968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968"/>
              <a:gd name="T13" fmla="*/ 0 h 1104"/>
              <a:gd name="T14" fmla="*/ 1968 w 1968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8" h="1104">
                <a:moveTo>
                  <a:pt x="0" y="1104"/>
                </a:moveTo>
                <a:lnTo>
                  <a:pt x="0" y="0"/>
                </a:lnTo>
                <a:lnTo>
                  <a:pt x="1968" y="0"/>
                </a:lnTo>
                <a:lnTo>
                  <a:pt x="0" y="1104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98051" name="Text Box 35"/>
          <p:cNvSpPr txBox="1">
            <a:spLocks noChangeArrowheads="1"/>
          </p:cNvSpPr>
          <p:nvPr/>
        </p:nvSpPr>
        <p:spPr bwMode="auto">
          <a:xfrm>
            <a:off x="4419600" y="1143000"/>
            <a:ext cx="4114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Квадрат диагонали прямоугольного параллелепипеда равен сумме квадратов трех его измерений.</a:t>
            </a:r>
          </a:p>
        </p:txBody>
      </p:sp>
      <p:sp>
        <p:nvSpPr>
          <p:cNvPr id="598052" name="Text Box 36"/>
          <p:cNvSpPr txBox="1">
            <a:spLocks noChangeArrowheads="1"/>
          </p:cNvSpPr>
          <p:nvPr/>
        </p:nvSpPr>
        <p:spPr bwMode="auto">
          <a:xfrm>
            <a:off x="4648200" y="6019801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 a</a:t>
            </a:r>
            <a:r>
              <a:rPr lang="en-US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b</a:t>
            </a:r>
            <a:r>
              <a:rPr lang="en-US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 с</a:t>
            </a:r>
            <a:r>
              <a:rPr lang="ru-RU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477000" y="2819400"/>
            <a:ext cx="2362200" cy="3266573"/>
            <a:chOff x="4080" y="1776"/>
            <a:chExt cx="1488" cy="2058"/>
          </a:xfrm>
        </p:grpSpPr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4080" y="1776"/>
              <a:ext cx="1344" cy="1776"/>
              <a:chOff x="3408" y="1200"/>
              <a:chExt cx="2016" cy="2689"/>
            </a:xfrm>
          </p:grpSpPr>
          <p:sp>
            <p:nvSpPr>
              <p:cNvPr id="25629" name="Freeform 38"/>
              <p:cNvSpPr>
                <a:spLocks/>
              </p:cNvSpPr>
              <p:nvPr/>
            </p:nvSpPr>
            <p:spPr bwMode="auto">
              <a:xfrm>
                <a:off x="3912" y="1200"/>
                <a:ext cx="1504" cy="2192"/>
              </a:xfrm>
              <a:custGeom>
                <a:avLst/>
                <a:gdLst>
                  <a:gd name="T0" fmla="*/ 1504 w 1504"/>
                  <a:gd name="T1" fmla="*/ 2176 h 2192"/>
                  <a:gd name="T2" fmla="*/ 16 w 1504"/>
                  <a:gd name="T3" fmla="*/ 2192 h 2192"/>
                  <a:gd name="T4" fmla="*/ 16 w 1504"/>
                  <a:gd name="T5" fmla="*/ 2144 h 2192"/>
                  <a:gd name="T6" fmla="*/ 16 w 1504"/>
                  <a:gd name="T7" fmla="*/ 2160 h 2192"/>
                  <a:gd name="T8" fmla="*/ 16 w 1504"/>
                  <a:gd name="T9" fmla="*/ 2144 h 2192"/>
                  <a:gd name="T10" fmla="*/ 0 w 1504"/>
                  <a:gd name="T11" fmla="*/ 0 h 2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04"/>
                  <a:gd name="T19" fmla="*/ 0 h 2192"/>
                  <a:gd name="T20" fmla="*/ 1504 w 1504"/>
                  <a:gd name="T21" fmla="*/ 2192 h 2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04" h="2192">
                    <a:moveTo>
                      <a:pt x="1504" y="2176"/>
                    </a:moveTo>
                    <a:lnTo>
                      <a:pt x="16" y="2192"/>
                    </a:lnTo>
                    <a:lnTo>
                      <a:pt x="16" y="2144"/>
                    </a:lnTo>
                    <a:lnTo>
                      <a:pt x="16" y="2160"/>
                    </a:lnTo>
                    <a:lnTo>
                      <a:pt x="16" y="2144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0" name="Line 39"/>
              <p:cNvSpPr>
                <a:spLocks noChangeShapeType="1"/>
              </p:cNvSpPr>
              <p:nvPr/>
            </p:nvSpPr>
            <p:spPr bwMode="auto">
              <a:xfrm flipH="1">
                <a:off x="3408" y="3360"/>
                <a:ext cx="528" cy="5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1" name="AutoShape 40"/>
              <p:cNvSpPr>
                <a:spLocks noChangeArrowheads="1"/>
              </p:cNvSpPr>
              <p:nvPr/>
            </p:nvSpPr>
            <p:spPr bwMode="auto">
              <a:xfrm>
                <a:off x="3408" y="1200"/>
                <a:ext cx="2016" cy="2688"/>
              </a:xfrm>
              <a:prstGeom prst="cube">
                <a:avLst>
                  <a:gd name="adj" fmla="val 25000"/>
                </a:avLst>
              </a:prstGeom>
              <a:solidFill>
                <a:srgbClr val="FF6699">
                  <a:alpha val="54901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 altLang="ru-RU"/>
              </a:p>
            </p:txBody>
          </p:sp>
          <p:sp>
            <p:nvSpPr>
              <p:cNvPr id="25632" name="Freeform 41"/>
              <p:cNvSpPr>
                <a:spLocks/>
              </p:cNvSpPr>
              <p:nvPr/>
            </p:nvSpPr>
            <p:spPr bwMode="auto">
              <a:xfrm>
                <a:off x="3408" y="3888"/>
                <a:ext cx="1512" cy="1"/>
              </a:xfrm>
              <a:custGeom>
                <a:avLst/>
                <a:gdLst>
                  <a:gd name="T0" fmla="*/ 0 w 1512"/>
                  <a:gd name="T1" fmla="*/ 0 h 1"/>
                  <a:gd name="T2" fmla="*/ 1512 w 1512"/>
                  <a:gd name="T3" fmla="*/ 0 h 1"/>
                  <a:gd name="T4" fmla="*/ 0 60000 65536"/>
                  <a:gd name="T5" fmla="*/ 0 60000 65536"/>
                  <a:gd name="T6" fmla="*/ 0 w 1512"/>
                  <a:gd name="T7" fmla="*/ 0 h 1"/>
                  <a:gd name="T8" fmla="*/ 1512 w 151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12" h="1">
                    <a:moveTo>
                      <a:pt x="0" y="0"/>
                    </a:moveTo>
                    <a:lnTo>
                      <a:pt x="1512" y="0"/>
                    </a:lnTo>
                  </a:path>
                </a:pathLst>
              </a:custGeom>
              <a:noFill/>
              <a:ln w="38100">
                <a:solidFill>
                  <a:srgbClr val="009900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3" name="Freeform 42"/>
              <p:cNvSpPr>
                <a:spLocks/>
              </p:cNvSpPr>
              <p:nvPr/>
            </p:nvSpPr>
            <p:spPr bwMode="auto">
              <a:xfrm>
                <a:off x="4920" y="1696"/>
                <a:ext cx="8" cy="2192"/>
              </a:xfrm>
              <a:custGeom>
                <a:avLst/>
                <a:gdLst>
                  <a:gd name="T0" fmla="*/ 0 w 8"/>
                  <a:gd name="T1" fmla="*/ 0 h 2192"/>
                  <a:gd name="T2" fmla="*/ 8 w 8"/>
                  <a:gd name="T3" fmla="*/ 2192 h 2192"/>
                  <a:gd name="T4" fmla="*/ 0 60000 65536"/>
                  <a:gd name="T5" fmla="*/ 0 60000 65536"/>
                  <a:gd name="T6" fmla="*/ 0 w 8"/>
                  <a:gd name="T7" fmla="*/ 0 h 2192"/>
                  <a:gd name="T8" fmla="*/ 8 w 8"/>
                  <a:gd name="T9" fmla="*/ 2192 h 219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2192">
                    <a:moveTo>
                      <a:pt x="0" y="0"/>
                    </a:moveTo>
                    <a:lnTo>
                      <a:pt x="8" y="2192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4" name="Freeform 43"/>
              <p:cNvSpPr>
                <a:spLocks/>
              </p:cNvSpPr>
              <p:nvPr/>
            </p:nvSpPr>
            <p:spPr bwMode="auto">
              <a:xfrm>
                <a:off x="4904" y="3392"/>
                <a:ext cx="512" cy="496"/>
              </a:xfrm>
              <a:custGeom>
                <a:avLst/>
                <a:gdLst>
                  <a:gd name="T0" fmla="*/ 512 w 512"/>
                  <a:gd name="T1" fmla="*/ 0 h 496"/>
                  <a:gd name="T2" fmla="*/ 0 w 512"/>
                  <a:gd name="T3" fmla="*/ 496 h 496"/>
                  <a:gd name="T4" fmla="*/ 19 w 512"/>
                  <a:gd name="T5" fmla="*/ 493 h 496"/>
                  <a:gd name="T6" fmla="*/ 0 60000 65536"/>
                  <a:gd name="T7" fmla="*/ 0 60000 65536"/>
                  <a:gd name="T8" fmla="*/ 0 60000 65536"/>
                  <a:gd name="T9" fmla="*/ 0 w 512"/>
                  <a:gd name="T10" fmla="*/ 0 h 496"/>
                  <a:gd name="T11" fmla="*/ 512 w 512"/>
                  <a:gd name="T12" fmla="*/ 496 h 4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2" h="496">
                    <a:moveTo>
                      <a:pt x="512" y="0"/>
                    </a:moveTo>
                    <a:lnTo>
                      <a:pt x="0" y="496"/>
                    </a:lnTo>
                    <a:lnTo>
                      <a:pt x="19" y="493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98060" name="Text Box 44"/>
            <p:cNvSpPr txBox="1">
              <a:spLocks noChangeArrowheads="1"/>
            </p:cNvSpPr>
            <p:nvPr/>
          </p:nvSpPr>
          <p:spPr bwMode="auto">
            <a:xfrm>
              <a:off x="5184" y="3312"/>
              <a:ext cx="38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endParaRPr lang="ru-RU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98061" name="Text Box 45"/>
            <p:cNvSpPr txBox="1">
              <a:spLocks noChangeArrowheads="1"/>
            </p:cNvSpPr>
            <p:nvPr/>
          </p:nvSpPr>
          <p:spPr bwMode="auto">
            <a:xfrm>
              <a:off x="4464" y="3504"/>
              <a:ext cx="38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endPara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98062" name="Text Box 46"/>
            <p:cNvSpPr txBox="1">
              <a:spLocks noChangeArrowheads="1"/>
            </p:cNvSpPr>
            <p:nvPr/>
          </p:nvSpPr>
          <p:spPr bwMode="auto">
            <a:xfrm>
              <a:off x="5040" y="2544"/>
              <a:ext cx="38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</a:t>
              </a: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7010400" y="2819400"/>
            <a:ext cx="1066800" cy="2819400"/>
            <a:chOff x="4416" y="1776"/>
            <a:chExt cx="672" cy="1776"/>
          </a:xfrm>
        </p:grpSpPr>
        <p:sp>
          <p:nvSpPr>
            <p:cNvPr id="25623" name="Line 48"/>
            <p:cNvSpPr>
              <a:spLocks noChangeShapeType="1"/>
            </p:cNvSpPr>
            <p:nvPr/>
          </p:nvSpPr>
          <p:spPr bwMode="auto">
            <a:xfrm flipH="1" flipV="1">
              <a:off x="4416" y="1776"/>
              <a:ext cx="672" cy="1776"/>
            </a:xfrm>
            <a:prstGeom prst="line">
              <a:avLst/>
            </a:prstGeom>
            <a:noFill/>
            <a:ln w="9525">
              <a:solidFill>
                <a:srgbClr val="6600C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8065" name="Text Box 49"/>
            <p:cNvSpPr txBox="1">
              <a:spLocks noChangeArrowheads="1"/>
            </p:cNvSpPr>
            <p:nvPr/>
          </p:nvSpPr>
          <p:spPr bwMode="auto">
            <a:xfrm>
              <a:off x="4512" y="2448"/>
              <a:ext cx="38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800" b="1">
                  <a:solidFill>
                    <a:srgbClr val="66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endParaRPr lang="ru-RU" sz="28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8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8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98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8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9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8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8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9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27" grpId="0"/>
      <p:bldP spid="598049" grpId="0"/>
      <p:bldP spid="598050" grpId="0" animBg="1"/>
      <p:bldP spid="598051" grpId="0"/>
      <p:bldP spid="59805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1143001"/>
          </a:xfrm>
        </p:spPr>
        <p:txBody>
          <a:bodyPr/>
          <a:lstStyle/>
          <a:p>
            <a:r>
              <a:rPr lang="ru-RU" altLang="ru-RU" sz="3600" b="1" smtClean="0"/>
              <a:t>Прямой параллелепипед</a:t>
            </a:r>
            <a:endParaRPr lang="ru-RU" alt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57200" y="1047751"/>
            <a:ext cx="8229600" cy="46863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z="2000" b="1" i="1" dirty="0" smtClean="0"/>
              <a:t>Площадь боковой поверхности</a:t>
            </a:r>
            <a:r>
              <a:rPr lang="ru-RU" altLang="ru-RU" sz="2000" b="1" dirty="0" smtClean="0"/>
              <a:t> 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ru-RU" sz="2800" b="1" i="1" dirty="0" smtClean="0"/>
              <a:t>S</a:t>
            </a:r>
            <a:r>
              <a:rPr lang="ru-RU" altLang="ru-RU" sz="2800" b="1" i="1" baseline="-25000" dirty="0" err="1" smtClean="0"/>
              <a:t>б.п.</a:t>
            </a:r>
            <a:r>
              <a:rPr lang="ru-RU" altLang="ru-RU" sz="2800" b="1" dirty="0" err="1" smtClean="0"/>
              <a:t>=</a:t>
            </a:r>
            <a:r>
              <a:rPr lang="ru-RU" altLang="ru-RU" sz="2800" b="1" i="1" dirty="0" err="1" smtClean="0"/>
              <a:t>Р</a:t>
            </a:r>
            <a:r>
              <a:rPr lang="ru-RU" altLang="ru-RU" sz="2800" b="1" i="1" baseline="-25000" dirty="0" err="1" smtClean="0"/>
              <a:t>о</a:t>
            </a:r>
            <a:r>
              <a:rPr lang="ru-RU" altLang="ru-RU" sz="2800" b="1" dirty="0" smtClean="0"/>
              <a:t>*</a:t>
            </a:r>
            <a:r>
              <a:rPr lang="en-US" altLang="ru-RU" sz="2800" b="1" i="1" dirty="0" smtClean="0"/>
              <a:t>h</a:t>
            </a:r>
            <a:r>
              <a:rPr lang="en-US" altLang="ru-RU" sz="2800" b="1" dirty="0" smtClean="0"/>
              <a:t>, </a:t>
            </a:r>
            <a:endParaRPr lang="ru-RU" altLang="ru-RU" sz="2800" b="1" dirty="0" smtClean="0"/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sz="2000" dirty="0" smtClean="0"/>
              <a:t>где </a:t>
            </a:r>
            <a:r>
              <a:rPr lang="ru-RU" altLang="ru-RU" sz="2000" i="1" dirty="0" err="1" smtClean="0"/>
              <a:t>Р</a:t>
            </a:r>
            <a:r>
              <a:rPr lang="ru-RU" altLang="ru-RU" sz="2000" i="1" baseline="-25000" dirty="0" err="1" smtClean="0"/>
              <a:t>о</a:t>
            </a:r>
            <a:r>
              <a:rPr lang="ru-RU" altLang="ru-RU" sz="2000" dirty="0" smtClean="0"/>
              <a:t> — периметр основания, </a:t>
            </a:r>
            <a:r>
              <a:rPr lang="en-US" altLang="ru-RU" sz="2000" i="1" dirty="0" smtClean="0"/>
              <a:t>h</a:t>
            </a:r>
            <a:r>
              <a:rPr lang="en-US" altLang="ru-RU" sz="2000" dirty="0" smtClean="0"/>
              <a:t> — </a:t>
            </a:r>
            <a:r>
              <a:rPr lang="ru-RU" altLang="ru-RU" sz="2000" dirty="0" smtClean="0"/>
              <a:t>высота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ru-RU" altLang="ru-RU" sz="1800" dirty="0" smtClean="0"/>
          </a:p>
          <a:p>
            <a:pPr>
              <a:spcBef>
                <a:spcPct val="0"/>
              </a:spcBef>
            </a:pPr>
            <a:r>
              <a:rPr lang="ru-RU" altLang="ru-RU" sz="2000" b="1" i="1" dirty="0" smtClean="0"/>
              <a:t>Площадь полной поверхности</a:t>
            </a:r>
            <a:r>
              <a:rPr lang="ru-RU" altLang="ru-RU" sz="2000" b="1" dirty="0" smtClean="0"/>
              <a:t> 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ru-RU" sz="2800" b="1" i="1" dirty="0" smtClean="0"/>
              <a:t>S</a:t>
            </a:r>
            <a:r>
              <a:rPr lang="ru-RU" altLang="ru-RU" sz="2800" b="1" i="1" baseline="-25000" dirty="0" err="1" smtClean="0"/>
              <a:t>п.п.</a:t>
            </a:r>
            <a:r>
              <a:rPr lang="ru-RU" altLang="ru-RU" sz="2800" b="1" dirty="0" err="1" smtClean="0"/>
              <a:t>=</a:t>
            </a:r>
            <a:r>
              <a:rPr lang="en-US" altLang="ru-RU" sz="2800" b="1" i="1" dirty="0" smtClean="0"/>
              <a:t>S</a:t>
            </a:r>
            <a:r>
              <a:rPr lang="ru-RU" altLang="ru-RU" sz="2800" b="1" i="1" baseline="-25000" dirty="0" smtClean="0"/>
              <a:t>б.п.</a:t>
            </a:r>
            <a:r>
              <a:rPr lang="ru-RU" altLang="ru-RU" sz="2800" b="1" dirty="0" smtClean="0"/>
              <a:t>+2</a:t>
            </a:r>
            <a:r>
              <a:rPr lang="en-US" altLang="ru-RU" sz="2800" b="1" i="1" dirty="0" smtClean="0"/>
              <a:t>S</a:t>
            </a:r>
            <a:r>
              <a:rPr lang="ru-RU" altLang="ru-RU" sz="2800" b="1" i="1" baseline="-25000" dirty="0" err="1" smtClean="0"/>
              <a:t>осн</a:t>
            </a:r>
            <a:r>
              <a:rPr lang="ru-RU" altLang="ru-RU" sz="2800" b="1" dirty="0" smtClean="0"/>
              <a:t>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sz="2000" dirty="0" smtClean="0"/>
              <a:t>где </a:t>
            </a:r>
            <a:r>
              <a:rPr lang="en-US" altLang="ru-RU" sz="2000" i="1" dirty="0" smtClean="0"/>
              <a:t>S</a:t>
            </a:r>
            <a:r>
              <a:rPr lang="ru-RU" altLang="ru-RU" sz="2000" i="1" baseline="-25000" dirty="0" smtClean="0"/>
              <a:t>о</a:t>
            </a:r>
            <a:r>
              <a:rPr lang="ru-RU" altLang="ru-RU" sz="2000" dirty="0" smtClean="0"/>
              <a:t> — площадь основания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ru-RU" altLang="ru-RU" sz="1800" dirty="0" smtClean="0"/>
          </a:p>
          <a:p>
            <a:pPr>
              <a:spcBef>
                <a:spcPct val="0"/>
              </a:spcBef>
            </a:pPr>
            <a:r>
              <a:rPr lang="ru-RU" altLang="ru-RU" sz="2000" b="1" i="1" dirty="0" smtClean="0"/>
              <a:t>Объём</a:t>
            </a:r>
            <a:r>
              <a:rPr lang="ru-RU" altLang="ru-RU" sz="2000" b="1" dirty="0" smtClean="0"/>
              <a:t> 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altLang="ru-RU" sz="2800" b="1" i="1" dirty="0" smtClean="0"/>
              <a:t>V</a:t>
            </a:r>
            <a:r>
              <a:rPr lang="en-US" altLang="ru-RU" sz="2800" b="1" dirty="0" smtClean="0"/>
              <a:t>=</a:t>
            </a:r>
            <a:r>
              <a:rPr lang="en-US" altLang="ru-RU" sz="2800" b="1" i="1" dirty="0" smtClean="0"/>
              <a:t>S</a:t>
            </a:r>
            <a:r>
              <a:rPr lang="ru-RU" altLang="ru-RU" sz="2800" b="1" i="1" baseline="-25000" dirty="0" smtClean="0"/>
              <a:t>о</a:t>
            </a:r>
            <a:r>
              <a:rPr lang="ru-RU" altLang="ru-RU" sz="2800" b="1" dirty="0" smtClean="0"/>
              <a:t>*</a:t>
            </a:r>
            <a:r>
              <a:rPr lang="en-US" altLang="ru-RU" sz="2800" b="1" i="1" dirty="0" smtClean="0"/>
              <a:t>h</a:t>
            </a:r>
          </a:p>
          <a:p>
            <a:pPr>
              <a:spcBef>
                <a:spcPct val="0"/>
              </a:spcBef>
            </a:pPr>
            <a:endParaRPr lang="ru-RU" altLang="ru-RU" sz="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-190500"/>
            <a:ext cx="8229600" cy="1143000"/>
          </a:xfrm>
        </p:spPr>
        <p:txBody>
          <a:bodyPr/>
          <a:lstStyle/>
          <a:p>
            <a:r>
              <a:rPr lang="ru-RU" altLang="ru-RU" sz="3600" b="1" smtClean="0"/>
              <a:t>Прямоугольный параллелепипед</a:t>
            </a:r>
            <a:endParaRPr lang="ru-RU" alt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57200" y="857252"/>
            <a:ext cx="8229600" cy="4525433"/>
          </a:xfrm>
        </p:spPr>
        <p:txBody>
          <a:bodyPr/>
          <a:lstStyle/>
          <a:p>
            <a:r>
              <a:rPr lang="ru-RU" altLang="ru-RU" sz="2000" b="1" i="1" smtClean="0"/>
              <a:t>Площадь боковой поверхности</a:t>
            </a:r>
            <a:r>
              <a:rPr lang="ru-RU" altLang="ru-RU" sz="2000" smtClean="0"/>
              <a:t> </a:t>
            </a:r>
          </a:p>
          <a:p>
            <a:pPr algn="ctr">
              <a:buFont typeface="Arial" charset="0"/>
              <a:buNone/>
            </a:pPr>
            <a:r>
              <a:rPr lang="en-US" altLang="ru-RU" sz="2800" b="1" i="1" smtClean="0"/>
              <a:t>S</a:t>
            </a:r>
            <a:r>
              <a:rPr lang="ru-RU" altLang="ru-RU" sz="2800" b="1" i="1" baseline="-25000" smtClean="0"/>
              <a:t>б</a:t>
            </a:r>
            <a:r>
              <a:rPr lang="ru-RU" altLang="ru-RU" sz="2800" b="1" smtClean="0"/>
              <a:t>=2</a:t>
            </a:r>
            <a:r>
              <a:rPr lang="en-US" altLang="ru-RU" sz="2800" b="1" i="1" smtClean="0"/>
              <a:t>c</a:t>
            </a:r>
            <a:r>
              <a:rPr lang="en-US" altLang="ru-RU" sz="2800" b="1" smtClean="0"/>
              <a:t>(</a:t>
            </a:r>
            <a:r>
              <a:rPr lang="en-US" altLang="ru-RU" sz="2800" b="1" i="1" smtClean="0"/>
              <a:t>a</a:t>
            </a:r>
            <a:r>
              <a:rPr lang="en-US" altLang="ru-RU" sz="2800" b="1" smtClean="0"/>
              <a:t>+</a:t>
            </a:r>
            <a:r>
              <a:rPr lang="en-US" altLang="ru-RU" sz="2800" b="1" i="1" smtClean="0"/>
              <a:t>b</a:t>
            </a:r>
            <a:r>
              <a:rPr lang="en-US" altLang="ru-RU" sz="2800" b="1" smtClean="0"/>
              <a:t>), </a:t>
            </a:r>
            <a:endParaRPr lang="ru-RU" altLang="ru-RU" sz="2800" b="1" smtClean="0"/>
          </a:p>
          <a:p>
            <a:pPr>
              <a:buFont typeface="Arial" charset="0"/>
              <a:buNone/>
            </a:pPr>
            <a:r>
              <a:rPr lang="ru-RU" altLang="ru-RU" sz="2000" smtClean="0"/>
              <a:t>где </a:t>
            </a:r>
            <a:r>
              <a:rPr lang="en-US" altLang="ru-RU" sz="2000" i="1" smtClean="0"/>
              <a:t>a</a:t>
            </a:r>
            <a:r>
              <a:rPr lang="en-US" altLang="ru-RU" sz="2000" smtClean="0"/>
              <a:t>, </a:t>
            </a:r>
            <a:r>
              <a:rPr lang="en-US" altLang="ru-RU" sz="2000" i="1" smtClean="0"/>
              <a:t>b</a:t>
            </a:r>
            <a:r>
              <a:rPr lang="en-US" altLang="ru-RU" sz="2000" smtClean="0"/>
              <a:t> — </a:t>
            </a:r>
            <a:r>
              <a:rPr lang="ru-RU" altLang="ru-RU" sz="2000" smtClean="0"/>
              <a:t>стороны основания, </a:t>
            </a:r>
            <a:r>
              <a:rPr lang="en-US" altLang="ru-RU" sz="2000" i="1" smtClean="0"/>
              <a:t>c</a:t>
            </a:r>
            <a:r>
              <a:rPr lang="en-US" altLang="ru-RU" sz="2000" smtClean="0"/>
              <a:t> — </a:t>
            </a:r>
            <a:r>
              <a:rPr lang="ru-RU" altLang="ru-RU" sz="2000" smtClean="0"/>
              <a:t>боковое ребро прямоугольного параллелепипеда</a:t>
            </a:r>
          </a:p>
          <a:p>
            <a:pPr>
              <a:buFont typeface="Arial" charset="0"/>
              <a:buNone/>
            </a:pPr>
            <a:endParaRPr lang="ru-RU" altLang="ru-RU" sz="2000" smtClean="0"/>
          </a:p>
          <a:p>
            <a:r>
              <a:rPr lang="ru-RU" altLang="ru-RU" sz="2000" b="1" i="1" smtClean="0"/>
              <a:t>Площадь полной поверхности</a:t>
            </a:r>
            <a:r>
              <a:rPr lang="ru-RU" altLang="ru-RU" sz="2000" b="1" smtClean="0"/>
              <a:t> </a:t>
            </a:r>
          </a:p>
          <a:p>
            <a:pPr algn="ctr">
              <a:buFont typeface="Arial" charset="0"/>
              <a:buNone/>
            </a:pPr>
            <a:r>
              <a:rPr lang="en-US" altLang="ru-RU" sz="2800" b="1" i="1" smtClean="0"/>
              <a:t>S</a:t>
            </a:r>
            <a:r>
              <a:rPr lang="ru-RU" altLang="ru-RU" sz="2800" b="1" i="1" baseline="-25000" smtClean="0"/>
              <a:t>п</a:t>
            </a:r>
            <a:r>
              <a:rPr lang="ru-RU" altLang="ru-RU" sz="2800" b="1" smtClean="0"/>
              <a:t>=2(</a:t>
            </a:r>
            <a:r>
              <a:rPr lang="en-US" altLang="ru-RU" sz="2800" b="1" i="1" smtClean="0"/>
              <a:t>ab</a:t>
            </a:r>
            <a:r>
              <a:rPr lang="en-US" altLang="ru-RU" sz="2800" b="1" smtClean="0"/>
              <a:t>+</a:t>
            </a:r>
            <a:r>
              <a:rPr lang="en-US" altLang="ru-RU" sz="2800" b="1" i="1" smtClean="0"/>
              <a:t>bc</a:t>
            </a:r>
            <a:r>
              <a:rPr lang="en-US" altLang="ru-RU" sz="2800" b="1" smtClean="0"/>
              <a:t>+</a:t>
            </a:r>
            <a:r>
              <a:rPr lang="en-US" altLang="ru-RU" sz="2800" b="1" i="1" smtClean="0"/>
              <a:t>ac</a:t>
            </a:r>
            <a:r>
              <a:rPr lang="en-US" altLang="ru-RU" sz="2800" b="1" smtClean="0"/>
              <a:t>)</a:t>
            </a:r>
          </a:p>
          <a:p>
            <a:endParaRPr lang="ru-RU" altLang="ru-RU" sz="2000" i="1" smtClean="0"/>
          </a:p>
          <a:p>
            <a:r>
              <a:rPr lang="ru-RU" altLang="ru-RU" sz="2000" b="1" i="1" smtClean="0"/>
              <a:t>Объём</a:t>
            </a:r>
            <a:r>
              <a:rPr lang="ru-RU" altLang="ru-RU" sz="2000" smtClean="0"/>
              <a:t> </a:t>
            </a:r>
          </a:p>
          <a:p>
            <a:pPr algn="ctr">
              <a:buFont typeface="Arial" charset="0"/>
              <a:buNone/>
            </a:pPr>
            <a:r>
              <a:rPr lang="en-US" altLang="ru-RU" sz="2800" b="1" smtClean="0"/>
              <a:t>V=</a:t>
            </a:r>
            <a:r>
              <a:rPr lang="en-US" altLang="ru-RU" sz="2800" b="1" i="1" smtClean="0"/>
              <a:t>abc</a:t>
            </a:r>
            <a:endParaRPr lang="ru-RU" altLang="ru-RU" sz="2800" b="1" i="1" smtClean="0"/>
          </a:p>
          <a:p>
            <a:endParaRPr lang="ru-RU" altLang="ru-RU" sz="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/>
              <a:t>Куб</a:t>
            </a:r>
            <a:endParaRPr lang="ru-RU" alt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 b="1" i="1" smtClean="0"/>
              <a:t>Площадь поверхности</a:t>
            </a:r>
            <a:r>
              <a:rPr lang="ru-RU" altLang="ru-RU" sz="2000" b="1" smtClean="0"/>
              <a:t>: </a:t>
            </a:r>
          </a:p>
          <a:p>
            <a:pPr algn="ctr">
              <a:buFont typeface="Arial" charset="0"/>
              <a:buNone/>
            </a:pPr>
            <a:r>
              <a:rPr lang="en-US" altLang="ru-RU" sz="2800" b="1" smtClean="0"/>
              <a:t>S=6</a:t>
            </a:r>
            <a:r>
              <a:rPr lang="en-US" altLang="ru-RU" sz="2800" b="1" i="1" smtClean="0"/>
              <a:t>a</a:t>
            </a:r>
            <a:r>
              <a:rPr lang="ru-RU" altLang="ru-RU" sz="2800" b="1" baseline="30000" smtClean="0"/>
              <a:t>2</a:t>
            </a:r>
            <a:r>
              <a:rPr lang="en-US" altLang="ru-RU" sz="2800" b="1" smtClean="0"/>
              <a:t> </a:t>
            </a:r>
            <a:r>
              <a:rPr lang="en-US" altLang="ru-RU" sz="2000" smtClean="0"/>
              <a:t/>
            </a:r>
            <a:br>
              <a:rPr lang="en-US" altLang="ru-RU" sz="2000" smtClean="0"/>
            </a:br>
            <a:endParaRPr lang="ru-RU" altLang="ru-RU" sz="2000" smtClean="0"/>
          </a:p>
          <a:p>
            <a:r>
              <a:rPr lang="ru-RU" altLang="ru-RU" sz="2000" b="1" i="1" smtClean="0"/>
              <a:t>Объём</a:t>
            </a:r>
            <a:r>
              <a:rPr lang="ru-RU" altLang="ru-RU" sz="2000" b="1" smtClean="0"/>
              <a:t>: </a:t>
            </a:r>
          </a:p>
          <a:p>
            <a:pPr algn="ctr">
              <a:buFont typeface="Arial" charset="0"/>
              <a:buNone/>
            </a:pPr>
            <a:r>
              <a:rPr lang="en-US" altLang="ru-RU" sz="2800" b="1" smtClean="0"/>
              <a:t>V=</a:t>
            </a:r>
            <a:r>
              <a:rPr lang="en-US" altLang="ru-RU" sz="2800" b="1" i="1" smtClean="0"/>
              <a:t>a</a:t>
            </a:r>
            <a:r>
              <a:rPr lang="en-US" altLang="ru-RU" sz="2800" b="1" baseline="30000" smtClean="0"/>
              <a:t>3</a:t>
            </a:r>
            <a:r>
              <a:rPr lang="en-US" altLang="ru-RU" sz="2800" b="1" smtClean="0"/>
              <a:t>, </a:t>
            </a:r>
            <a:endParaRPr lang="ru-RU" altLang="ru-RU" sz="2800" b="1" smtClean="0"/>
          </a:p>
          <a:p>
            <a:pPr>
              <a:buFont typeface="Arial" charset="0"/>
              <a:buNone/>
            </a:pPr>
            <a:r>
              <a:rPr lang="ru-RU" altLang="ru-RU" sz="2000" smtClean="0"/>
              <a:t>где </a:t>
            </a:r>
            <a:r>
              <a:rPr lang="en-US" altLang="ru-RU" sz="2000" smtClean="0"/>
              <a:t> </a:t>
            </a:r>
            <a:r>
              <a:rPr lang="en-US" altLang="ru-RU" sz="2000" i="1" smtClean="0"/>
              <a:t>a</a:t>
            </a:r>
            <a:r>
              <a:rPr lang="en-US" altLang="ru-RU" sz="2000" smtClean="0"/>
              <a:t> — </a:t>
            </a:r>
            <a:r>
              <a:rPr lang="ru-RU" altLang="ru-RU" sz="2000" smtClean="0"/>
              <a:t>ребро куба.</a:t>
            </a:r>
          </a:p>
          <a:p>
            <a:endParaRPr lang="ru-RU" altLang="ru-RU" sz="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>
            <a:endCxn id="75" idx="1"/>
          </p:cNvCxnSpPr>
          <p:nvPr/>
        </p:nvCxnSpPr>
        <p:spPr>
          <a:xfrm flipH="1">
            <a:off x="3819526" y="537808"/>
            <a:ext cx="11113" cy="2571749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endCxn id="75" idx="2"/>
          </p:cNvCxnSpPr>
          <p:nvPr/>
        </p:nvCxnSpPr>
        <p:spPr>
          <a:xfrm flipH="1">
            <a:off x="5686426" y="666925"/>
            <a:ext cx="3175" cy="2571751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олилиния 73"/>
          <p:cNvSpPr/>
          <p:nvPr/>
        </p:nvSpPr>
        <p:spPr>
          <a:xfrm>
            <a:off x="2557464" y="535691"/>
            <a:ext cx="3819525" cy="1545167"/>
          </a:xfrm>
          <a:custGeom>
            <a:avLst/>
            <a:gdLst>
              <a:gd name="connsiteX0" fmla="*/ 0 w 3848100"/>
              <a:gd name="connsiteY0" fmla="*/ 371475 h 1143000"/>
              <a:gd name="connsiteX1" fmla="*/ 1285875 w 3848100"/>
              <a:gd name="connsiteY1" fmla="*/ 0 h 1143000"/>
              <a:gd name="connsiteX2" fmla="*/ 3152775 w 3848100"/>
              <a:gd name="connsiteY2" fmla="*/ 95250 h 1143000"/>
              <a:gd name="connsiteX3" fmla="*/ 3848100 w 3848100"/>
              <a:gd name="connsiteY3" fmla="*/ 666750 h 1143000"/>
              <a:gd name="connsiteX4" fmla="*/ 2676525 w 3848100"/>
              <a:gd name="connsiteY4" fmla="*/ 1143000 h 1143000"/>
              <a:gd name="connsiteX5" fmla="*/ 514350 w 3848100"/>
              <a:gd name="connsiteY5" fmla="*/ 1076325 h 1143000"/>
              <a:gd name="connsiteX6" fmla="*/ 0 w 3848100"/>
              <a:gd name="connsiteY6" fmla="*/ 371475 h 1143000"/>
              <a:gd name="connsiteX0" fmla="*/ 0 w 3848100"/>
              <a:gd name="connsiteY0" fmla="*/ 371475 h 1158720"/>
              <a:gd name="connsiteX1" fmla="*/ 1285875 w 3848100"/>
              <a:gd name="connsiteY1" fmla="*/ 0 h 1158720"/>
              <a:gd name="connsiteX2" fmla="*/ 3152775 w 3848100"/>
              <a:gd name="connsiteY2" fmla="*/ 95250 h 1158720"/>
              <a:gd name="connsiteX3" fmla="*/ 3848100 w 3848100"/>
              <a:gd name="connsiteY3" fmla="*/ 666750 h 1158720"/>
              <a:gd name="connsiteX4" fmla="*/ 2666045 w 3848100"/>
              <a:gd name="connsiteY4" fmla="*/ 1158720 h 1158720"/>
              <a:gd name="connsiteX5" fmla="*/ 514350 w 3848100"/>
              <a:gd name="connsiteY5" fmla="*/ 1076325 h 1158720"/>
              <a:gd name="connsiteX6" fmla="*/ 0 w 3848100"/>
              <a:gd name="connsiteY6" fmla="*/ 371475 h 1158720"/>
              <a:gd name="connsiteX0" fmla="*/ 0 w 3827139"/>
              <a:gd name="connsiteY0" fmla="*/ 392436 h 1158720"/>
              <a:gd name="connsiteX1" fmla="*/ 1264914 w 3827139"/>
              <a:gd name="connsiteY1" fmla="*/ 0 h 1158720"/>
              <a:gd name="connsiteX2" fmla="*/ 3131814 w 3827139"/>
              <a:gd name="connsiteY2" fmla="*/ 95250 h 1158720"/>
              <a:gd name="connsiteX3" fmla="*/ 3827139 w 3827139"/>
              <a:gd name="connsiteY3" fmla="*/ 666750 h 1158720"/>
              <a:gd name="connsiteX4" fmla="*/ 2645084 w 3827139"/>
              <a:gd name="connsiteY4" fmla="*/ 1158720 h 1158720"/>
              <a:gd name="connsiteX5" fmla="*/ 493389 w 3827139"/>
              <a:gd name="connsiteY5" fmla="*/ 1076325 h 1158720"/>
              <a:gd name="connsiteX6" fmla="*/ 0 w 3827139"/>
              <a:gd name="connsiteY6" fmla="*/ 392436 h 1158720"/>
              <a:gd name="connsiteX0" fmla="*/ 0 w 3819279"/>
              <a:gd name="connsiteY0" fmla="*/ 392436 h 1158720"/>
              <a:gd name="connsiteX1" fmla="*/ 1264914 w 3819279"/>
              <a:gd name="connsiteY1" fmla="*/ 0 h 1158720"/>
              <a:gd name="connsiteX2" fmla="*/ 3131814 w 3819279"/>
              <a:gd name="connsiteY2" fmla="*/ 95250 h 1158720"/>
              <a:gd name="connsiteX3" fmla="*/ 3819279 w 3819279"/>
              <a:gd name="connsiteY3" fmla="*/ 651029 h 1158720"/>
              <a:gd name="connsiteX4" fmla="*/ 2645084 w 3819279"/>
              <a:gd name="connsiteY4" fmla="*/ 1158720 h 1158720"/>
              <a:gd name="connsiteX5" fmla="*/ 493389 w 3819279"/>
              <a:gd name="connsiteY5" fmla="*/ 1076325 h 1158720"/>
              <a:gd name="connsiteX6" fmla="*/ 0 w 3819279"/>
              <a:gd name="connsiteY6" fmla="*/ 392436 h 115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9279" h="1158720">
                <a:moveTo>
                  <a:pt x="0" y="392436"/>
                </a:moveTo>
                <a:lnTo>
                  <a:pt x="1264914" y="0"/>
                </a:lnTo>
                <a:lnTo>
                  <a:pt x="3131814" y="95250"/>
                </a:lnTo>
                <a:lnTo>
                  <a:pt x="3819279" y="651029"/>
                </a:lnTo>
                <a:lnTo>
                  <a:pt x="2645084" y="1158720"/>
                </a:lnTo>
                <a:lnTo>
                  <a:pt x="493389" y="1076325"/>
                </a:lnTo>
                <a:lnTo>
                  <a:pt x="0" y="392436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5" name="Полилиния 74"/>
          <p:cNvSpPr/>
          <p:nvPr/>
        </p:nvSpPr>
        <p:spPr>
          <a:xfrm>
            <a:off x="2554289" y="3109558"/>
            <a:ext cx="3819525" cy="1547284"/>
          </a:xfrm>
          <a:custGeom>
            <a:avLst/>
            <a:gdLst>
              <a:gd name="connsiteX0" fmla="*/ 0 w 3848100"/>
              <a:gd name="connsiteY0" fmla="*/ 371475 h 1143000"/>
              <a:gd name="connsiteX1" fmla="*/ 1285875 w 3848100"/>
              <a:gd name="connsiteY1" fmla="*/ 0 h 1143000"/>
              <a:gd name="connsiteX2" fmla="*/ 3152775 w 3848100"/>
              <a:gd name="connsiteY2" fmla="*/ 95250 h 1143000"/>
              <a:gd name="connsiteX3" fmla="*/ 3848100 w 3848100"/>
              <a:gd name="connsiteY3" fmla="*/ 666750 h 1143000"/>
              <a:gd name="connsiteX4" fmla="*/ 2676525 w 3848100"/>
              <a:gd name="connsiteY4" fmla="*/ 1143000 h 1143000"/>
              <a:gd name="connsiteX5" fmla="*/ 514350 w 3848100"/>
              <a:gd name="connsiteY5" fmla="*/ 1076325 h 1143000"/>
              <a:gd name="connsiteX6" fmla="*/ 0 w 3848100"/>
              <a:gd name="connsiteY6" fmla="*/ 371475 h 1143000"/>
              <a:gd name="connsiteX0" fmla="*/ 0 w 3848100"/>
              <a:gd name="connsiteY0" fmla="*/ 371475 h 1158720"/>
              <a:gd name="connsiteX1" fmla="*/ 1285875 w 3848100"/>
              <a:gd name="connsiteY1" fmla="*/ 0 h 1158720"/>
              <a:gd name="connsiteX2" fmla="*/ 3152775 w 3848100"/>
              <a:gd name="connsiteY2" fmla="*/ 95250 h 1158720"/>
              <a:gd name="connsiteX3" fmla="*/ 3848100 w 3848100"/>
              <a:gd name="connsiteY3" fmla="*/ 666750 h 1158720"/>
              <a:gd name="connsiteX4" fmla="*/ 2666045 w 3848100"/>
              <a:gd name="connsiteY4" fmla="*/ 1158720 h 1158720"/>
              <a:gd name="connsiteX5" fmla="*/ 514350 w 3848100"/>
              <a:gd name="connsiteY5" fmla="*/ 1076325 h 1158720"/>
              <a:gd name="connsiteX6" fmla="*/ 0 w 3848100"/>
              <a:gd name="connsiteY6" fmla="*/ 371475 h 1158720"/>
              <a:gd name="connsiteX0" fmla="*/ 0 w 3827139"/>
              <a:gd name="connsiteY0" fmla="*/ 392436 h 1158720"/>
              <a:gd name="connsiteX1" fmla="*/ 1264914 w 3827139"/>
              <a:gd name="connsiteY1" fmla="*/ 0 h 1158720"/>
              <a:gd name="connsiteX2" fmla="*/ 3131814 w 3827139"/>
              <a:gd name="connsiteY2" fmla="*/ 95250 h 1158720"/>
              <a:gd name="connsiteX3" fmla="*/ 3827139 w 3827139"/>
              <a:gd name="connsiteY3" fmla="*/ 666750 h 1158720"/>
              <a:gd name="connsiteX4" fmla="*/ 2645084 w 3827139"/>
              <a:gd name="connsiteY4" fmla="*/ 1158720 h 1158720"/>
              <a:gd name="connsiteX5" fmla="*/ 493389 w 3827139"/>
              <a:gd name="connsiteY5" fmla="*/ 1076325 h 1158720"/>
              <a:gd name="connsiteX6" fmla="*/ 0 w 3827139"/>
              <a:gd name="connsiteY6" fmla="*/ 392436 h 1158720"/>
              <a:gd name="connsiteX0" fmla="*/ 0 w 3819279"/>
              <a:gd name="connsiteY0" fmla="*/ 392436 h 1158720"/>
              <a:gd name="connsiteX1" fmla="*/ 1264914 w 3819279"/>
              <a:gd name="connsiteY1" fmla="*/ 0 h 1158720"/>
              <a:gd name="connsiteX2" fmla="*/ 3131814 w 3819279"/>
              <a:gd name="connsiteY2" fmla="*/ 95250 h 1158720"/>
              <a:gd name="connsiteX3" fmla="*/ 3819279 w 3819279"/>
              <a:gd name="connsiteY3" fmla="*/ 651029 h 1158720"/>
              <a:gd name="connsiteX4" fmla="*/ 2645084 w 3819279"/>
              <a:gd name="connsiteY4" fmla="*/ 1158720 h 1158720"/>
              <a:gd name="connsiteX5" fmla="*/ 493389 w 3819279"/>
              <a:gd name="connsiteY5" fmla="*/ 1076325 h 1158720"/>
              <a:gd name="connsiteX6" fmla="*/ 0 w 3819279"/>
              <a:gd name="connsiteY6" fmla="*/ 392436 h 1158720"/>
              <a:gd name="connsiteX0" fmla="*/ 0 w 3819279"/>
              <a:gd name="connsiteY0" fmla="*/ 395339 h 1161623"/>
              <a:gd name="connsiteX1" fmla="*/ 1264914 w 3819279"/>
              <a:gd name="connsiteY1" fmla="*/ 0 h 1161623"/>
              <a:gd name="connsiteX2" fmla="*/ 3131814 w 3819279"/>
              <a:gd name="connsiteY2" fmla="*/ 98153 h 1161623"/>
              <a:gd name="connsiteX3" fmla="*/ 3819279 w 3819279"/>
              <a:gd name="connsiteY3" fmla="*/ 653932 h 1161623"/>
              <a:gd name="connsiteX4" fmla="*/ 2645084 w 3819279"/>
              <a:gd name="connsiteY4" fmla="*/ 1161623 h 1161623"/>
              <a:gd name="connsiteX5" fmla="*/ 493389 w 3819279"/>
              <a:gd name="connsiteY5" fmla="*/ 1079228 h 1161623"/>
              <a:gd name="connsiteX6" fmla="*/ 0 w 3819279"/>
              <a:gd name="connsiteY6" fmla="*/ 395339 h 116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9279" h="1161623">
                <a:moveTo>
                  <a:pt x="0" y="395339"/>
                </a:moveTo>
                <a:lnTo>
                  <a:pt x="1264914" y="0"/>
                </a:lnTo>
                <a:lnTo>
                  <a:pt x="3131814" y="98153"/>
                </a:lnTo>
                <a:lnTo>
                  <a:pt x="3819279" y="653932"/>
                </a:lnTo>
                <a:lnTo>
                  <a:pt x="2645084" y="1161623"/>
                </a:lnTo>
                <a:lnTo>
                  <a:pt x="493389" y="1079228"/>
                </a:lnTo>
                <a:lnTo>
                  <a:pt x="0" y="395339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0" name="Прямая соединительная линия 9"/>
          <p:cNvCxnSpPr>
            <a:endCxn id="75" idx="1"/>
          </p:cNvCxnSpPr>
          <p:nvPr/>
        </p:nvCxnSpPr>
        <p:spPr>
          <a:xfrm flipV="1">
            <a:off x="2557463" y="3109557"/>
            <a:ext cx="1262062" cy="524933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75" idx="1"/>
            <a:endCxn id="75" idx="2"/>
          </p:cNvCxnSpPr>
          <p:nvPr/>
        </p:nvCxnSpPr>
        <p:spPr>
          <a:xfrm>
            <a:off x="3819525" y="3109558"/>
            <a:ext cx="1866900" cy="129117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75" idx="2"/>
            <a:endCxn id="75" idx="3"/>
          </p:cNvCxnSpPr>
          <p:nvPr/>
        </p:nvCxnSpPr>
        <p:spPr>
          <a:xfrm>
            <a:off x="5686425" y="3238676"/>
            <a:ext cx="687388" cy="740833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830638" y="537809"/>
            <a:ext cx="1858962" cy="129116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2557464" y="537808"/>
            <a:ext cx="1273175" cy="516467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557463" y="1054275"/>
            <a:ext cx="0" cy="2580216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557463" y="3634491"/>
            <a:ext cx="488950" cy="9017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557463" y="1054275"/>
            <a:ext cx="488950" cy="924983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046413" y="1979258"/>
            <a:ext cx="0" cy="2556933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046413" y="1979258"/>
            <a:ext cx="2152650" cy="97367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199063" y="2076625"/>
            <a:ext cx="0" cy="2588684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75" idx="3"/>
          </p:cNvCxnSpPr>
          <p:nvPr/>
        </p:nvCxnSpPr>
        <p:spPr>
          <a:xfrm flipV="1">
            <a:off x="5199063" y="3979508"/>
            <a:ext cx="1174750" cy="6858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74" idx="2"/>
          </p:cNvCxnSpPr>
          <p:nvPr/>
        </p:nvCxnSpPr>
        <p:spPr>
          <a:xfrm>
            <a:off x="5689601" y="662691"/>
            <a:ext cx="684213" cy="745067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75" idx="3"/>
          </p:cNvCxnSpPr>
          <p:nvPr/>
        </p:nvCxnSpPr>
        <p:spPr>
          <a:xfrm>
            <a:off x="6373813" y="1407758"/>
            <a:ext cx="0" cy="2571751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8" name="TextBox 58"/>
          <p:cNvSpPr txBox="1">
            <a:spLocks noChangeArrowheads="1"/>
          </p:cNvSpPr>
          <p:nvPr/>
        </p:nvSpPr>
        <p:spPr bwMode="auto">
          <a:xfrm>
            <a:off x="2749551" y="4536191"/>
            <a:ext cx="317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А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046413" y="4536191"/>
            <a:ext cx="2152650" cy="129117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" name="TextBox 61"/>
          <p:cNvSpPr txBox="1">
            <a:spLocks noChangeArrowheads="1"/>
          </p:cNvSpPr>
          <p:nvPr/>
        </p:nvSpPr>
        <p:spPr bwMode="auto">
          <a:xfrm>
            <a:off x="5580063" y="3255608"/>
            <a:ext cx="327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D</a:t>
            </a:r>
            <a:endParaRPr lang="ru-RU" altLang="ru-RU"/>
          </a:p>
        </p:txBody>
      </p:sp>
      <p:sp>
        <p:nvSpPr>
          <p:cNvPr id="105" name="Полилиния 104"/>
          <p:cNvSpPr/>
          <p:nvPr/>
        </p:nvSpPr>
        <p:spPr>
          <a:xfrm>
            <a:off x="5205414" y="1422575"/>
            <a:ext cx="1163637" cy="3230033"/>
          </a:xfrm>
          <a:custGeom>
            <a:avLst/>
            <a:gdLst>
              <a:gd name="connsiteX0" fmla="*/ 1152348 w 1155747"/>
              <a:gd name="connsiteY0" fmla="*/ 0 h 2420271"/>
              <a:gd name="connsiteX1" fmla="*/ 0 w 1155747"/>
              <a:gd name="connsiteY1" fmla="*/ 496291 h 2420271"/>
              <a:gd name="connsiteX2" fmla="*/ 3399 w 1155747"/>
              <a:gd name="connsiteY2" fmla="*/ 2420271 h 2420271"/>
              <a:gd name="connsiteX3" fmla="*/ 1155747 w 1155747"/>
              <a:gd name="connsiteY3" fmla="*/ 1913781 h 2420271"/>
              <a:gd name="connsiteX4" fmla="*/ 1152348 w 1155747"/>
              <a:gd name="connsiteY4" fmla="*/ 0 h 2420271"/>
              <a:gd name="connsiteX0" fmla="*/ 1152348 w 1155747"/>
              <a:gd name="connsiteY0" fmla="*/ 0 h 2420271"/>
              <a:gd name="connsiteX1" fmla="*/ 0 w 1155747"/>
              <a:gd name="connsiteY1" fmla="*/ 490975 h 2420271"/>
              <a:gd name="connsiteX2" fmla="*/ 3399 w 1155747"/>
              <a:gd name="connsiteY2" fmla="*/ 2420271 h 2420271"/>
              <a:gd name="connsiteX3" fmla="*/ 1155747 w 1155747"/>
              <a:gd name="connsiteY3" fmla="*/ 1913781 h 2420271"/>
              <a:gd name="connsiteX4" fmla="*/ 1152348 w 1155747"/>
              <a:gd name="connsiteY4" fmla="*/ 0 h 2420271"/>
              <a:gd name="connsiteX0" fmla="*/ 1154265 w 1157664"/>
              <a:gd name="connsiteY0" fmla="*/ 0 h 2412297"/>
              <a:gd name="connsiteX1" fmla="*/ 1917 w 1157664"/>
              <a:gd name="connsiteY1" fmla="*/ 490975 h 2412297"/>
              <a:gd name="connsiteX2" fmla="*/ 0 w 1157664"/>
              <a:gd name="connsiteY2" fmla="*/ 2412297 h 2412297"/>
              <a:gd name="connsiteX3" fmla="*/ 1157664 w 1157664"/>
              <a:gd name="connsiteY3" fmla="*/ 1913781 h 2412297"/>
              <a:gd name="connsiteX4" fmla="*/ 1154265 w 1157664"/>
              <a:gd name="connsiteY4" fmla="*/ 0 h 2412297"/>
              <a:gd name="connsiteX0" fmla="*/ 1154265 w 1157664"/>
              <a:gd name="connsiteY0" fmla="*/ 0 h 2420272"/>
              <a:gd name="connsiteX1" fmla="*/ 1917 w 1157664"/>
              <a:gd name="connsiteY1" fmla="*/ 490975 h 2420272"/>
              <a:gd name="connsiteX2" fmla="*/ 0 w 1157664"/>
              <a:gd name="connsiteY2" fmla="*/ 2420272 h 2420272"/>
              <a:gd name="connsiteX3" fmla="*/ 1157664 w 1157664"/>
              <a:gd name="connsiteY3" fmla="*/ 1913781 h 2420272"/>
              <a:gd name="connsiteX4" fmla="*/ 1154265 w 1157664"/>
              <a:gd name="connsiteY4" fmla="*/ 0 h 2420272"/>
              <a:gd name="connsiteX0" fmla="*/ 1159581 w 1159581"/>
              <a:gd name="connsiteY0" fmla="*/ 0 h 2422930"/>
              <a:gd name="connsiteX1" fmla="*/ 1917 w 1159581"/>
              <a:gd name="connsiteY1" fmla="*/ 493633 h 2422930"/>
              <a:gd name="connsiteX2" fmla="*/ 0 w 1159581"/>
              <a:gd name="connsiteY2" fmla="*/ 2422930 h 2422930"/>
              <a:gd name="connsiteX3" fmla="*/ 1157664 w 1159581"/>
              <a:gd name="connsiteY3" fmla="*/ 1916439 h 2422930"/>
              <a:gd name="connsiteX4" fmla="*/ 1159581 w 1159581"/>
              <a:gd name="connsiteY4" fmla="*/ 0 h 2422930"/>
              <a:gd name="connsiteX0" fmla="*/ 1162980 w 1162980"/>
              <a:gd name="connsiteY0" fmla="*/ 0 h 2422930"/>
              <a:gd name="connsiteX1" fmla="*/ 0 w 1162980"/>
              <a:gd name="connsiteY1" fmla="*/ 493633 h 2422930"/>
              <a:gd name="connsiteX2" fmla="*/ 3399 w 1162980"/>
              <a:gd name="connsiteY2" fmla="*/ 2422930 h 2422930"/>
              <a:gd name="connsiteX3" fmla="*/ 1161063 w 1162980"/>
              <a:gd name="connsiteY3" fmla="*/ 1916439 h 2422930"/>
              <a:gd name="connsiteX4" fmla="*/ 1162980 w 1162980"/>
              <a:gd name="connsiteY4" fmla="*/ 0 h 242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980" h="2422930">
                <a:moveTo>
                  <a:pt x="1162980" y="0"/>
                </a:moveTo>
                <a:lnTo>
                  <a:pt x="0" y="493633"/>
                </a:lnTo>
                <a:lnTo>
                  <a:pt x="3399" y="2422930"/>
                </a:lnTo>
                <a:lnTo>
                  <a:pt x="1161063" y="1916439"/>
                </a:lnTo>
                <a:lnTo>
                  <a:pt x="1162980" y="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5199063" y="1407757"/>
            <a:ext cx="1174750" cy="668867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3" name="TextBox 59"/>
          <p:cNvSpPr txBox="1">
            <a:spLocks noChangeArrowheads="1"/>
          </p:cNvSpPr>
          <p:nvPr/>
        </p:nvSpPr>
        <p:spPr bwMode="auto">
          <a:xfrm>
            <a:off x="5041900" y="4756324"/>
            <a:ext cx="309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В</a:t>
            </a:r>
          </a:p>
        </p:txBody>
      </p:sp>
      <p:sp>
        <p:nvSpPr>
          <p:cNvPr id="2074" name="TextBox 60"/>
          <p:cNvSpPr txBox="1">
            <a:spLocks noChangeArrowheads="1"/>
          </p:cNvSpPr>
          <p:nvPr/>
        </p:nvSpPr>
        <p:spPr bwMode="auto">
          <a:xfrm>
            <a:off x="6373814" y="3839808"/>
            <a:ext cx="308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С</a:t>
            </a:r>
          </a:p>
        </p:txBody>
      </p:sp>
      <p:sp>
        <p:nvSpPr>
          <p:cNvPr id="2075" name="TextBox 62"/>
          <p:cNvSpPr txBox="1">
            <a:spLocks noChangeArrowheads="1"/>
          </p:cNvSpPr>
          <p:nvPr/>
        </p:nvSpPr>
        <p:spPr bwMode="auto">
          <a:xfrm>
            <a:off x="3494088" y="2480908"/>
            <a:ext cx="296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E</a:t>
            </a:r>
            <a:endParaRPr lang="ru-RU" altLang="ru-RU"/>
          </a:p>
        </p:txBody>
      </p:sp>
      <p:sp>
        <p:nvSpPr>
          <p:cNvPr id="2076" name="TextBox 63"/>
          <p:cNvSpPr txBox="1">
            <a:spLocks noChangeArrowheads="1"/>
          </p:cNvSpPr>
          <p:nvPr/>
        </p:nvSpPr>
        <p:spPr bwMode="auto">
          <a:xfrm>
            <a:off x="2230439" y="3143424"/>
            <a:ext cx="29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F</a:t>
            </a:r>
            <a:endParaRPr lang="ru-RU" altLang="ru-RU"/>
          </a:p>
        </p:txBody>
      </p:sp>
      <p:sp>
        <p:nvSpPr>
          <p:cNvPr id="2077" name="TextBox 64"/>
          <p:cNvSpPr txBox="1">
            <a:spLocks noChangeArrowheads="1"/>
          </p:cNvSpPr>
          <p:nvPr/>
        </p:nvSpPr>
        <p:spPr bwMode="auto">
          <a:xfrm>
            <a:off x="3016250" y="1477609"/>
            <a:ext cx="39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А</a:t>
            </a:r>
            <a:r>
              <a:rPr lang="en-US" altLang="ru-RU" baseline="-25000"/>
              <a:t>1</a:t>
            </a:r>
            <a:endParaRPr lang="ru-RU" altLang="ru-RU"/>
          </a:p>
        </p:txBody>
      </p:sp>
      <p:sp>
        <p:nvSpPr>
          <p:cNvPr id="2078" name="TextBox 66"/>
          <p:cNvSpPr txBox="1">
            <a:spLocks noChangeArrowheads="1"/>
          </p:cNvSpPr>
          <p:nvPr/>
        </p:nvSpPr>
        <p:spPr bwMode="auto">
          <a:xfrm>
            <a:off x="4879976" y="1551691"/>
            <a:ext cx="388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B</a:t>
            </a:r>
            <a:r>
              <a:rPr lang="en-US" altLang="ru-RU" baseline="-25000"/>
              <a:t>1</a:t>
            </a:r>
            <a:endParaRPr lang="ru-RU" altLang="ru-RU"/>
          </a:p>
        </p:txBody>
      </p:sp>
      <p:sp>
        <p:nvSpPr>
          <p:cNvPr id="2079" name="TextBox 67"/>
          <p:cNvSpPr txBox="1">
            <a:spLocks noChangeArrowheads="1"/>
          </p:cNvSpPr>
          <p:nvPr/>
        </p:nvSpPr>
        <p:spPr bwMode="auto">
          <a:xfrm>
            <a:off x="6373813" y="1117775"/>
            <a:ext cx="386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C</a:t>
            </a:r>
            <a:r>
              <a:rPr lang="en-US" altLang="ru-RU" baseline="-25000"/>
              <a:t>1</a:t>
            </a:r>
            <a:endParaRPr lang="ru-RU" altLang="ru-RU"/>
          </a:p>
        </p:txBody>
      </p:sp>
      <p:sp>
        <p:nvSpPr>
          <p:cNvPr id="2080" name="TextBox 68"/>
          <p:cNvSpPr txBox="1">
            <a:spLocks noChangeArrowheads="1"/>
          </p:cNvSpPr>
          <p:nvPr/>
        </p:nvSpPr>
        <p:spPr bwMode="auto">
          <a:xfrm>
            <a:off x="5694364" y="127175"/>
            <a:ext cx="405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D</a:t>
            </a:r>
            <a:r>
              <a:rPr lang="en-US" altLang="ru-RU" baseline="-25000"/>
              <a:t>1</a:t>
            </a:r>
            <a:endParaRPr lang="ru-RU" altLang="ru-RU"/>
          </a:p>
        </p:txBody>
      </p:sp>
      <p:sp>
        <p:nvSpPr>
          <p:cNvPr id="2081" name="TextBox 69"/>
          <p:cNvSpPr txBox="1">
            <a:spLocks noChangeArrowheads="1"/>
          </p:cNvSpPr>
          <p:nvPr/>
        </p:nvSpPr>
        <p:spPr bwMode="auto">
          <a:xfrm>
            <a:off x="2187575" y="586491"/>
            <a:ext cx="369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F</a:t>
            </a:r>
            <a:r>
              <a:rPr lang="en-US" altLang="ru-RU" baseline="-25000"/>
              <a:t>1</a:t>
            </a:r>
            <a:endParaRPr lang="ru-RU" altLang="ru-RU"/>
          </a:p>
        </p:txBody>
      </p:sp>
      <p:sp>
        <p:nvSpPr>
          <p:cNvPr id="2082" name="TextBox 70"/>
          <p:cNvSpPr txBox="1">
            <a:spLocks noChangeArrowheads="1"/>
          </p:cNvSpPr>
          <p:nvPr/>
        </p:nvSpPr>
        <p:spPr bwMode="auto">
          <a:xfrm>
            <a:off x="3494089" y="44624"/>
            <a:ext cx="375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E</a:t>
            </a:r>
            <a:r>
              <a:rPr lang="en-US" altLang="ru-RU" baseline="-25000"/>
              <a:t>1</a:t>
            </a:r>
            <a:endParaRPr lang="ru-RU" altLang="ru-RU"/>
          </a:p>
        </p:txBody>
      </p:sp>
      <p:sp>
        <p:nvSpPr>
          <p:cNvPr id="103" name="Полилиния 102"/>
          <p:cNvSpPr/>
          <p:nvPr/>
        </p:nvSpPr>
        <p:spPr>
          <a:xfrm>
            <a:off x="2566989" y="1081791"/>
            <a:ext cx="473075" cy="3426884"/>
          </a:xfrm>
          <a:custGeom>
            <a:avLst/>
            <a:gdLst>
              <a:gd name="connsiteX0" fmla="*/ 0 w 504825"/>
              <a:gd name="connsiteY0" fmla="*/ 0 h 2619375"/>
              <a:gd name="connsiteX1" fmla="*/ 504825 w 504825"/>
              <a:gd name="connsiteY1" fmla="*/ 704850 h 2619375"/>
              <a:gd name="connsiteX2" fmla="*/ 495300 w 504825"/>
              <a:gd name="connsiteY2" fmla="*/ 2619375 h 2619375"/>
              <a:gd name="connsiteX3" fmla="*/ 9525 w 504825"/>
              <a:gd name="connsiteY3" fmla="*/ 1943100 h 2619375"/>
              <a:gd name="connsiteX4" fmla="*/ 0 w 504825"/>
              <a:gd name="connsiteY4" fmla="*/ 0 h 2619375"/>
              <a:gd name="connsiteX0" fmla="*/ 0 w 504825"/>
              <a:gd name="connsiteY0" fmla="*/ 0 h 2619375"/>
              <a:gd name="connsiteX1" fmla="*/ 504825 w 504825"/>
              <a:gd name="connsiteY1" fmla="*/ 704850 h 2619375"/>
              <a:gd name="connsiteX2" fmla="*/ 495300 w 504825"/>
              <a:gd name="connsiteY2" fmla="*/ 2619375 h 2619375"/>
              <a:gd name="connsiteX3" fmla="*/ 3719 w 504825"/>
              <a:gd name="connsiteY3" fmla="*/ 1946003 h 2619375"/>
              <a:gd name="connsiteX4" fmla="*/ 0 w 504825"/>
              <a:gd name="connsiteY4" fmla="*/ 0 h 2619375"/>
              <a:gd name="connsiteX0" fmla="*/ 0 w 504825"/>
              <a:gd name="connsiteY0" fmla="*/ 0 h 2601958"/>
              <a:gd name="connsiteX1" fmla="*/ 504825 w 504825"/>
              <a:gd name="connsiteY1" fmla="*/ 704850 h 2601958"/>
              <a:gd name="connsiteX2" fmla="*/ 483688 w 504825"/>
              <a:gd name="connsiteY2" fmla="*/ 2601958 h 2601958"/>
              <a:gd name="connsiteX3" fmla="*/ 3719 w 504825"/>
              <a:gd name="connsiteY3" fmla="*/ 1946003 h 2601958"/>
              <a:gd name="connsiteX4" fmla="*/ 0 w 504825"/>
              <a:gd name="connsiteY4" fmla="*/ 0 h 2601958"/>
              <a:gd name="connsiteX0" fmla="*/ 0 w 487408"/>
              <a:gd name="connsiteY0" fmla="*/ 0 h 2601958"/>
              <a:gd name="connsiteX1" fmla="*/ 487408 w 487408"/>
              <a:gd name="connsiteY1" fmla="*/ 704850 h 2601958"/>
              <a:gd name="connsiteX2" fmla="*/ 483688 w 487408"/>
              <a:gd name="connsiteY2" fmla="*/ 2601958 h 2601958"/>
              <a:gd name="connsiteX3" fmla="*/ 3719 w 487408"/>
              <a:gd name="connsiteY3" fmla="*/ 1946003 h 2601958"/>
              <a:gd name="connsiteX4" fmla="*/ 0 w 487408"/>
              <a:gd name="connsiteY4" fmla="*/ 0 h 2601958"/>
              <a:gd name="connsiteX0" fmla="*/ 10877 w 483771"/>
              <a:gd name="connsiteY0" fmla="*/ 0 h 2564221"/>
              <a:gd name="connsiteX1" fmla="*/ 483771 w 483771"/>
              <a:gd name="connsiteY1" fmla="*/ 667113 h 2564221"/>
              <a:gd name="connsiteX2" fmla="*/ 480051 w 483771"/>
              <a:gd name="connsiteY2" fmla="*/ 2564221 h 2564221"/>
              <a:gd name="connsiteX3" fmla="*/ 82 w 483771"/>
              <a:gd name="connsiteY3" fmla="*/ 1908266 h 2564221"/>
              <a:gd name="connsiteX4" fmla="*/ 10877 w 483771"/>
              <a:gd name="connsiteY4" fmla="*/ 0 h 2564221"/>
              <a:gd name="connsiteX0" fmla="*/ 0 w 472894"/>
              <a:gd name="connsiteY0" fmla="*/ 0 h 2564221"/>
              <a:gd name="connsiteX1" fmla="*/ 472894 w 472894"/>
              <a:gd name="connsiteY1" fmla="*/ 667113 h 2564221"/>
              <a:gd name="connsiteX2" fmla="*/ 469174 w 472894"/>
              <a:gd name="connsiteY2" fmla="*/ 2564221 h 2564221"/>
              <a:gd name="connsiteX3" fmla="*/ 817 w 472894"/>
              <a:gd name="connsiteY3" fmla="*/ 1902460 h 2564221"/>
              <a:gd name="connsiteX4" fmla="*/ 0 w 472894"/>
              <a:gd name="connsiteY4" fmla="*/ 0 h 2564221"/>
              <a:gd name="connsiteX0" fmla="*/ 0 w 472894"/>
              <a:gd name="connsiteY0" fmla="*/ 0 h 2549707"/>
              <a:gd name="connsiteX1" fmla="*/ 472894 w 472894"/>
              <a:gd name="connsiteY1" fmla="*/ 667113 h 2549707"/>
              <a:gd name="connsiteX2" fmla="*/ 469174 w 472894"/>
              <a:gd name="connsiteY2" fmla="*/ 2549707 h 2549707"/>
              <a:gd name="connsiteX3" fmla="*/ 817 w 472894"/>
              <a:gd name="connsiteY3" fmla="*/ 1902460 h 2549707"/>
              <a:gd name="connsiteX4" fmla="*/ 0 w 472894"/>
              <a:gd name="connsiteY4" fmla="*/ 0 h 2549707"/>
              <a:gd name="connsiteX0" fmla="*/ 0 w 472894"/>
              <a:gd name="connsiteY0" fmla="*/ 0 h 2561319"/>
              <a:gd name="connsiteX1" fmla="*/ 472894 w 472894"/>
              <a:gd name="connsiteY1" fmla="*/ 678725 h 2561319"/>
              <a:gd name="connsiteX2" fmla="*/ 469174 w 472894"/>
              <a:gd name="connsiteY2" fmla="*/ 2561319 h 2561319"/>
              <a:gd name="connsiteX3" fmla="*/ 817 w 472894"/>
              <a:gd name="connsiteY3" fmla="*/ 1914072 h 2561319"/>
              <a:gd name="connsiteX4" fmla="*/ 0 w 472894"/>
              <a:gd name="connsiteY4" fmla="*/ 0 h 2561319"/>
              <a:gd name="connsiteX0" fmla="*/ 0 w 472894"/>
              <a:gd name="connsiteY0" fmla="*/ 0 h 2570028"/>
              <a:gd name="connsiteX1" fmla="*/ 472894 w 472894"/>
              <a:gd name="connsiteY1" fmla="*/ 678725 h 2570028"/>
              <a:gd name="connsiteX2" fmla="*/ 472077 w 472894"/>
              <a:gd name="connsiteY2" fmla="*/ 2570028 h 2570028"/>
              <a:gd name="connsiteX3" fmla="*/ 817 w 472894"/>
              <a:gd name="connsiteY3" fmla="*/ 1914072 h 2570028"/>
              <a:gd name="connsiteX4" fmla="*/ 0 w 472894"/>
              <a:gd name="connsiteY4" fmla="*/ 0 h 2570028"/>
              <a:gd name="connsiteX0" fmla="*/ 0 w 472894"/>
              <a:gd name="connsiteY0" fmla="*/ 0 h 2570028"/>
              <a:gd name="connsiteX1" fmla="*/ 472894 w 472894"/>
              <a:gd name="connsiteY1" fmla="*/ 669672 h 2570028"/>
              <a:gd name="connsiteX2" fmla="*/ 472077 w 472894"/>
              <a:gd name="connsiteY2" fmla="*/ 2570028 h 2570028"/>
              <a:gd name="connsiteX3" fmla="*/ 817 w 472894"/>
              <a:gd name="connsiteY3" fmla="*/ 1914072 h 2570028"/>
              <a:gd name="connsiteX4" fmla="*/ 0 w 472894"/>
              <a:gd name="connsiteY4" fmla="*/ 0 h 257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894" h="2570028">
                <a:moveTo>
                  <a:pt x="0" y="0"/>
                </a:moveTo>
                <a:lnTo>
                  <a:pt x="472894" y="669672"/>
                </a:lnTo>
                <a:cubicBezTo>
                  <a:pt x="472622" y="1300106"/>
                  <a:pt x="472349" y="1939594"/>
                  <a:pt x="472077" y="2570028"/>
                </a:cubicBezTo>
                <a:lnTo>
                  <a:pt x="817" y="1914072"/>
                </a:lnTo>
                <a:cubicBezTo>
                  <a:pt x="-423" y="1265404"/>
                  <a:pt x="1240" y="648668"/>
                  <a:pt x="0" y="0"/>
                </a:cubicBezTo>
                <a:close/>
              </a:path>
            </a:pathLst>
          </a:cu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4" name="Полилиния 103"/>
          <p:cNvSpPr/>
          <p:nvPr/>
        </p:nvSpPr>
        <p:spPr>
          <a:xfrm>
            <a:off x="3052763" y="1989842"/>
            <a:ext cx="2139950" cy="2671233"/>
          </a:xfrm>
          <a:custGeom>
            <a:avLst/>
            <a:gdLst>
              <a:gd name="connsiteX0" fmla="*/ 0 w 2159000"/>
              <a:gd name="connsiteY0" fmla="*/ 1921933 h 2015066"/>
              <a:gd name="connsiteX1" fmla="*/ 8467 w 2159000"/>
              <a:gd name="connsiteY1" fmla="*/ 0 h 2015066"/>
              <a:gd name="connsiteX2" fmla="*/ 2159000 w 2159000"/>
              <a:gd name="connsiteY2" fmla="*/ 67733 h 2015066"/>
              <a:gd name="connsiteX3" fmla="*/ 2159000 w 2159000"/>
              <a:gd name="connsiteY3" fmla="*/ 2015066 h 2015066"/>
              <a:gd name="connsiteX4" fmla="*/ 0 w 2159000"/>
              <a:gd name="connsiteY4" fmla="*/ 1921933 h 2015066"/>
              <a:gd name="connsiteX0" fmla="*/ 0 w 2159000"/>
              <a:gd name="connsiteY0" fmla="*/ 1908407 h 2001540"/>
              <a:gd name="connsiteX1" fmla="*/ 16583 w 2159000"/>
              <a:gd name="connsiteY1" fmla="*/ 0 h 2001540"/>
              <a:gd name="connsiteX2" fmla="*/ 2159000 w 2159000"/>
              <a:gd name="connsiteY2" fmla="*/ 54207 h 2001540"/>
              <a:gd name="connsiteX3" fmla="*/ 2159000 w 2159000"/>
              <a:gd name="connsiteY3" fmla="*/ 2001540 h 2001540"/>
              <a:gd name="connsiteX4" fmla="*/ 0 w 2159000"/>
              <a:gd name="connsiteY4" fmla="*/ 1908407 h 2001540"/>
              <a:gd name="connsiteX0" fmla="*/ 0 w 2159000"/>
              <a:gd name="connsiteY0" fmla="*/ 1908407 h 2001540"/>
              <a:gd name="connsiteX1" fmla="*/ 16583 w 2159000"/>
              <a:gd name="connsiteY1" fmla="*/ 0 h 2001540"/>
              <a:gd name="connsiteX2" fmla="*/ 2156294 w 2159000"/>
              <a:gd name="connsiteY2" fmla="*/ 73144 h 2001540"/>
              <a:gd name="connsiteX3" fmla="*/ 2159000 w 2159000"/>
              <a:gd name="connsiteY3" fmla="*/ 2001540 h 2001540"/>
              <a:gd name="connsiteX4" fmla="*/ 0 w 2159000"/>
              <a:gd name="connsiteY4" fmla="*/ 1908407 h 2001540"/>
              <a:gd name="connsiteX0" fmla="*/ 0 w 2156294"/>
              <a:gd name="connsiteY0" fmla="*/ 1908407 h 1998835"/>
              <a:gd name="connsiteX1" fmla="*/ 16583 w 2156294"/>
              <a:gd name="connsiteY1" fmla="*/ 0 h 1998835"/>
              <a:gd name="connsiteX2" fmla="*/ 2156294 w 2156294"/>
              <a:gd name="connsiteY2" fmla="*/ 73144 h 1998835"/>
              <a:gd name="connsiteX3" fmla="*/ 2153589 w 2156294"/>
              <a:gd name="connsiteY3" fmla="*/ 1998835 h 1998835"/>
              <a:gd name="connsiteX4" fmla="*/ 0 w 2156294"/>
              <a:gd name="connsiteY4" fmla="*/ 1908407 h 1998835"/>
              <a:gd name="connsiteX0" fmla="*/ 507 w 2140569"/>
              <a:gd name="connsiteY0" fmla="*/ 1900291 h 1998835"/>
              <a:gd name="connsiteX1" fmla="*/ 858 w 2140569"/>
              <a:gd name="connsiteY1" fmla="*/ 0 h 1998835"/>
              <a:gd name="connsiteX2" fmla="*/ 2140569 w 2140569"/>
              <a:gd name="connsiteY2" fmla="*/ 73144 h 1998835"/>
              <a:gd name="connsiteX3" fmla="*/ 2137864 w 2140569"/>
              <a:gd name="connsiteY3" fmla="*/ 1998835 h 1998835"/>
              <a:gd name="connsiteX4" fmla="*/ 507 w 2140569"/>
              <a:gd name="connsiteY4" fmla="*/ 1900291 h 1998835"/>
              <a:gd name="connsiteX0" fmla="*/ 507 w 2138188"/>
              <a:gd name="connsiteY0" fmla="*/ 1900291 h 1998835"/>
              <a:gd name="connsiteX1" fmla="*/ 858 w 2138188"/>
              <a:gd name="connsiteY1" fmla="*/ 0 h 1998835"/>
              <a:gd name="connsiteX2" fmla="*/ 2138188 w 2138188"/>
              <a:gd name="connsiteY2" fmla="*/ 66000 h 1998835"/>
              <a:gd name="connsiteX3" fmla="*/ 2137864 w 2138188"/>
              <a:gd name="connsiteY3" fmla="*/ 1998835 h 1998835"/>
              <a:gd name="connsiteX4" fmla="*/ 507 w 2138188"/>
              <a:gd name="connsiteY4" fmla="*/ 1900291 h 1998835"/>
              <a:gd name="connsiteX0" fmla="*/ 2806 w 2140487"/>
              <a:gd name="connsiteY0" fmla="*/ 1905357 h 2003901"/>
              <a:gd name="connsiteX1" fmla="*/ 624 w 2140487"/>
              <a:gd name="connsiteY1" fmla="*/ 0 h 2003901"/>
              <a:gd name="connsiteX2" fmla="*/ 2140487 w 2140487"/>
              <a:gd name="connsiteY2" fmla="*/ 71066 h 2003901"/>
              <a:gd name="connsiteX3" fmla="*/ 2140163 w 2140487"/>
              <a:gd name="connsiteY3" fmla="*/ 2003901 h 2003901"/>
              <a:gd name="connsiteX4" fmla="*/ 2806 w 2140487"/>
              <a:gd name="connsiteY4" fmla="*/ 1905357 h 200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0487" h="2003901">
                <a:moveTo>
                  <a:pt x="2806" y="1905357"/>
                </a:moveTo>
                <a:cubicBezTo>
                  <a:pt x="5628" y="1264713"/>
                  <a:pt x="-2198" y="640644"/>
                  <a:pt x="624" y="0"/>
                </a:cubicBezTo>
                <a:lnTo>
                  <a:pt x="2140487" y="71066"/>
                </a:lnTo>
                <a:cubicBezTo>
                  <a:pt x="2139585" y="712963"/>
                  <a:pt x="2141065" y="1362004"/>
                  <a:pt x="2140163" y="2003901"/>
                </a:cubicBezTo>
                <a:lnTo>
                  <a:pt x="2806" y="1905357"/>
                </a:lnTo>
                <a:close/>
              </a:path>
            </a:pathLst>
          </a:cu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8" name="Заголовок 37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 smtClean="0"/>
              <a:t>Задание 2: </a:t>
            </a:r>
            <a:r>
              <a:rPr lang="ru-RU" sz="2800" dirty="0" smtClean="0"/>
              <a:t>Назовите шестиугольную призму. Перечислите ее вершины, ребра, основания, боковые грани</a:t>
            </a:r>
            <a:endParaRPr lang="ru-RU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46"/>
          <p:cNvSpPr>
            <a:spLocks noChangeArrowheads="1"/>
          </p:cNvSpPr>
          <p:nvPr/>
        </p:nvSpPr>
        <p:spPr bwMode="auto">
          <a:xfrm>
            <a:off x="611560" y="1124744"/>
            <a:ext cx="457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 dirty="0" smtClean="0"/>
              <a:t>Пирамида</a:t>
            </a:r>
            <a:r>
              <a:rPr lang="ru-RU" altLang="ru-RU" dirty="0" smtClean="0"/>
              <a:t> – многогранник, который состоит из плоского многоугольника (</a:t>
            </a:r>
            <a:r>
              <a:rPr lang="ru-RU" altLang="ru-RU" i="1" dirty="0" smtClean="0"/>
              <a:t>основания пирамиды</a:t>
            </a:r>
            <a:r>
              <a:rPr lang="ru-RU" altLang="ru-RU" dirty="0" smtClean="0"/>
              <a:t>), точки, не лежащей в плоскости основания (</a:t>
            </a:r>
            <a:r>
              <a:rPr lang="ru-RU" altLang="ru-RU" i="1" dirty="0" smtClean="0"/>
              <a:t>вершины пирамиды</a:t>
            </a:r>
            <a:r>
              <a:rPr lang="ru-RU" altLang="ru-RU" dirty="0" smtClean="0"/>
              <a:t>) и всех отрезков, соединяющих вершину пирамиды с точками основания</a:t>
            </a:r>
            <a:endParaRPr lang="ru-RU" alt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4696024" y="4581253"/>
            <a:ext cx="1262063" cy="524933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5958086" y="4581254"/>
            <a:ext cx="1866900" cy="131233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7824987" y="4712487"/>
            <a:ext cx="687387" cy="740833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696023" y="5106187"/>
            <a:ext cx="488950" cy="90381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7337623" y="5453320"/>
            <a:ext cx="1174750" cy="6858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184973" y="6010004"/>
            <a:ext cx="2152650" cy="12911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4886523" y="6010004"/>
            <a:ext cx="317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А</a:t>
            </a: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7180462" y="6228020"/>
            <a:ext cx="309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В</a:t>
            </a: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8512374" y="5311504"/>
            <a:ext cx="308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С</a:t>
            </a: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7697987" y="4727304"/>
            <a:ext cx="327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D</a:t>
            </a:r>
            <a:endParaRPr lang="ru-RU" altLang="ru-RU"/>
          </a:p>
        </p:txBody>
      </p:sp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5631062" y="3952604"/>
            <a:ext cx="296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E</a:t>
            </a:r>
            <a:endParaRPr lang="ru-RU" alt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5967612" y="2525970"/>
            <a:ext cx="930275" cy="2055283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897886" y="2525970"/>
            <a:ext cx="927100" cy="2182283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891537" y="2551371"/>
            <a:ext cx="1620837" cy="2901949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97887" y="2551371"/>
            <a:ext cx="439737" cy="3587749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5184974" y="2551371"/>
            <a:ext cx="1706563" cy="3458633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4696024" y="2525971"/>
            <a:ext cx="2201863" cy="2582333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6853437" y="2468820"/>
            <a:ext cx="73025" cy="952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49"/>
          <p:cNvSpPr txBox="1">
            <a:spLocks noChangeArrowheads="1"/>
          </p:cNvSpPr>
          <p:nvPr/>
        </p:nvSpPr>
        <p:spPr bwMode="auto">
          <a:xfrm>
            <a:off x="6804248" y="1988840"/>
            <a:ext cx="30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dirty="0"/>
              <a:t>P</a:t>
            </a:r>
            <a:endParaRPr lang="ru-RU" alt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-252536" y="0"/>
            <a:ext cx="8229600" cy="1143000"/>
          </a:xfrm>
        </p:spPr>
        <p:txBody>
          <a:bodyPr/>
          <a:lstStyle/>
          <a:p>
            <a:r>
              <a:rPr lang="ru-RU" dirty="0" smtClean="0"/>
              <a:t>Пирамида</a:t>
            </a:r>
            <a:endParaRPr lang="ru-RU" dirty="0"/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4427984" y="4725144"/>
            <a:ext cx="29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dirty="0"/>
              <a:t>F</a:t>
            </a:r>
            <a:endParaRPr lang="ru-RU" altLang="ru-RU" dirty="0"/>
          </a:p>
        </p:txBody>
      </p:sp>
      <p:sp>
        <p:nvSpPr>
          <p:cNvPr id="24" name="Прямоугольник 44"/>
          <p:cNvSpPr>
            <a:spLocks noChangeArrowheads="1"/>
          </p:cNvSpPr>
          <p:nvPr/>
        </p:nvSpPr>
        <p:spPr bwMode="auto">
          <a:xfrm>
            <a:off x="1043608" y="3779748"/>
            <a:ext cx="2291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dirty="0"/>
              <a:t>ABCDEF — </a:t>
            </a:r>
            <a:r>
              <a:rPr lang="ru-RU" altLang="ru-RU" dirty="0"/>
              <a:t>основание</a:t>
            </a:r>
          </a:p>
        </p:txBody>
      </p:sp>
      <p:sp>
        <p:nvSpPr>
          <p:cNvPr id="25" name="Прямоугольник 46"/>
          <p:cNvSpPr>
            <a:spLocks noChangeArrowheads="1"/>
          </p:cNvSpPr>
          <p:nvPr/>
        </p:nvSpPr>
        <p:spPr bwMode="auto">
          <a:xfrm>
            <a:off x="1049932" y="4067780"/>
            <a:ext cx="25859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dirty="0"/>
              <a:t>Р</a:t>
            </a:r>
            <a:r>
              <a:rPr lang="en-US" altLang="ru-RU" dirty="0"/>
              <a:t> — </a:t>
            </a:r>
            <a:r>
              <a:rPr lang="ru-RU" altLang="ru-RU" dirty="0" smtClean="0"/>
              <a:t>вершина пирамиды</a:t>
            </a:r>
            <a:endParaRPr lang="ru-RU" altLang="ru-RU" dirty="0"/>
          </a:p>
        </p:txBody>
      </p:sp>
      <p:sp>
        <p:nvSpPr>
          <p:cNvPr id="26" name="Прямоугольник 50"/>
          <p:cNvSpPr>
            <a:spLocks noChangeArrowheads="1"/>
          </p:cNvSpPr>
          <p:nvPr/>
        </p:nvSpPr>
        <p:spPr bwMode="auto">
          <a:xfrm>
            <a:off x="1043608" y="4365104"/>
            <a:ext cx="28527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dirty="0" smtClean="0"/>
              <a:t>РАВ</a:t>
            </a:r>
            <a:r>
              <a:rPr lang="ru-RU" altLang="ru-RU" dirty="0"/>
              <a:t>, </a:t>
            </a:r>
            <a:r>
              <a:rPr lang="ru-RU" altLang="ru-RU" dirty="0" smtClean="0"/>
              <a:t>РВС</a:t>
            </a:r>
            <a:r>
              <a:rPr lang="ru-RU" altLang="ru-RU" dirty="0"/>
              <a:t>, </a:t>
            </a:r>
            <a:r>
              <a:rPr lang="ru-RU" altLang="ru-RU" dirty="0" smtClean="0"/>
              <a:t>РС</a:t>
            </a:r>
            <a:r>
              <a:rPr lang="en-US" altLang="ru-RU" dirty="0"/>
              <a:t>D </a:t>
            </a:r>
            <a:r>
              <a:rPr lang="ru-RU" altLang="ru-RU" dirty="0"/>
              <a:t>и др.</a:t>
            </a:r>
            <a:r>
              <a:rPr lang="en-US" altLang="ru-RU" dirty="0"/>
              <a:t> — </a:t>
            </a:r>
            <a:r>
              <a:rPr lang="ru-RU" altLang="ru-RU" dirty="0"/>
              <a:t>боковые </a:t>
            </a:r>
            <a:r>
              <a:rPr lang="ru-RU" altLang="ru-RU" dirty="0" smtClean="0"/>
              <a:t>грани (треугольники)</a:t>
            </a:r>
            <a:endParaRPr lang="ru-RU" altLang="ru-RU" dirty="0"/>
          </a:p>
        </p:txBody>
      </p:sp>
      <p:sp>
        <p:nvSpPr>
          <p:cNvPr id="27" name="Прямоугольник 51"/>
          <p:cNvSpPr>
            <a:spLocks noChangeArrowheads="1"/>
          </p:cNvSpPr>
          <p:nvPr/>
        </p:nvSpPr>
        <p:spPr bwMode="auto">
          <a:xfrm>
            <a:off x="1043608" y="5302949"/>
            <a:ext cx="2671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dirty="0"/>
              <a:t>РА, РВ,</a:t>
            </a:r>
            <a:r>
              <a:rPr lang="en-US" altLang="ru-RU" dirty="0"/>
              <a:t> </a:t>
            </a:r>
            <a:r>
              <a:rPr lang="ru-RU" altLang="ru-RU" dirty="0"/>
              <a:t>РС</a:t>
            </a:r>
            <a:r>
              <a:rPr lang="en-US" altLang="ru-RU" dirty="0"/>
              <a:t> </a:t>
            </a:r>
            <a:r>
              <a:rPr lang="ru-RU" altLang="ru-RU" dirty="0"/>
              <a:t>и др. —  боковые рёбра</a:t>
            </a:r>
          </a:p>
        </p:txBody>
      </p:sp>
      <p:sp>
        <p:nvSpPr>
          <p:cNvPr id="28" name="Прямоугольник 57"/>
          <p:cNvSpPr>
            <a:spLocks noChangeArrowheads="1"/>
          </p:cNvSpPr>
          <p:nvPr/>
        </p:nvSpPr>
        <p:spPr bwMode="auto">
          <a:xfrm>
            <a:off x="1063137" y="3501008"/>
            <a:ext cx="38743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dirty="0" smtClean="0"/>
              <a:t>Р</a:t>
            </a:r>
            <a:r>
              <a:rPr lang="en-US" altLang="ru-RU" dirty="0"/>
              <a:t>ABCDEF</a:t>
            </a:r>
            <a:r>
              <a:rPr lang="ru-RU" altLang="ru-RU" dirty="0"/>
              <a:t> — </a:t>
            </a:r>
            <a:r>
              <a:rPr lang="ru-RU" altLang="ru-RU" dirty="0" smtClean="0"/>
              <a:t>шестиугольная пирамида</a:t>
            </a:r>
            <a:endParaRPr lang="ru-RU" alt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Многогранник называется </a:t>
            </a:r>
            <a:r>
              <a:rPr lang="ru-RU" b="1" i="1" dirty="0" smtClean="0"/>
              <a:t>выпуклым</a:t>
            </a:r>
            <a:r>
              <a:rPr lang="ru-RU" dirty="0" smtClean="0"/>
              <a:t>, если он расположен по одну сторону от плоскости каждой его грани.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632" y="2236812"/>
            <a:ext cx="75438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4211639" y="4102101"/>
            <a:ext cx="3240087" cy="173567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443663" y="4102100"/>
            <a:ext cx="1008062" cy="120438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11639" y="4275668"/>
            <a:ext cx="2232025" cy="103081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79838" y="3896784"/>
            <a:ext cx="317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А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286500" y="5397500"/>
            <a:ext cx="309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В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451726" y="3784600"/>
            <a:ext cx="308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С</a:t>
            </a:r>
          </a:p>
        </p:txBody>
      </p:sp>
      <p:cxnSp>
        <p:nvCxnSpPr>
          <p:cNvPr id="42" name="Прямая соединительная линия 41"/>
          <p:cNvCxnSpPr>
            <a:stCxn id="49" idx="1"/>
          </p:cNvCxnSpPr>
          <p:nvPr/>
        </p:nvCxnSpPr>
        <p:spPr>
          <a:xfrm>
            <a:off x="5970589" y="1651001"/>
            <a:ext cx="1481137" cy="2451100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002339" y="1718734"/>
            <a:ext cx="441325" cy="3587751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4211638" y="1695451"/>
            <a:ext cx="1790700" cy="2580216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5959475" y="1638300"/>
            <a:ext cx="71438" cy="952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030914" y="1267884"/>
            <a:ext cx="30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P</a:t>
            </a:r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395536" y="522546"/>
            <a:ext cx="3384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Задание 3: </a:t>
            </a:r>
            <a:r>
              <a:rPr lang="ru-RU" sz="2400" dirty="0" smtClean="0"/>
              <a:t>Назовите треугольную  пирамиду (тетраэдр), вершину пирамиды, вершины при ее основании, ребра пирамиды, основание пирамиды, боковые грани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49" grpId="0" animBg="1"/>
      <p:bldP spid="5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370014" y="2779184"/>
            <a:ext cx="2816225" cy="3335867"/>
            <a:chOff x="1547664" y="1707654"/>
            <a:chExt cx="1944216" cy="1728192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flipH="1">
              <a:off x="2124134" y="1707654"/>
              <a:ext cx="359472" cy="1152493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2483606" y="1707654"/>
              <a:ext cx="1008274" cy="1152493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2124134" y="2860147"/>
              <a:ext cx="1367746" cy="0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547664" y="2860147"/>
              <a:ext cx="576470" cy="575699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1547664" y="1707654"/>
              <a:ext cx="935942" cy="1728192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2915410" y="2860147"/>
              <a:ext cx="576470" cy="575699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483606" y="1707654"/>
              <a:ext cx="431804" cy="1728192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547664" y="3435846"/>
              <a:ext cx="1367746" cy="0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TextBox 10"/>
          <p:cNvSpPr txBox="1">
            <a:spLocks noChangeArrowheads="1"/>
          </p:cNvSpPr>
          <p:nvPr/>
        </p:nvSpPr>
        <p:spPr bwMode="auto">
          <a:xfrm>
            <a:off x="842963" y="6085418"/>
            <a:ext cx="317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А</a:t>
            </a:r>
          </a:p>
        </p:txBody>
      </p:sp>
      <p:sp>
        <p:nvSpPr>
          <p:cNvPr id="6148" name="TextBox 11"/>
          <p:cNvSpPr txBox="1">
            <a:spLocks noChangeArrowheads="1"/>
          </p:cNvSpPr>
          <p:nvPr/>
        </p:nvSpPr>
        <p:spPr bwMode="auto">
          <a:xfrm>
            <a:off x="3351214" y="6115051"/>
            <a:ext cx="309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В</a:t>
            </a: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946275" y="4506385"/>
            <a:ext cx="327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D</a:t>
            </a:r>
            <a:endParaRPr lang="ru-RU" altLang="ru-RU"/>
          </a:p>
        </p:txBody>
      </p:sp>
      <p:sp>
        <p:nvSpPr>
          <p:cNvPr id="6150" name="TextBox 13"/>
          <p:cNvSpPr txBox="1">
            <a:spLocks noChangeArrowheads="1"/>
          </p:cNvSpPr>
          <p:nvPr/>
        </p:nvSpPr>
        <p:spPr bwMode="auto">
          <a:xfrm>
            <a:off x="2706688" y="2218267"/>
            <a:ext cx="29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S</a:t>
            </a:r>
            <a:endParaRPr lang="ru-RU" altLang="ru-RU"/>
          </a:p>
        </p:txBody>
      </p:sp>
      <p:sp>
        <p:nvSpPr>
          <p:cNvPr id="6151" name="TextBox 14"/>
          <p:cNvSpPr txBox="1">
            <a:spLocks noChangeArrowheads="1"/>
          </p:cNvSpPr>
          <p:nvPr/>
        </p:nvSpPr>
        <p:spPr bwMode="auto">
          <a:xfrm>
            <a:off x="4186239" y="4510618"/>
            <a:ext cx="308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С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0075" y="651934"/>
            <a:ext cx="7932738" cy="156633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3" name="Прямоугольник 17"/>
          <p:cNvSpPr>
            <a:spLocks noChangeArrowheads="1"/>
          </p:cNvSpPr>
          <p:nvPr/>
        </p:nvSpPr>
        <p:spPr bwMode="auto">
          <a:xfrm>
            <a:off x="1908175" y="645585"/>
            <a:ext cx="278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Определение</a:t>
            </a:r>
          </a:p>
        </p:txBody>
      </p:sp>
      <p:sp>
        <p:nvSpPr>
          <p:cNvPr id="6154" name="Прямоугольник 18"/>
          <p:cNvSpPr>
            <a:spLocks noChangeArrowheads="1"/>
          </p:cNvSpPr>
          <p:nvPr/>
        </p:nvSpPr>
        <p:spPr bwMode="auto">
          <a:xfrm>
            <a:off x="1895475" y="1200151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/>
              <a:t>Высотой</a:t>
            </a:r>
            <a:r>
              <a:rPr lang="ru-RU" altLang="ru-RU"/>
              <a:t> пирамиды называется перпендикуляр, опущенный из её вершины к основанию</a:t>
            </a:r>
          </a:p>
        </p:txBody>
      </p:sp>
      <p:pic>
        <p:nvPicPr>
          <p:cNvPr id="61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3" y="637118"/>
            <a:ext cx="1257300" cy="159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2722563" y="2817285"/>
            <a:ext cx="0" cy="2781300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22"/>
          <p:cNvGrpSpPr>
            <a:grpSpLocks/>
          </p:cNvGrpSpPr>
          <p:nvPr/>
        </p:nvGrpSpPr>
        <p:grpSpPr bwMode="auto">
          <a:xfrm>
            <a:off x="5684839" y="2588684"/>
            <a:ext cx="1736725" cy="3742267"/>
            <a:chOff x="5796136" y="1035199"/>
            <a:chExt cx="1440160" cy="2328639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6516216" y="1035199"/>
              <a:ext cx="0" cy="1512035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5796136" y="1035199"/>
              <a:ext cx="720080" cy="182418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6516216" y="1035199"/>
              <a:ext cx="720080" cy="182418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516216" y="1035199"/>
              <a:ext cx="431785" cy="2328639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6084431" y="1035199"/>
              <a:ext cx="431785" cy="2328639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5796136" y="2859387"/>
              <a:ext cx="288295" cy="504451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6084431" y="3363838"/>
              <a:ext cx="863569" cy="0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6948000" y="2859387"/>
              <a:ext cx="288296" cy="504451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5796136" y="2547234"/>
              <a:ext cx="720080" cy="312153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6516216" y="2547234"/>
              <a:ext cx="720080" cy="312153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8" name="TextBox 33"/>
          <p:cNvSpPr txBox="1">
            <a:spLocks noChangeArrowheads="1"/>
          </p:cNvSpPr>
          <p:nvPr/>
        </p:nvSpPr>
        <p:spPr bwMode="auto">
          <a:xfrm>
            <a:off x="5356226" y="5118100"/>
            <a:ext cx="317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А</a:t>
            </a:r>
          </a:p>
        </p:txBody>
      </p:sp>
      <p:sp>
        <p:nvSpPr>
          <p:cNvPr id="6159" name="TextBox 34"/>
          <p:cNvSpPr txBox="1">
            <a:spLocks noChangeArrowheads="1"/>
          </p:cNvSpPr>
          <p:nvPr/>
        </p:nvSpPr>
        <p:spPr bwMode="auto">
          <a:xfrm>
            <a:off x="6227764" y="4614334"/>
            <a:ext cx="309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В</a:t>
            </a:r>
          </a:p>
        </p:txBody>
      </p:sp>
      <p:sp>
        <p:nvSpPr>
          <p:cNvPr id="6160" name="TextBox 35"/>
          <p:cNvSpPr txBox="1">
            <a:spLocks noChangeArrowheads="1"/>
          </p:cNvSpPr>
          <p:nvPr/>
        </p:nvSpPr>
        <p:spPr bwMode="auto">
          <a:xfrm>
            <a:off x="7421564" y="5118100"/>
            <a:ext cx="308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С</a:t>
            </a:r>
          </a:p>
        </p:txBody>
      </p:sp>
      <p:sp>
        <p:nvSpPr>
          <p:cNvPr id="6161" name="TextBox 36"/>
          <p:cNvSpPr txBox="1">
            <a:spLocks noChangeArrowheads="1"/>
          </p:cNvSpPr>
          <p:nvPr/>
        </p:nvSpPr>
        <p:spPr bwMode="auto">
          <a:xfrm>
            <a:off x="7004050" y="6254751"/>
            <a:ext cx="327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D</a:t>
            </a:r>
            <a:endParaRPr lang="ru-RU" altLang="ru-RU"/>
          </a:p>
        </p:txBody>
      </p:sp>
      <p:sp>
        <p:nvSpPr>
          <p:cNvPr id="6162" name="TextBox 37"/>
          <p:cNvSpPr txBox="1">
            <a:spLocks noChangeArrowheads="1"/>
          </p:cNvSpPr>
          <p:nvPr/>
        </p:nvSpPr>
        <p:spPr bwMode="auto">
          <a:xfrm>
            <a:off x="5664201" y="6250517"/>
            <a:ext cx="29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F</a:t>
            </a:r>
            <a:endParaRPr lang="ru-RU" altLang="ru-RU"/>
          </a:p>
        </p:txBody>
      </p:sp>
      <p:sp>
        <p:nvSpPr>
          <p:cNvPr id="6163" name="TextBox 38"/>
          <p:cNvSpPr txBox="1">
            <a:spLocks noChangeArrowheads="1"/>
          </p:cNvSpPr>
          <p:nvPr/>
        </p:nvSpPr>
        <p:spPr bwMode="auto">
          <a:xfrm>
            <a:off x="6580188" y="2218267"/>
            <a:ext cx="29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S</a:t>
            </a:r>
            <a:endParaRPr lang="ru-RU" alt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553201" y="2614084"/>
            <a:ext cx="106363" cy="3022600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2689225" y="5511800"/>
            <a:ext cx="71438" cy="952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786063" y="5350933"/>
            <a:ext cx="336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O</a:t>
            </a:r>
            <a:endParaRPr lang="ru-RU" altLang="ru-RU"/>
          </a:p>
        </p:txBody>
      </p:sp>
      <p:sp>
        <p:nvSpPr>
          <p:cNvPr id="46" name="Овал 45"/>
          <p:cNvSpPr/>
          <p:nvPr/>
        </p:nvSpPr>
        <p:spPr>
          <a:xfrm>
            <a:off x="6623050" y="5556251"/>
            <a:ext cx="71438" cy="973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638926" y="5554133"/>
            <a:ext cx="336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O</a:t>
            </a:r>
            <a:endParaRPr lang="ru-RU" altLang="ru-RU"/>
          </a:p>
        </p:txBody>
      </p:sp>
      <p:sp>
        <p:nvSpPr>
          <p:cNvPr id="48" name="Овал 47"/>
          <p:cNvSpPr/>
          <p:nvPr/>
        </p:nvSpPr>
        <p:spPr>
          <a:xfrm>
            <a:off x="2689225" y="2768600"/>
            <a:ext cx="71438" cy="952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524626" y="2575985"/>
            <a:ext cx="73025" cy="9524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 animBg="1"/>
      <p:bldP spid="4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77864" y="1892300"/>
            <a:ext cx="4541837" cy="224676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/>
              <a:t>— Сумма площадей </a:t>
            </a:r>
            <a:r>
              <a:rPr lang="ru-RU" altLang="ru-RU" sz="2000" b="1"/>
              <a:t>боковых граней </a:t>
            </a:r>
            <a:r>
              <a:rPr lang="ru-RU" altLang="ru-RU" sz="2000"/>
              <a:t>пирамиды называется </a:t>
            </a:r>
            <a:r>
              <a:rPr lang="ru-RU" altLang="ru-RU" sz="2000" b="1"/>
              <a:t>площадью её боковой поверхности</a:t>
            </a:r>
            <a:r>
              <a:rPr lang="ru-RU" altLang="ru-RU" sz="2000"/>
              <a:t> </a:t>
            </a:r>
            <a:endParaRPr lang="en-US" altLang="ru-RU" sz="2000"/>
          </a:p>
          <a:p>
            <a:pPr eaLnBrk="1" hangingPunct="1"/>
            <a:r>
              <a:rPr lang="ru-RU" altLang="ru-RU" sz="2000"/>
              <a:t>— Сумма площадей </a:t>
            </a:r>
            <a:r>
              <a:rPr lang="ru-RU" altLang="ru-RU" sz="2000" b="1"/>
              <a:t>всех граней</a:t>
            </a:r>
            <a:r>
              <a:rPr lang="ru-RU" altLang="ru-RU" sz="2000"/>
              <a:t> </a:t>
            </a:r>
          </a:p>
          <a:p>
            <a:pPr eaLnBrk="1" hangingPunct="1"/>
            <a:r>
              <a:rPr lang="ru-RU" altLang="ru-RU" sz="2000"/>
              <a:t>(и основания и боковых граней), называется </a:t>
            </a:r>
            <a:r>
              <a:rPr lang="ru-RU" altLang="ru-RU" sz="2000" b="1"/>
              <a:t>площадью полной поверхности</a:t>
            </a:r>
            <a:r>
              <a:rPr lang="ru-RU" altLang="ru-RU" sz="2000"/>
              <a:t> пирамиды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651501" y="3001434"/>
            <a:ext cx="33066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3200">
                <a:latin typeface="Cambria Math" pitchFamily="18" charset="0"/>
              </a:rPr>
              <a:t>S</a:t>
            </a:r>
            <a:r>
              <a:rPr lang="ru-RU" altLang="ru-RU" sz="3200" baseline="-25000">
                <a:latin typeface="Cambria Math" pitchFamily="18" charset="0"/>
              </a:rPr>
              <a:t>полн. </a:t>
            </a:r>
            <a:r>
              <a:rPr lang="ru-RU" altLang="ru-RU" sz="3200">
                <a:latin typeface="Cambria Math" pitchFamily="18" charset="0"/>
              </a:rPr>
              <a:t>=</a:t>
            </a:r>
            <a:r>
              <a:rPr lang="en-US" altLang="ru-RU" sz="3200">
                <a:latin typeface="Cambria Math" pitchFamily="18" charset="0"/>
              </a:rPr>
              <a:t> S</a:t>
            </a:r>
            <a:r>
              <a:rPr lang="ru-RU" altLang="ru-RU" sz="3200" baseline="-25000">
                <a:latin typeface="Cambria Math" pitchFamily="18" charset="0"/>
              </a:rPr>
              <a:t>осн</a:t>
            </a:r>
            <a:r>
              <a:rPr lang="en-US" altLang="ru-RU" sz="3200" baseline="-25000">
                <a:latin typeface="Cambria Math" pitchFamily="18" charset="0"/>
              </a:rPr>
              <a:t>.</a:t>
            </a:r>
            <a:r>
              <a:rPr lang="ru-RU" altLang="ru-RU" sz="3200">
                <a:latin typeface="Cambria Math" pitchFamily="18" charset="0"/>
              </a:rPr>
              <a:t>+ </a:t>
            </a:r>
            <a:r>
              <a:rPr lang="en-US" altLang="ru-RU" sz="3200">
                <a:latin typeface="Cambria Math" pitchFamily="18" charset="0"/>
              </a:rPr>
              <a:t>S</a:t>
            </a:r>
            <a:r>
              <a:rPr lang="ru-RU" altLang="ru-RU" sz="3200" baseline="-25000">
                <a:latin typeface="Cambria Math" pitchFamily="18" charset="0"/>
              </a:rPr>
              <a:t>бок</a:t>
            </a:r>
            <a:r>
              <a:rPr lang="en-US" altLang="ru-RU" sz="3200" baseline="-25000">
                <a:latin typeface="Cambria Math" pitchFamily="18" charset="0"/>
              </a:rPr>
              <a:t>.</a:t>
            </a:r>
            <a:endParaRPr lang="ru-RU" altLang="ru-RU" sz="3200">
              <a:latin typeface="Cambria Math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428625" y="620688"/>
            <a:ext cx="5429250" cy="132343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dirty="0"/>
              <a:t>Пирамида называется </a:t>
            </a:r>
            <a:r>
              <a:rPr lang="ru-RU" altLang="ru-RU" sz="2000" b="1" dirty="0"/>
              <a:t>правильной</a:t>
            </a:r>
            <a:r>
              <a:rPr lang="ru-RU" altLang="ru-RU" sz="2000" dirty="0"/>
              <a:t>, если основанием её является правильный многоугольник, а вершина проецируется в центр основания.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187450" y="5056718"/>
            <a:ext cx="21360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800"/>
              <a:t>SO</a:t>
            </a:r>
            <a:r>
              <a:rPr lang="ru-RU" altLang="ru-RU" sz="2800"/>
              <a:t> — высота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187451" y="5588001"/>
            <a:ext cx="21948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800"/>
              <a:t>SO</a:t>
            </a:r>
            <a:r>
              <a:rPr lang="ru-RU" altLang="ru-RU" sz="2800"/>
              <a:t> </a:t>
            </a:r>
            <a:r>
              <a:rPr lang="ru-RU" altLang="ru-RU" sz="2800">
                <a:sym typeface="Symbol" pitchFamily="18" charset="2"/>
              </a:rPr>
              <a:t></a:t>
            </a:r>
            <a:r>
              <a:rPr lang="ru-RU" altLang="ru-RU" sz="2800"/>
              <a:t> </a:t>
            </a:r>
            <a:r>
              <a:rPr lang="en-US" altLang="ru-RU" sz="2800"/>
              <a:t>(ABCDE)</a:t>
            </a:r>
            <a:endParaRPr lang="ru-RU" altLang="ru-RU" sz="2800"/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5859463" y="1413934"/>
            <a:ext cx="2241550" cy="4703233"/>
            <a:chOff x="5796136" y="1035199"/>
            <a:chExt cx="1440160" cy="2328639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6516216" y="1035199"/>
              <a:ext cx="0" cy="1512253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5796136" y="1035199"/>
              <a:ext cx="720080" cy="1824555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516216" y="1035199"/>
              <a:ext cx="720080" cy="1824555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6516216" y="1035199"/>
              <a:ext cx="432456" cy="2328639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6083760" y="1035199"/>
              <a:ext cx="432456" cy="2328639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796136" y="2859754"/>
              <a:ext cx="287624" cy="504084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6083760" y="3363838"/>
              <a:ext cx="864912" cy="0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6948672" y="2859754"/>
              <a:ext cx="287624" cy="504084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5796136" y="2547452"/>
              <a:ext cx="720080" cy="312302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6516216" y="2547452"/>
              <a:ext cx="720080" cy="312302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22" name="TextBox 32"/>
          <p:cNvSpPr txBox="1">
            <a:spLocks noChangeArrowheads="1"/>
          </p:cNvSpPr>
          <p:nvPr/>
        </p:nvSpPr>
        <p:spPr bwMode="auto">
          <a:xfrm>
            <a:off x="5529263" y="4658784"/>
            <a:ext cx="317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А</a:t>
            </a:r>
          </a:p>
        </p:txBody>
      </p:sp>
      <p:sp>
        <p:nvSpPr>
          <p:cNvPr id="9223" name="TextBox 33"/>
          <p:cNvSpPr txBox="1">
            <a:spLocks noChangeArrowheads="1"/>
          </p:cNvSpPr>
          <p:nvPr/>
        </p:nvSpPr>
        <p:spPr bwMode="auto">
          <a:xfrm>
            <a:off x="6980239" y="4004734"/>
            <a:ext cx="309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В</a:t>
            </a:r>
          </a:p>
        </p:txBody>
      </p:sp>
      <p:sp>
        <p:nvSpPr>
          <p:cNvPr id="9224" name="TextBox 34"/>
          <p:cNvSpPr txBox="1">
            <a:spLocks noChangeArrowheads="1"/>
          </p:cNvSpPr>
          <p:nvPr/>
        </p:nvSpPr>
        <p:spPr bwMode="auto">
          <a:xfrm>
            <a:off x="8101014" y="4605867"/>
            <a:ext cx="308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С</a:t>
            </a:r>
          </a:p>
        </p:txBody>
      </p:sp>
      <p:sp>
        <p:nvSpPr>
          <p:cNvPr id="9225" name="TextBox 35"/>
          <p:cNvSpPr txBox="1">
            <a:spLocks noChangeArrowheads="1"/>
          </p:cNvSpPr>
          <p:nvPr/>
        </p:nvSpPr>
        <p:spPr bwMode="auto">
          <a:xfrm>
            <a:off x="7664450" y="6040967"/>
            <a:ext cx="327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D</a:t>
            </a:r>
            <a:endParaRPr lang="ru-RU" altLang="ru-RU"/>
          </a:p>
        </p:txBody>
      </p:sp>
      <p:sp>
        <p:nvSpPr>
          <p:cNvPr id="9226" name="TextBox 36"/>
          <p:cNvSpPr txBox="1">
            <a:spLocks noChangeArrowheads="1"/>
          </p:cNvSpPr>
          <p:nvPr/>
        </p:nvSpPr>
        <p:spPr bwMode="auto">
          <a:xfrm>
            <a:off x="5992813" y="6013451"/>
            <a:ext cx="296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/>
              <a:t>Е</a:t>
            </a:r>
          </a:p>
        </p:txBody>
      </p:sp>
      <p:sp>
        <p:nvSpPr>
          <p:cNvPr id="9227" name="TextBox 37"/>
          <p:cNvSpPr txBox="1">
            <a:spLocks noChangeArrowheads="1"/>
          </p:cNvSpPr>
          <p:nvPr/>
        </p:nvSpPr>
        <p:spPr bwMode="auto">
          <a:xfrm>
            <a:off x="6880225" y="859367"/>
            <a:ext cx="290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S</a:t>
            </a:r>
            <a:endParaRPr lang="ru-RU" altLang="ru-RU"/>
          </a:p>
        </p:txBody>
      </p:sp>
      <p:cxnSp>
        <p:nvCxnSpPr>
          <p:cNvPr id="39" name="Прямая соединительная линия 38"/>
          <p:cNvCxnSpPr>
            <a:stCxn id="42" idx="5"/>
          </p:cNvCxnSpPr>
          <p:nvPr/>
        </p:nvCxnSpPr>
        <p:spPr>
          <a:xfrm flipH="1">
            <a:off x="6991350" y="1496484"/>
            <a:ext cx="12700" cy="3674533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848476" y="5321300"/>
            <a:ext cx="336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/>
              <a:t>O</a:t>
            </a:r>
            <a:endParaRPr lang="ru-RU" altLang="ru-RU"/>
          </a:p>
        </p:txBody>
      </p:sp>
      <p:sp>
        <p:nvSpPr>
          <p:cNvPr id="44" name="Полилиния 43"/>
          <p:cNvSpPr/>
          <p:nvPr/>
        </p:nvSpPr>
        <p:spPr>
          <a:xfrm>
            <a:off x="6840539" y="4953000"/>
            <a:ext cx="153987" cy="313267"/>
          </a:xfrm>
          <a:custGeom>
            <a:avLst/>
            <a:gdLst>
              <a:gd name="connsiteX0" fmla="*/ 0 w 154112"/>
              <a:gd name="connsiteY0" fmla="*/ 71919 h 236306"/>
              <a:gd name="connsiteX1" fmla="*/ 154112 w 154112"/>
              <a:gd name="connsiteY1" fmla="*/ 0 h 236306"/>
              <a:gd name="connsiteX2" fmla="*/ 143838 w 154112"/>
              <a:gd name="connsiteY2" fmla="*/ 174661 h 236306"/>
              <a:gd name="connsiteX3" fmla="*/ 0 w 154112"/>
              <a:gd name="connsiteY3" fmla="*/ 236306 h 236306"/>
              <a:gd name="connsiteX4" fmla="*/ 0 w 154112"/>
              <a:gd name="connsiteY4" fmla="*/ 71919 h 23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12" h="236306">
                <a:moveTo>
                  <a:pt x="0" y="71919"/>
                </a:moveTo>
                <a:lnTo>
                  <a:pt x="154112" y="0"/>
                </a:lnTo>
                <a:lnTo>
                  <a:pt x="143838" y="174661"/>
                </a:lnTo>
                <a:lnTo>
                  <a:pt x="0" y="236306"/>
                </a:lnTo>
                <a:lnTo>
                  <a:pt x="0" y="71919"/>
                </a:lnTo>
                <a:close/>
              </a:path>
            </a:pathLst>
          </a:custGeom>
          <a:solidFill>
            <a:schemeClr val="bg1">
              <a:lumMod val="85000"/>
              <a:alpha val="70000"/>
            </a:schemeClr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943725" y="5132918"/>
            <a:ext cx="71438" cy="973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943725" y="1413934"/>
            <a:ext cx="71438" cy="973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33" name="Прямоугольник 32"/>
          <p:cNvSpPr>
            <a:spLocks noChangeArrowheads="1"/>
          </p:cNvSpPr>
          <p:nvPr/>
        </p:nvSpPr>
        <p:spPr bwMode="auto">
          <a:xfrm>
            <a:off x="714376" y="3234267"/>
            <a:ext cx="47148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dirty="0">
                <a:solidFill>
                  <a:srgbClr val="000000"/>
                </a:solidFill>
              </a:rPr>
              <a:t>Если </a:t>
            </a:r>
            <a:r>
              <a:rPr lang="en-US" altLang="ru-RU" dirty="0">
                <a:solidFill>
                  <a:srgbClr val="000000"/>
                </a:solidFill>
              </a:rPr>
              <a:t>ABCDE</a:t>
            </a:r>
            <a:r>
              <a:rPr lang="ru-RU" altLang="ru-RU" dirty="0">
                <a:solidFill>
                  <a:srgbClr val="000000"/>
                </a:solidFill>
              </a:rPr>
              <a:t> — правильный пятиугольник, </a:t>
            </a:r>
          </a:p>
          <a:p>
            <a:pPr eaLnBrk="1" hangingPunct="1"/>
            <a:r>
              <a:rPr lang="ru-RU" altLang="ru-RU" dirty="0">
                <a:solidFill>
                  <a:srgbClr val="000000"/>
                </a:solidFill>
              </a:rPr>
              <a:t>то  </a:t>
            </a:r>
            <a:r>
              <a:rPr lang="en-US" altLang="ru-RU" dirty="0">
                <a:solidFill>
                  <a:srgbClr val="000000"/>
                </a:solidFill>
              </a:rPr>
              <a:t>SABCDE</a:t>
            </a:r>
            <a:r>
              <a:rPr lang="ru-RU" altLang="ru-RU" dirty="0">
                <a:solidFill>
                  <a:srgbClr val="000000"/>
                </a:solidFill>
              </a:rPr>
              <a:t> — правильная </a:t>
            </a:r>
            <a:r>
              <a:rPr lang="ru-RU" altLang="ru-RU" dirty="0" smtClean="0">
                <a:solidFill>
                  <a:srgbClr val="000000"/>
                </a:solidFill>
              </a:rPr>
              <a:t>пятиугольная пирамида</a:t>
            </a:r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1" grpId="0"/>
      <p:bldP spid="4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2"/>
          <p:cNvSpPr txBox="1">
            <a:spLocks noChangeArrowheads="1"/>
          </p:cNvSpPr>
          <p:nvPr/>
        </p:nvSpPr>
        <p:spPr bwMode="auto">
          <a:xfrm>
            <a:off x="5948363" y="3515785"/>
            <a:ext cx="328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>
                <a:latin typeface="Cambria Math" pitchFamily="18" charset="0"/>
              </a:rPr>
              <a:t>А</a:t>
            </a:r>
          </a:p>
        </p:txBody>
      </p:sp>
      <p:sp>
        <p:nvSpPr>
          <p:cNvPr id="11267" name="TextBox 13"/>
          <p:cNvSpPr txBox="1">
            <a:spLocks noChangeArrowheads="1"/>
          </p:cNvSpPr>
          <p:nvPr/>
        </p:nvSpPr>
        <p:spPr bwMode="auto">
          <a:xfrm>
            <a:off x="7148514" y="2916767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>
                <a:latin typeface="Cambria Math" pitchFamily="18" charset="0"/>
              </a:rPr>
              <a:t>В</a:t>
            </a:r>
          </a:p>
        </p:txBody>
      </p:sp>
      <p:sp>
        <p:nvSpPr>
          <p:cNvPr id="11268" name="TextBox 14"/>
          <p:cNvSpPr txBox="1">
            <a:spLocks noChangeArrowheads="1"/>
          </p:cNvSpPr>
          <p:nvPr/>
        </p:nvSpPr>
        <p:spPr bwMode="auto">
          <a:xfrm>
            <a:off x="8074026" y="3566584"/>
            <a:ext cx="314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>
                <a:latin typeface="Cambria Math" pitchFamily="18" charset="0"/>
              </a:rPr>
              <a:t>С</a:t>
            </a:r>
          </a:p>
        </p:txBody>
      </p:sp>
      <p:sp>
        <p:nvSpPr>
          <p:cNvPr id="11269" name="TextBox 15"/>
          <p:cNvSpPr txBox="1">
            <a:spLocks noChangeArrowheads="1"/>
          </p:cNvSpPr>
          <p:nvPr/>
        </p:nvSpPr>
        <p:spPr bwMode="auto">
          <a:xfrm>
            <a:off x="7640639" y="4574118"/>
            <a:ext cx="336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>
                <a:latin typeface="Cambria Math" pitchFamily="18" charset="0"/>
              </a:rPr>
              <a:t>D</a:t>
            </a:r>
            <a:endParaRPr lang="ru-RU" altLang="ru-RU">
              <a:latin typeface="Cambria Math" pitchFamily="18" charset="0"/>
            </a:endParaRPr>
          </a:p>
        </p:txBody>
      </p:sp>
      <p:sp>
        <p:nvSpPr>
          <p:cNvPr id="11270" name="TextBox 16"/>
          <p:cNvSpPr txBox="1">
            <a:spLocks noChangeArrowheads="1"/>
          </p:cNvSpPr>
          <p:nvPr/>
        </p:nvSpPr>
        <p:spPr bwMode="auto">
          <a:xfrm>
            <a:off x="6299200" y="4574118"/>
            <a:ext cx="317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>
                <a:latin typeface="Cambria Math" pitchFamily="18" charset="0"/>
              </a:rPr>
              <a:t>E</a:t>
            </a:r>
            <a:endParaRPr lang="ru-RU" altLang="ru-RU">
              <a:latin typeface="Cambria Math" pitchFamily="18" charset="0"/>
            </a:endParaRPr>
          </a:p>
        </p:txBody>
      </p:sp>
      <p:sp>
        <p:nvSpPr>
          <p:cNvPr id="11271" name="TextBox 17"/>
          <p:cNvSpPr txBox="1">
            <a:spLocks noChangeArrowheads="1"/>
          </p:cNvSpPr>
          <p:nvPr/>
        </p:nvSpPr>
        <p:spPr bwMode="auto">
          <a:xfrm>
            <a:off x="6937375" y="381000"/>
            <a:ext cx="298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>
                <a:latin typeface="Cambria Math" pitchFamily="18" charset="0"/>
              </a:rPr>
              <a:t>S</a:t>
            </a:r>
            <a:endParaRPr lang="ru-RU" altLang="ru-RU">
              <a:latin typeface="Cambria Math" pitchFamily="18" charset="0"/>
            </a:endParaRPr>
          </a:p>
        </p:txBody>
      </p:sp>
      <p:sp>
        <p:nvSpPr>
          <p:cNvPr id="11272" name="TextBox 19"/>
          <p:cNvSpPr txBox="1">
            <a:spLocks noChangeArrowheads="1"/>
          </p:cNvSpPr>
          <p:nvPr/>
        </p:nvSpPr>
        <p:spPr bwMode="auto">
          <a:xfrm>
            <a:off x="7124700" y="3520018"/>
            <a:ext cx="335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>
                <a:latin typeface="Cambria Math" pitchFamily="18" charset="0"/>
              </a:rPr>
              <a:t>O</a:t>
            </a:r>
            <a:endParaRPr lang="ru-RU" altLang="ru-RU">
              <a:latin typeface="Cambria Math" pitchFamily="18" charset="0"/>
            </a:endParaRPr>
          </a:p>
        </p:txBody>
      </p:sp>
      <p:sp>
        <p:nvSpPr>
          <p:cNvPr id="11273" name="TextBox 29"/>
          <p:cNvSpPr txBox="1">
            <a:spLocks noChangeArrowheads="1"/>
          </p:cNvSpPr>
          <p:nvPr/>
        </p:nvSpPr>
        <p:spPr bwMode="auto">
          <a:xfrm>
            <a:off x="7907339" y="4057651"/>
            <a:ext cx="308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>
                <a:latin typeface="Cambria Math" pitchFamily="18" charset="0"/>
              </a:rPr>
              <a:t>F</a:t>
            </a:r>
            <a:endParaRPr lang="ru-RU" altLang="ru-RU">
              <a:latin typeface="Cambria Math" pitchFamily="18" charset="0"/>
            </a:endParaRPr>
          </a:p>
        </p:txBody>
      </p:sp>
      <p:sp>
        <p:nvSpPr>
          <p:cNvPr id="11274" name="Rectangle 2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mbria Math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177088" y="874184"/>
            <a:ext cx="0" cy="2453216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6276976" y="874185"/>
            <a:ext cx="900113" cy="29591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7177088" y="874185"/>
            <a:ext cx="900112" cy="295910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177088" y="874184"/>
            <a:ext cx="539750" cy="3776133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6637338" y="874184"/>
            <a:ext cx="539750" cy="3776133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276976" y="3833285"/>
            <a:ext cx="360363" cy="817033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637338" y="4650317"/>
            <a:ext cx="10795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7716838" y="3833285"/>
            <a:ext cx="360362" cy="817033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6276976" y="3327401"/>
            <a:ext cx="900113" cy="505884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177088" y="3327401"/>
            <a:ext cx="900112" cy="505884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7061201" y="874184"/>
            <a:ext cx="117475" cy="3217333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7148514" y="874185"/>
            <a:ext cx="58737" cy="783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9" name="Прямая соединительная линия 28"/>
          <p:cNvCxnSpPr>
            <a:stCxn id="23" idx="5"/>
          </p:cNvCxnSpPr>
          <p:nvPr/>
        </p:nvCxnSpPr>
        <p:spPr>
          <a:xfrm>
            <a:off x="7197725" y="939800"/>
            <a:ext cx="706438" cy="3302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23" idx="3"/>
          </p:cNvCxnSpPr>
          <p:nvPr/>
        </p:nvCxnSpPr>
        <p:spPr>
          <a:xfrm flipH="1">
            <a:off x="6456364" y="939800"/>
            <a:ext cx="700087" cy="327025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2" idx="2"/>
          </p:cNvCxnSpPr>
          <p:nvPr/>
        </p:nvCxnSpPr>
        <p:spPr>
          <a:xfrm flipH="1">
            <a:off x="6456364" y="4068234"/>
            <a:ext cx="574675" cy="141817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2" idx="5"/>
          </p:cNvCxnSpPr>
          <p:nvPr/>
        </p:nvCxnSpPr>
        <p:spPr>
          <a:xfrm>
            <a:off x="7080251" y="4074585"/>
            <a:ext cx="817563" cy="154516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1" name="TextBox 40"/>
          <p:cNvSpPr txBox="1">
            <a:spLocks noChangeArrowheads="1"/>
          </p:cNvSpPr>
          <p:nvPr/>
        </p:nvSpPr>
        <p:spPr bwMode="auto">
          <a:xfrm>
            <a:off x="6059489" y="3951818"/>
            <a:ext cx="372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>
                <a:latin typeface="Cambria Math" pitchFamily="18" charset="0"/>
              </a:rPr>
              <a:t>M</a:t>
            </a:r>
            <a:endParaRPr lang="ru-RU" altLang="ru-RU">
              <a:latin typeface="Cambria Math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42876" y="5334001"/>
            <a:ext cx="7705725" cy="124036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293" name="Прямоугольник 49"/>
          <p:cNvSpPr>
            <a:spLocks noChangeArrowheads="1"/>
          </p:cNvSpPr>
          <p:nvPr/>
        </p:nvSpPr>
        <p:spPr bwMode="auto">
          <a:xfrm>
            <a:off x="1214438" y="5524501"/>
            <a:ext cx="65516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>
                <a:latin typeface="Cambria Math" pitchFamily="18" charset="0"/>
              </a:rPr>
              <a:t>Все </a:t>
            </a:r>
            <a:r>
              <a:rPr lang="ru-RU" altLang="ru-RU" sz="2000" b="1">
                <a:latin typeface="Cambria Math" pitchFamily="18" charset="0"/>
              </a:rPr>
              <a:t>апофемы</a:t>
            </a:r>
            <a:r>
              <a:rPr lang="ru-RU" altLang="ru-RU" sz="2000">
                <a:latin typeface="Cambria Math" pitchFamily="18" charset="0"/>
              </a:rPr>
              <a:t> правильной пирамиды равны, а так же все </a:t>
            </a:r>
            <a:r>
              <a:rPr lang="ru-RU" altLang="ru-RU" sz="2000" b="1">
                <a:latin typeface="Cambria Math" pitchFamily="18" charset="0"/>
              </a:rPr>
              <a:t>двугранные углы при основании</a:t>
            </a:r>
            <a:r>
              <a:rPr lang="ru-RU" altLang="ru-RU" sz="2000">
                <a:latin typeface="Cambria Math" pitchFamily="18" charset="0"/>
              </a:rPr>
              <a:t> равны </a:t>
            </a:r>
          </a:p>
        </p:txBody>
      </p:sp>
      <p:pic>
        <p:nvPicPr>
          <p:cNvPr id="112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5334001"/>
            <a:ext cx="998538" cy="126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Полилиния 63"/>
          <p:cNvSpPr/>
          <p:nvPr/>
        </p:nvSpPr>
        <p:spPr>
          <a:xfrm>
            <a:off x="6902450" y="3814234"/>
            <a:ext cx="155575" cy="283633"/>
          </a:xfrm>
          <a:custGeom>
            <a:avLst/>
            <a:gdLst>
              <a:gd name="connsiteX0" fmla="*/ 155642 w 155642"/>
              <a:gd name="connsiteY0" fmla="*/ 0 h 214008"/>
              <a:gd name="connsiteX1" fmla="*/ 0 w 155642"/>
              <a:gd name="connsiteY1" fmla="*/ 29183 h 214008"/>
              <a:gd name="connsiteX2" fmla="*/ 0 w 155642"/>
              <a:gd name="connsiteY2" fmla="*/ 214008 h 214008"/>
              <a:gd name="connsiteX3" fmla="*/ 155642 w 155642"/>
              <a:gd name="connsiteY3" fmla="*/ 175098 h 214008"/>
              <a:gd name="connsiteX4" fmla="*/ 155642 w 155642"/>
              <a:gd name="connsiteY4" fmla="*/ 0 h 21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2" h="214008">
                <a:moveTo>
                  <a:pt x="155642" y="0"/>
                </a:moveTo>
                <a:lnTo>
                  <a:pt x="0" y="29183"/>
                </a:lnTo>
                <a:lnTo>
                  <a:pt x="0" y="214008"/>
                </a:lnTo>
                <a:lnTo>
                  <a:pt x="155642" y="175098"/>
                </a:lnTo>
                <a:lnTo>
                  <a:pt x="155642" y="0"/>
                </a:lnTo>
                <a:close/>
              </a:path>
            </a:pathLst>
          </a:custGeom>
          <a:solidFill>
            <a:schemeClr val="bg1">
              <a:lumMod val="85000"/>
              <a:alpha val="70000"/>
            </a:schemeClr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5" name="Полилиния 64"/>
          <p:cNvSpPr/>
          <p:nvPr/>
        </p:nvSpPr>
        <p:spPr>
          <a:xfrm>
            <a:off x="7064375" y="3837518"/>
            <a:ext cx="153988" cy="247649"/>
          </a:xfrm>
          <a:custGeom>
            <a:avLst/>
            <a:gdLst>
              <a:gd name="connsiteX0" fmla="*/ 0 w 145915"/>
              <a:gd name="connsiteY0" fmla="*/ 0 h 204281"/>
              <a:gd name="connsiteX1" fmla="*/ 145915 w 145915"/>
              <a:gd name="connsiteY1" fmla="*/ 9727 h 204281"/>
              <a:gd name="connsiteX2" fmla="*/ 145915 w 145915"/>
              <a:gd name="connsiteY2" fmla="*/ 204281 h 204281"/>
              <a:gd name="connsiteX3" fmla="*/ 19455 w 145915"/>
              <a:gd name="connsiteY3" fmla="*/ 194553 h 204281"/>
              <a:gd name="connsiteX4" fmla="*/ 0 w 145915"/>
              <a:gd name="connsiteY4" fmla="*/ 0 h 204281"/>
              <a:gd name="connsiteX0" fmla="*/ 3341 w 149256"/>
              <a:gd name="connsiteY0" fmla="*/ 0 h 204281"/>
              <a:gd name="connsiteX1" fmla="*/ 149256 w 149256"/>
              <a:gd name="connsiteY1" fmla="*/ 9727 h 204281"/>
              <a:gd name="connsiteX2" fmla="*/ 149256 w 149256"/>
              <a:gd name="connsiteY2" fmla="*/ 204281 h 204281"/>
              <a:gd name="connsiteX3" fmla="*/ 0 w 149256"/>
              <a:gd name="connsiteY3" fmla="*/ 181888 h 204281"/>
              <a:gd name="connsiteX4" fmla="*/ 3341 w 149256"/>
              <a:gd name="connsiteY4" fmla="*/ 0 h 204281"/>
              <a:gd name="connsiteX0" fmla="*/ 3341 w 154322"/>
              <a:gd name="connsiteY0" fmla="*/ 0 h 204281"/>
              <a:gd name="connsiteX1" fmla="*/ 154322 w 154322"/>
              <a:gd name="connsiteY1" fmla="*/ 29991 h 204281"/>
              <a:gd name="connsiteX2" fmla="*/ 149256 w 154322"/>
              <a:gd name="connsiteY2" fmla="*/ 204281 h 204281"/>
              <a:gd name="connsiteX3" fmla="*/ 0 w 154322"/>
              <a:gd name="connsiteY3" fmla="*/ 181888 h 204281"/>
              <a:gd name="connsiteX4" fmla="*/ 3341 w 154322"/>
              <a:gd name="connsiteY4" fmla="*/ 0 h 204281"/>
              <a:gd name="connsiteX0" fmla="*/ 3341 w 156855"/>
              <a:gd name="connsiteY0" fmla="*/ 0 h 204281"/>
              <a:gd name="connsiteX1" fmla="*/ 156855 w 156855"/>
              <a:gd name="connsiteY1" fmla="*/ 22392 h 204281"/>
              <a:gd name="connsiteX2" fmla="*/ 149256 w 156855"/>
              <a:gd name="connsiteY2" fmla="*/ 204281 h 204281"/>
              <a:gd name="connsiteX3" fmla="*/ 0 w 156855"/>
              <a:gd name="connsiteY3" fmla="*/ 181888 h 204281"/>
              <a:gd name="connsiteX4" fmla="*/ 3341 w 156855"/>
              <a:gd name="connsiteY4" fmla="*/ 0 h 204281"/>
              <a:gd name="connsiteX0" fmla="*/ 3341 w 156855"/>
              <a:gd name="connsiteY0" fmla="*/ 0 h 186550"/>
              <a:gd name="connsiteX1" fmla="*/ 156855 w 156855"/>
              <a:gd name="connsiteY1" fmla="*/ 4661 h 186550"/>
              <a:gd name="connsiteX2" fmla="*/ 149256 w 156855"/>
              <a:gd name="connsiteY2" fmla="*/ 186550 h 186550"/>
              <a:gd name="connsiteX3" fmla="*/ 0 w 156855"/>
              <a:gd name="connsiteY3" fmla="*/ 164157 h 186550"/>
              <a:gd name="connsiteX4" fmla="*/ 3341 w 156855"/>
              <a:gd name="connsiteY4" fmla="*/ 0 h 186550"/>
              <a:gd name="connsiteX0" fmla="*/ 3341 w 154322"/>
              <a:gd name="connsiteY0" fmla="*/ 0 h 186550"/>
              <a:gd name="connsiteX1" fmla="*/ 154322 w 154322"/>
              <a:gd name="connsiteY1" fmla="*/ 17326 h 186550"/>
              <a:gd name="connsiteX2" fmla="*/ 149256 w 154322"/>
              <a:gd name="connsiteY2" fmla="*/ 186550 h 186550"/>
              <a:gd name="connsiteX3" fmla="*/ 0 w 154322"/>
              <a:gd name="connsiteY3" fmla="*/ 164157 h 186550"/>
              <a:gd name="connsiteX4" fmla="*/ 3341 w 154322"/>
              <a:gd name="connsiteY4" fmla="*/ 0 h 18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22" h="186550">
                <a:moveTo>
                  <a:pt x="3341" y="0"/>
                </a:moveTo>
                <a:lnTo>
                  <a:pt x="154322" y="17326"/>
                </a:lnTo>
                <a:lnTo>
                  <a:pt x="149256" y="186550"/>
                </a:lnTo>
                <a:lnTo>
                  <a:pt x="0" y="164157"/>
                </a:lnTo>
                <a:cubicBezTo>
                  <a:pt x="1114" y="103528"/>
                  <a:pt x="2227" y="60629"/>
                  <a:pt x="3341" y="0"/>
                </a:cubicBezTo>
                <a:close/>
              </a:path>
            </a:pathLst>
          </a:custGeom>
          <a:solidFill>
            <a:schemeClr val="bg1">
              <a:lumMod val="85000"/>
              <a:alpha val="70000"/>
            </a:schemeClr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031038" y="4028018"/>
            <a:ext cx="57150" cy="783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6" name="Дуга 65"/>
          <p:cNvSpPr/>
          <p:nvPr/>
        </p:nvSpPr>
        <p:spPr>
          <a:xfrm>
            <a:off x="6348413" y="3937001"/>
            <a:ext cx="328612" cy="452967"/>
          </a:xfrm>
          <a:prstGeom prst="arc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7" name="Дуга 66"/>
          <p:cNvSpPr/>
          <p:nvPr/>
        </p:nvSpPr>
        <p:spPr>
          <a:xfrm rot="15270911">
            <a:off x="7644607" y="3948908"/>
            <a:ext cx="438151" cy="338137"/>
          </a:xfrm>
          <a:prstGeom prst="arc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H="1" flipV="1">
            <a:off x="7551738" y="2982385"/>
            <a:ext cx="176212" cy="78316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6624638" y="3020484"/>
            <a:ext cx="177800" cy="40216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02" name="Прямоугольник 1"/>
          <p:cNvSpPr>
            <a:spLocks noChangeArrowheads="1"/>
          </p:cNvSpPr>
          <p:nvPr/>
        </p:nvSpPr>
        <p:spPr bwMode="auto">
          <a:xfrm>
            <a:off x="323528" y="3585210"/>
            <a:ext cx="5429250" cy="70788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/>
              <a:t>Апофема</a:t>
            </a:r>
            <a:r>
              <a:rPr lang="ru-RU" altLang="ru-RU" sz="2000"/>
              <a:t> — высота боковой грани правильной пирамиды, проведённая из её вершины.</a:t>
            </a: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1115616" y="764704"/>
            <a:ext cx="3786187" cy="70788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>
                <a:latin typeface="Cambria Math" pitchFamily="18" charset="0"/>
              </a:rPr>
              <a:t>Все боковые рёбра правильной пирамиды равны</a:t>
            </a: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142876" y="1988840"/>
            <a:ext cx="5929313" cy="70788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>
                <a:latin typeface="Cambria Math" pitchFamily="18" charset="0"/>
              </a:rPr>
              <a:t>Боковые грани правильной пирамиды являются равными равнобедренными треугольниками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1827"/>
            <a:ext cx="6183313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76872"/>
            <a:ext cx="2592288" cy="347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__________________________________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2286001"/>
            <a:ext cx="3071812" cy="396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571500" y="285751"/>
            <a:ext cx="8229600" cy="1143000"/>
          </a:xfrm>
        </p:spPr>
        <p:txBody>
          <a:bodyPr/>
          <a:lstStyle/>
          <a:p>
            <a:r>
              <a:rPr lang="ru-RU" smtClean="0"/>
              <a:t>Усеченная пирамида</a:t>
            </a:r>
          </a:p>
        </p:txBody>
      </p:sp>
      <p:sp>
        <p:nvSpPr>
          <p:cNvPr id="13316" name="Содержимое 2"/>
          <p:cNvSpPr>
            <a:spLocks noGrp="1"/>
          </p:cNvSpPr>
          <p:nvPr>
            <p:ph idx="1"/>
          </p:nvPr>
        </p:nvSpPr>
        <p:spPr>
          <a:xfrm>
            <a:off x="285751" y="1642533"/>
            <a:ext cx="6215063" cy="292946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smtClean="0"/>
              <a:t>      Плоскость, параллельная плоскости основания пирамиды и пересекающая пирамиду, отсекает от нее </a:t>
            </a:r>
            <a:r>
              <a:rPr lang="ru-RU" sz="1800" b="1" i="1" smtClean="0"/>
              <a:t>подобную пирамиду</a:t>
            </a:r>
            <a:r>
              <a:rPr lang="ru-RU" sz="1800" smtClean="0"/>
              <a:t>. Другая часть пирамиды представляет собой многогранник, который называют </a:t>
            </a:r>
            <a:r>
              <a:rPr lang="ru-RU" sz="1800" b="1" i="1" smtClean="0"/>
              <a:t>усеченной пирамидой.</a:t>
            </a: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3686" t="24051" r="43202"/>
          <a:stretch>
            <a:fillRect/>
          </a:stretch>
        </p:blipFill>
        <p:spPr bwMode="auto">
          <a:xfrm>
            <a:off x="4214814" y="1"/>
            <a:ext cx="3286125" cy="433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3643314" y="4286251"/>
            <a:ext cx="5000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где </a:t>
            </a:r>
            <a:r>
              <a:rPr lang="en-US" i="1"/>
              <a:t>h</a:t>
            </a:r>
            <a:r>
              <a:rPr lang="en-US"/>
              <a:t> </a:t>
            </a:r>
            <a:r>
              <a:rPr lang="ru-RU"/>
              <a:t> - высота усечённой пирамиды, </a:t>
            </a:r>
          </a:p>
          <a:p>
            <a:r>
              <a:rPr lang="en-US" i="1"/>
              <a:t>h</a:t>
            </a:r>
            <a:r>
              <a:rPr lang="ru-RU" i="1" baseline="-25000"/>
              <a:t>бок</a:t>
            </a:r>
            <a:r>
              <a:rPr lang="ru-RU" i="1"/>
              <a:t> </a:t>
            </a:r>
            <a:r>
              <a:rPr lang="ru-RU"/>
              <a:t>– апофема усечённой пирамиды, </a:t>
            </a:r>
            <a:r>
              <a:rPr lang="en-US"/>
              <a:t> </a:t>
            </a:r>
            <a:endParaRPr lang="ru-RU"/>
          </a:p>
          <a:p>
            <a:r>
              <a:rPr lang="en-US" i="1"/>
              <a:t>S</a:t>
            </a:r>
            <a:r>
              <a:rPr lang="ru-RU" i="1" baseline="-25000"/>
              <a:t>1</a:t>
            </a:r>
            <a:r>
              <a:rPr lang="ru-RU"/>
              <a:t> – нижнее основание усечённой пирамиды, </a:t>
            </a:r>
            <a:r>
              <a:rPr lang="en-US" i="1"/>
              <a:t>S</a:t>
            </a:r>
            <a:r>
              <a:rPr lang="ru-RU" i="1" baseline="-25000"/>
              <a:t>2</a:t>
            </a:r>
            <a:r>
              <a:rPr lang="ru-RU"/>
              <a:t> – верхнее основание усечённой пирамиды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365" y="2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Многогранники</a:t>
            </a:r>
            <a:endParaRPr lang="ru-RU" sz="24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2981178" y="-805031"/>
            <a:ext cx="324129" cy="28575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rot="16200000" flipH="1">
            <a:off x="5767259" y="-733593"/>
            <a:ext cx="324129" cy="27146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2910" y="857234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Выпуклые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29256" y="857234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Невыпуклые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1340768"/>
            <a:ext cx="14954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068962"/>
            <a:ext cx="15811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725146"/>
            <a:ext cx="14382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628800"/>
            <a:ext cx="18914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6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5F2CD0-7199-4675-807A-E5D99D94144D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692699"/>
            <a:ext cx="7993062" cy="4248471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Многогранник называется правильным, если:</a:t>
            </a:r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его грани равные правильные многоугольники;</a:t>
            </a:r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каждой вершине сходится одно число ребер.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tx2"/>
              </a:buClr>
              <a:buNone/>
            </a:pPr>
            <a:endParaRPr lang="ru-RU" alt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tx2"/>
              </a:buClr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Правильные многогранники называют Платоновыми телами.</a:t>
            </a:r>
          </a:p>
          <a:p>
            <a:pPr algn="ctr">
              <a:buClr>
                <a:schemeClr val="tx2"/>
              </a:buClr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Существует 5 видов правильных многогранников.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428604"/>
            <a:ext cx="65873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Правильные многогранники</a:t>
            </a:r>
            <a:endParaRPr lang="ru-RU" sz="4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D:\Irina\картинки\математика\2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714488"/>
            <a:ext cx="1857388" cy="1857388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14678" y="4286256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dirty="0" smtClean="0">
                <a:solidFill>
                  <a:srgbClr val="800000"/>
                </a:solidFill>
              </a:rPr>
              <a:t>Тетраэдр </a:t>
            </a:r>
            <a:endParaRPr lang="ru-RU" sz="3200" dirty="0">
              <a:solidFill>
                <a:srgbClr val="8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86116" y="5949280"/>
            <a:ext cx="16430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dirty="0" smtClean="0">
                <a:solidFill>
                  <a:srgbClr val="800000"/>
                </a:solidFill>
              </a:rPr>
              <a:t>Куб</a:t>
            </a:r>
            <a:endParaRPr lang="ru-RU" sz="3600" dirty="0">
              <a:solidFill>
                <a:srgbClr val="800000"/>
              </a:solidFill>
            </a:endParaRPr>
          </a:p>
        </p:txBody>
      </p:sp>
      <p:pic>
        <p:nvPicPr>
          <p:cNvPr id="4100" name="Picture 4" descr="D:\Irina\картинки\математика\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1643050"/>
            <a:ext cx="1857388" cy="2001974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143240" y="4786322"/>
            <a:ext cx="22145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dirty="0" smtClean="0">
                <a:solidFill>
                  <a:srgbClr val="800000"/>
                </a:solidFill>
              </a:rPr>
              <a:t>Октаэдр  </a:t>
            </a:r>
            <a:endParaRPr lang="ru-RU" sz="3600" dirty="0">
              <a:solidFill>
                <a:srgbClr val="800000"/>
              </a:solidFill>
            </a:endParaRPr>
          </a:p>
        </p:txBody>
      </p:sp>
      <p:pic>
        <p:nvPicPr>
          <p:cNvPr id="4101" name="Picture 5" descr="D:\Irina\картинки\математика\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4572008"/>
            <a:ext cx="1428750" cy="1428750"/>
          </a:xfrm>
          <a:prstGeom prst="rect">
            <a:avLst/>
          </a:prstGeom>
          <a:noFill/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143240" y="5286388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dirty="0" smtClean="0">
                <a:solidFill>
                  <a:srgbClr val="800000"/>
                </a:solidFill>
              </a:rPr>
              <a:t>Икосаэдр</a:t>
            </a:r>
            <a:endParaRPr kumimoji="0" lang="ru-RU" sz="3600" dirty="0">
              <a:solidFill>
                <a:srgbClr val="800000"/>
              </a:solidFill>
            </a:endParaRPr>
          </a:p>
        </p:txBody>
      </p:sp>
      <p:pic>
        <p:nvPicPr>
          <p:cNvPr id="4102" name="Picture 6" descr="D:\Irina\картинки\математика\2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4500570"/>
            <a:ext cx="1428750" cy="1428750"/>
          </a:xfrm>
          <a:prstGeom prst="rect">
            <a:avLst/>
          </a:prstGeom>
          <a:noFill/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000364" y="3786190"/>
            <a:ext cx="264320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dirty="0" smtClean="0">
                <a:solidFill>
                  <a:srgbClr val="800000"/>
                </a:solidFill>
              </a:rPr>
              <a:t>Додекаэдр   </a:t>
            </a:r>
            <a:endParaRPr kumimoji="0" lang="ru-RU" sz="3600" dirty="0">
              <a:solidFill>
                <a:srgbClr val="800000"/>
              </a:solidFill>
            </a:endParaRPr>
          </a:p>
        </p:txBody>
      </p:sp>
      <p:pic>
        <p:nvPicPr>
          <p:cNvPr id="17" name="Picture 5" descr="Hexahedr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196752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-0.27552 0.29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33472 -0.15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31875 -0.203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31875 0.091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8.14815E-6 L -0.00799 -0.39884 " pathEditMode="relative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Номер слайда 4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123B8B-A1CD-4A45-8AE2-06D5D84F6ECF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1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040" y="274638"/>
            <a:ext cx="3754760" cy="279432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dirty="0" smtClean="0"/>
              <a:t>Правильные многогранники</a:t>
            </a:r>
            <a:br>
              <a:rPr lang="ru-RU" sz="2000" dirty="0" smtClean="0"/>
            </a:br>
            <a:r>
              <a:rPr lang="ru-RU" sz="2000" dirty="0" smtClean="0"/>
              <a:t> занимали видное место </a:t>
            </a:r>
            <a:br>
              <a:rPr lang="ru-RU" sz="2000" dirty="0" smtClean="0"/>
            </a:br>
            <a:r>
              <a:rPr lang="ru-RU" sz="2000" dirty="0" smtClean="0"/>
              <a:t>в идеалистической картине мира древнегреческого философа Платона</a:t>
            </a:r>
          </a:p>
        </p:txBody>
      </p:sp>
      <p:grpSp>
        <p:nvGrpSpPr>
          <p:cNvPr id="2" name="Organization Chart 5"/>
          <p:cNvGrpSpPr>
            <a:grpSpLocks/>
          </p:cNvGrpSpPr>
          <p:nvPr/>
        </p:nvGrpSpPr>
        <p:grpSpPr bwMode="auto">
          <a:xfrm>
            <a:off x="1115616" y="3501008"/>
            <a:ext cx="6840760" cy="2736304"/>
            <a:chOff x="-622" y="1111"/>
            <a:chExt cx="11311" cy="1649"/>
          </a:xfrm>
        </p:grpSpPr>
        <p:cxnSp>
          <p:nvCxnSpPr>
            <p:cNvPr id="20484" name="_s20484"/>
            <p:cNvCxnSpPr>
              <a:cxnSpLocks noChangeShapeType="1"/>
              <a:stCxn id="13" idx="0"/>
              <a:endCxn id="5" idx="2"/>
            </p:cNvCxnSpPr>
            <p:nvPr/>
          </p:nvCxnSpPr>
          <p:spPr bwMode="auto">
            <a:xfrm rot="16200000">
              <a:off x="2661" y="2153"/>
              <a:ext cx="154" cy="1"/>
            </a:xfrm>
            <a:prstGeom prst="straightConnector1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0485" name="_s20485"/>
            <p:cNvCxnSpPr>
              <a:cxnSpLocks noChangeShapeType="1"/>
              <a:stCxn id="12" idx="0"/>
              <a:endCxn id="8" idx="2"/>
            </p:cNvCxnSpPr>
            <p:nvPr/>
          </p:nvCxnSpPr>
          <p:spPr bwMode="auto">
            <a:xfrm rot="16200000">
              <a:off x="9553" y="2153"/>
              <a:ext cx="154" cy="1"/>
            </a:xfrm>
            <a:prstGeom prst="straightConnector1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0486" name="_s20486"/>
            <p:cNvCxnSpPr>
              <a:cxnSpLocks noChangeShapeType="1"/>
              <a:stCxn id="11" idx="0"/>
              <a:endCxn id="7" idx="2"/>
            </p:cNvCxnSpPr>
            <p:nvPr/>
          </p:nvCxnSpPr>
          <p:spPr bwMode="auto">
            <a:xfrm rot="5400000" flipH="1">
              <a:off x="7255" y="2152"/>
              <a:ext cx="154" cy="3"/>
            </a:xfrm>
            <a:prstGeom prst="bentConnector3">
              <a:avLst>
                <a:gd name="adj1" fmla="val 49606"/>
              </a:avLst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0487" name="_s20487"/>
            <p:cNvCxnSpPr>
              <a:cxnSpLocks noChangeShapeType="1"/>
              <a:stCxn id="10" idx="0"/>
              <a:endCxn id="6" idx="2"/>
            </p:cNvCxnSpPr>
            <p:nvPr/>
          </p:nvCxnSpPr>
          <p:spPr bwMode="auto">
            <a:xfrm rot="16200000">
              <a:off x="4958" y="2153"/>
              <a:ext cx="154" cy="1"/>
            </a:xfrm>
            <a:prstGeom prst="straightConnector1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0488" name="_s20488"/>
            <p:cNvCxnSpPr>
              <a:cxnSpLocks noChangeShapeType="1"/>
              <a:stCxn id="9" idx="0"/>
              <a:endCxn id="4" idx="2"/>
            </p:cNvCxnSpPr>
            <p:nvPr/>
          </p:nvCxnSpPr>
          <p:spPr bwMode="auto">
            <a:xfrm rot="16200000">
              <a:off x="365" y="2153"/>
              <a:ext cx="154" cy="1"/>
            </a:xfrm>
            <a:prstGeom prst="straightConnector1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0489" name="_s20489"/>
            <p:cNvCxnSpPr>
              <a:cxnSpLocks noChangeShapeType="1"/>
              <a:stCxn id="8" idx="0"/>
              <a:endCxn id="3" idx="2"/>
            </p:cNvCxnSpPr>
            <p:nvPr/>
          </p:nvCxnSpPr>
          <p:spPr bwMode="auto">
            <a:xfrm rot="5400000" flipH="1">
              <a:off x="7233" y="-650"/>
              <a:ext cx="202" cy="4590"/>
            </a:xfrm>
            <a:prstGeom prst="bentConnector3">
              <a:avLst>
                <a:gd name="adj1" fmla="val 43116"/>
              </a:avLst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0490" name="_s20490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5400000" flipH="1">
              <a:off x="6084" y="499"/>
              <a:ext cx="202" cy="2291"/>
            </a:xfrm>
            <a:prstGeom prst="bentConnector3">
              <a:avLst>
                <a:gd name="adj1" fmla="val 43116"/>
              </a:avLst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0491" name="_s20491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16200000">
              <a:off x="4936" y="1642"/>
              <a:ext cx="202" cy="5"/>
            </a:xfrm>
            <a:prstGeom prst="bentConnector3">
              <a:avLst>
                <a:gd name="adj1" fmla="val 43116"/>
              </a:avLst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0492" name="_s20492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3787" y="494"/>
              <a:ext cx="202" cy="2302"/>
            </a:xfrm>
            <a:prstGeom prst="bentConnector3">
              <a:avLst>
                <a:gd name="adj1" fmla="val 43116"/>
              </a:avLst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0493" name="_s20493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2639" y="-654"/>
              <a:ext cx="202" cy="4598"/>
            </a:xfrm>
            <a:prstGeom prst="bentConnector3">
              <a:avLst>
                <a:gd name="adj1" fmla="val 43116"/>
              </a:avLst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3" name="_s20494"/>
            <p:cNvSpPr>
              <a:spLocks noChangeArrowheads="1"/>
            </p:cNvSpPr>
            <p:nvPr/>
          </p:nvSpPr>
          <p:spPr bwMode="auto">
            <a:xfrm>
              <a:off x="3531" y="1221"/>
              <a:ext cx="3017" cy="31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27764" tIns="13883" rIns="27764" bIns="1388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Платоновы тела</a:t>
              </a:r>
            </a:p>
          </p:txBody>
        </p:sp>
        <p:sp>
          <p:nvSpPr>
            <p:cNvPr id="4" name="_s20495"/>
            <p:cNvSpPr>
              <a:spLocks noChangeArrowheads="1"/>
            </p:cNvSpPr>
            <p:nvPr/>
          </p:nvSpPr>
          <p:spPr bwMode="auto">
            <a:xfrm>
              <a:off x="-271" y="1757"/>
              <a:ext cx="1420" cy="31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27764" tIns="13883" rIns="27764" bIns="1388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тетраэдр</a:t>
              </a:r>
            </a:p>
          </p:txBody>
        </p:sp>
        <p:sp>
          <p:nvSpPr>
            <p:cNvPr id="5" name="_s20496"/>
            <p:cNvSpPr>
              <a:spLocks noChangeArrowheads="1"/>
            </p:cNvSpPr>
            <p:nvPr/>
          </p:nvSpPr>
          <p:spPr bwMode="auto">
            <a:xfrm>
              <a:off x="2026" y="1757"/>
              <a:ext cx="1420" cy="31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27764" tIns="13883" rIns="27764" bIns="1388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икосаэдр</a:t>
              </a:r>
            </a:p>
          </p:txBody>
        </p:sp>
        <p:sp>
          <p:nvSpPr>
            <p:cNvPr id="6" name="_s20497"/>
            <p:cNvSpPr>
              <a:spLocks noChangeArrowheads="1"/>
            </p:cNvSpPr>
            <p:nvPr/>
          </p:nvSpPr>
          <p:spPr bwMode="auto">
            <a:xfrm>
              <a:off x="4323" y="1757"/>
              <a:ext cx="1420" cy="31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27764" tIns="13883" rIns="27764" bIns="1388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куб</a:t>
              </a:r>
            </a:p>
          </p:txBody>
        </p:sp>
        <p:sp>
          <p:nvSpPr>
            <p:cNvPr id="7" name="_s20498"/>
            <p:cNvSpPr>
              <a:spLocks noChangeArrowheads="1"/>
            </p:cNvSpPr>
            <p:nvPr/>
          </p:nvSpPr>
          <p:spPr bwMode="auto">
            <a:xfrm>
              <a:off x="6620" y="1757"/>
              <a:ext cx="1420" cy="31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31064" tIns="15533" rIns="31064" bIns="1553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октаэдр</a:t>
              </a:r>
            </a:p>
          </p:txBody>
        </p:sp>
        <p:sp>
          <p:nvSpPr>
            <p:cNvPr id="8" name="_s20499"/>
            <p:cNvSpPr>
              <a:spLocks noChangeArrowheads="1"/>
            </p:cNvSpPr>
            <p:nvPr/>
          </p:nvSpPr>
          <p:spPr bwMode="auto">
            <a:xfrm>
              <a:off x="8917" y="1757"/>
              <a:ext cx="1420" cy="31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41980" tIns="20988" rIns="41980" bIns="2098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додекаэдр</a:t>
              </a:r>
            </a:p>
          </p:txBody>
        </p:sp>
        <p:sp>
          <p:nvSpPr>
            <p:cNvPr id="9" name="_s20500"/>
            <p:cNvSpPr>
              <a:spLocks noChangeArrowheads="1"/>
            </p:cNvSpPr>
            <p:nvPr/>
          </p:nvSpPr>
          <p:spPr bwMode="auto">
            <a:xfrm>
              <a:off x="-622" y="2242"/>
              <a:ext cx="2123" cy="34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47642" tIns="23821" rIns="47642" bIns="2382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огонь</a:t>
              </a:r>
            </a:p>
          </p:txBody>
        </p:sp>
        <p:sp>
          <p:nvSpPr>
            <p:cNvPr id="10" name="_s20501"/>
            <p:cNvSpPr>
              <a:spLocks noChangeArrowheads="1"/>
            </p:cNvSpPr>
            <p:nvPr/>
          </p:nvSpPr>
          <p:spPr bwMode="auto">
            <a:xfrm>
              <a:off x="3972" y="2242"/>
              <a:ext cx="2123" cy="34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51786" tIns="25893" rIns="51786" bIns="2589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земля</a:t>
              </a:r>
            </a:p>
          </p:txBody>
        </p:sp>
        <p:sp>
          <p:nvSpPr>
            <p:cNvPr id="11" name="_s20502"/>
            <p:cNvSpPr>
              <a:spLocks noChangeArrowheads="1"/>
            </p:cNvSpPr>
            <p:nvPr/>
          </p:nvSpPr>
          <p:spPr bwMode="auto">
            <a:xfrm>
              <a:off x="6269" y="2242"/>
              <a:ext cx="2123" cy="34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51786" tIns="25893" rIns="51786" bIns="2589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воздух</a:t>
              </a:r>
            </a:p>
          </p:txBody>
        </p:sp>
        <p:sp>
          <p:nvSpPr>
            <p:cNvPr id="12" name="_s20503"/>
            <p:cNvSpPr>
              <a:spLocks noChangeArrowheads="1"/>
            </p:cNvSpPr>
            <p:nvPr/>
          </p:nvSpPr>
          <p:spPr bwMode="auto">
            <a:xfrm>
              <a:off x="8566" y="2242"/>
              <a:ext cx="2123" cy="34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52308" tIns="26156" rIns="52308" bIns="2615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«всё сущее»</a:t>
              </a:r>
            </a:p>
          </p:txBody>
        </p:sp>
        <p:sp>
          <p:nvSpPr>
            <p:cNvPr id="13" name="_s20504"/>
            <p:cNvSpPr>
              <a:spLocks noChangeArrowheads="1"/>
            </p:cNvSpPr>
            <p:nvPr/>
          </p:nvSpPr>
          <p:spPr bwMode="auto">
            <a:xfrm>
              <a:off x="1675" y="2242"/>
              <a:ext cx="2123" cy="34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60042" tIns="30022" rIns="60042" bIns="30022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вода</a:t>
              </a:r>
            </a:p>
          </p:txBody>
        </p:sp>
      </p:grpSp>
      <p:pic>
        <p:nvPicPr>
          <p:cNvPr id="9218" name="Picture 2" descr="Философия за 5 минут: кто такой Платон и что именно он придумал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214414" y="1071546"/>
            <a:ext cx="6696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3200" dirty="0">
                <a:latin typeface="Times New Roman" pitchFamily="18" charset="0"/>
              </a:rPr>
              <a:t>Теорема Эйлера:</a:t>
            </a:r>
          </a:p>
          <a:p>
            <a:pPr algn="ctr"/>
            <a:r>
              <a:rPr kumimoji="0" lang="ru-RU" sz="3200" dirty="0">
                <a:latin typeface="Times New Roman" pitchFamily="18" charset="0"/>
              </a:rPr>
              <a:t> </a:t>
            </a:r>
            <a:r>
              <a:rPr kumimoji="0" lang="ru-RU" sz="2000" b="1" dirty="0">
                <a:latin typeface="Times New Roman" pitchFamily="18" charset="0"/>
              </a:rPr>
              <a:t>Число вершин - число ребер + число граней =2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000496" y="3929066"/>
            <a:ext cx="4429156" cy="23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300" b="1" dirty="0" smtClean="0"/>
              <a:t>Швейцарский, немецкий и российский</a:t>
            </a:r>
            <a:r>
              <a:rPr lang="ru-RU" sz="2300" dirty="0" smtClean="0"/>
              <a:t> </a:t>
            </a:r>
            <a:r>
              <a:rPr lang="ru-RU" sz="2300" b="1" dirty="0" smtClean="0"/>
              <a:t>математик </a:t>
            </a:r>
            <a:r>
              <a:rPr lang="ru-RU" sz="2300" dirty="0" smtClean="0"/>
              <a:t> </a:t>
            </a:r>
          </a:p>
          <a:p>
            <a:pPr>
              <a:spcBef>
                <a:spcPct val="50000"/>
              </a:spcBef>
            </a:pPr>
            <a:r>
              <a:rPr lang="ru-RU" sz="2300" dirty="0" smtClean="0"/>
              <a:t>автор более чем 800 работ по математическому анализу, дифференциальной геометрии, теории музыки и др.</a:t>
            </a:r>
            <a:endParaRPr lang="ru-RU" sz="2300" b="1" u="sng" dirty="0"/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4357686" y="2571744"/>
            <a:ext cx="3168650" cy="95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</a:rPr>
              <a:t>Леонард Эйлер</a:t>
            </a:r>
            <a:endParaRPr lang="ru-RU" sz="2800" b="1" dirty="0">
              <a:latin typeface="Times New Roman" pitchFamily="18" charset="0"/>
            </a:endParaRPr>
          </a:p>
          <a:p>
            <a:pPr algn="ctr">
              <a:lnSpc>
                <a:spcPts val="2500"/>
              </a:lnSpc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</a:rPr>
              <a:t>(</a:t>
            </a:r>
            <a:r>
              <a:rPr lang="en-US" sz="2800" b="1" dirty="0">
                <a:latin typeface="Times New Roman" pitchFamily="18" charset="0"/>
              </a:rPr>
              <a:t>1707-1783</a:t>
            </a:r>
            <a:r>
              <a:rPr lang="ru-RU" sz="2800" b="1" dirty="0">
                <a:latin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6" name="Text Box 65"/>
          <p:cNvSpPr txBox="1">
            <a:spLocks noChangeArrowheads="1"/>
          </p:cNvSpPr>
          <p:nvPr/>
        </p:nvSpPr>
        <p:spPr bwMode="auto">
          <a:xfrm>
            <a:off x="214282" y="214290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Число вершин, рёбер и граней правильных многогранников связано друг с другом интересным соотношением.</a:t>
            </a:r>
          </a:p>
        </p:txBody>
      </p:sp>
      <p:pic>
        <p:nvPicPr>
          <p:cNvPr id="11266" name="Picture 2" descr="D:\Irina\картинки\Ученые\Leonhard_Euler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214554"/>
            <a:ext cx="325969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/>
      <p:bldP spid="103432" grpId="0"/>
      <p:bldP spid="10343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1185</Words>
  <Application>Microsoft Office PowerPoint</Application>
  <PresentationFormat>Экран (4:3)</PresentationFormat>
  <Paragraphs>350</Paragraphs>
  <Slides>48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Многогранники и круглые тела</vt:lpstr>
      <vt:lpstr>Слайд 2</vt:lpstr>
      <vt:lpstr>Элементы многогранника</vt:lpstr>
      <vt:lpstr>Слайд 4</vt:lpstr>
      <vt:lpstr>Слайд 5</vt:lpstr>
      <vt:lpstr>Слайд 6</vt:lpstr>
      <vt:lpstr>Слайд 7</vt:lpstr>
      <vt:lpstr>Правильные многогранники  занимали видное место  в идеалистической картине мира древнегреческого философа Платона</vt:lpstr>
      <vt:lpstr>Слайд 9</vt:lpstr>
      <vt:lpstr>Задание 1: Проверьте справедливость теоремы Эйлера для правильных многогранников:</vt:lpstr>
      <vt:lpstr>Призмы и параллелепипеды</vt:lpstr>
      <vt:lpstr>Призма</vt:lpstr>
      <vt:lpstr>Слайд 13</vt:lpstr>
      <vt:lpstr>Свойства призмы</vt:lpstr>
      <vt:lpstr>Слайд 15</vt:lpstr>
      <vt:lpstr>Слайд 16</vt:lpstr>
      <vt:lpstr>Диагональные сечения призмы</vt:lpstr>
      <vt:lpstr>Слайд 18</vt:lpstr>
      <vt:lpstr>Правильные призмы</vt:lpstr>
      <vt:lpstr>Слайд 20</vt:lpstr>
      <vt:lpstr>Слайд 21</vt:lpstr>
      <vt:lpstr>Объем призмы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Прямой параллелепипед</vt:lpstr>
      <vt:lpstr>Прямоугольный параллелепипед</vt:lpstr>
      <vt:lpstr>Куб</vt:lpstr>
      <vt:lpstr>Задание 2: Назовите шестиугольную призму. Перечислите ее вершины, ребра, основания, боковые грани</vt:lpstr>
      <vt:lpstr>Пирамида</vt:lpstr>
      <vt:lpstr>Слайд 40</vt:lpstr>
      <vt:lpstr>Слайд 41</vt:lpstr>
      <vt:lpstr>Слайд 42</vt:lpstr>
      <vt:lpstr>Слайд 43</vt:lpstr>
      <vt:lpstr>Слайд 44</vt:lpstr>
      <vt:lpstr>Слайд 45</vt:lpstr>
      <vt:lpstr>Усеченная пирамида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Многогранники и круглые тела</dc:title>
  <dc:creator>User</dc:creator>
  <cp:lastModifiedBy>Оля</cp:lastModifiedBy>
  <cp:revision>45</cp:revision>
  <dcterms:created xsi:type="dcterms:W3CDTF">2018-04-01T16:24:39Z</dcterms:created>
  <dcterms:modified xsi:type="dcterms:W3CDTF">2020-05-26T15:51:24Z</dcterms:modified>
</cp:coreProperties>
</file>