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2B500-EF87-49A1-A50C-57016C81427E}" type="datetimeFigureOut">
              <a:rPr lang="ru-RU" smtClean="0"/>
              <a:t>05.09.2021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62B0F-FA8F-4D85-9AC7-B358961103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2B500-EF87-49A1-A50C-57016C81427E}" type="datetimeFigureOut">
              <a:rPr lang="ru-RU" smtClean="0"/>
              <a:t>05.09.2021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62B0F-FA8F-4D85-9AC7-B358961103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2B500-EF87-49A1-A50C-57016C81427E}" type="datetimeFigureOut">
              <a:rPr lang="ru-RU" smtClean="0"/>
              <a:t>05.09.2021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62B0F-FA8F-4D85-9AC7-B358961103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2B500-EF87-49A1-A50C-57016C81427E}" type="datetimeFigureOut">
              <a:rPr lang="ru-RU" smtClean="0"/>
              <a:t>05.09.2021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62B0F-FA8F-4D85-9AC7-B358961103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2B500-EF87-49A1-A50C-57016C81427E}" type="datetimeFigureOut">
              <a:rPr lang="ru-RU" smtClean="0"/>
              <a:t>05.09.2021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62B0F-FA8F-4D85-9AC7-B358961103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2B500-EF87-49A1-A50C-57016C81427E}" type="datetimeFigureOut">
              <a:rPr lang="ru-RU" smtClean="0"/>
              <a:t>05.09.2021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62B0F-FA8F-4D85-9AC7-B358961103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2B500-EF87-49A1-A50C-57016C81427E}" type="datetimeFigureOut">
              <a:rPr lang="ru-RU" smtClean="0"/>
              <a:t>05.09.2021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62B0F-FA8F-4D85-9AC7-B358961103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2B500-EF87-49A1-A50C-57016C81427E}" type="datetimeFigureOut">
              <a:rPr lang="ru-RU" smtClean="0"/>
              <a:t>05.09.2021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62B0F-FA8F-4D85-9AC7-B358961103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2B500-EF87-49A1-A50C-57016C81427E}" type="datetimeFigureOut">
              <a:rPr lang="ru-RU" smtClean="0"/>
              <a:t>05.09.2021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62B0F-FA8F-4D85-9AC7-B358961103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2B500-EF87-49A1-A50C-57016C81427E}" type="datetimeFigureOut">
              <a:rPr lang="ru-RU" smtClean="0"/>
              <a:t>05.09.2021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62B0F-FA8F-4D85-9AC7-B358961103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2B500-EF87-49A1-A50C-57016C81427E}" type="datetimeFigureOut">
              <a:rPr lang="ru-RU" smtClean="0"/>
              <a:t>05.09.2021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62B0F-FA8F-4D85-9AC7-B358961103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22B500-EF87-49A1-A50C-57016C81427E}" type="datetimeFigureOut">
              <a:rPr lang="ru-RU" smtClean="0"/>
              <a:t>05.09.2021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62B0F-FA8F-4D85-9AC7-B3589611036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944215"/>
          </a:xfrm>
        </p:spPr>
        <p:txBody>
          <a:bodyPr>
            <a:normAutofit/>
          </a:bodyPr>
          <a:lstStyle/>
          <a:p>
            <a:r>
              <a:rPr lang="ru-RU" dirty="0" smtClean="0"/>
              <a:t>«Происхождение человека. Люди эпохи палеолита.»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8" name="Picture 4" descr="C:\Users\Вадим\Desktop\img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Этапы развития человечества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997152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Первобытная история берет свое начало в </a:t>
            </a:r>
            <a:r>
              <a:rPr lang="ru-RU" dirty="0">
                <a:solidFill>
                  <a:schemeClr val="accent3"/>
                </a:solidFill>
              </a:rPr>
              <a:t>каменном веке, </a:t>
            </a:r>
            <a:endParaRPr lang="ru-RU" dirty="0" smtClean="0">
              <a:solidFill>
                <a:schemeClr val="accent3"/>
              </a:solidFill>
            </a:endParaRPr>
          </a:p>
          <a:p>
            <a:r>
              <a:rPr lang="ru-RU" dirty="0" smtClean="0"/>
              <a:t>на </a:t>
            </a:r>
            <a:r>
              <a:rPr lang="ru-RU" dirty="0"/>
              <a:t>смену которому пришел </a:t>
            </a:r>
            <a:r>
              <a:rPr lang="ru-RU" dirty="0">
                <a:solidFill>
                  <a:srgbClr val="00B050"/>
                </a:solidFill>
              </a:rPr>
              <a:t>бронзовый</a:t>
            </a:r>
            <a:r>
              <a:rPr lang="ru-RU" dirty="0" smtClean="0"/>
              <a:t>,</a:t>
            </a:r>
          </a:p>
          <a:p>
            <a:r>
              <a:rPr lang="ru-RU" dirty="0" smtClean="0"/>
              <a:t> </a:t>
            </a:r>
            <a:r>
              <a:rPr lang="ru-RU" dirty="0"/>
              <a:t>а затем – </a:t>
            </a:r>
            <a:r>
              <a:rPr lang="ru-RU" dirty="0">
                <a:solidFill>
                  <a:srgbClr val="00B050"/>
                </a:solidFill>
              </a:rPr>
              <a:t>железный век</a:t>
            </a:r>
            <a:r>
              <a:rPr lang="ru-RU" dirty="0"/>
              <a:t>. Данные этапы развития человечества </a:t>
            </a:r>
            <a:r>
              <a:rPr lang="ru-RU" dirty="0" smtClean="0"/>
              <a:t>предопределили </a:t>
            </a:r>
            <a:r>
              <a:rPr lang="ru-RU" dirty="0"/>
              <a:t>формирование современного общества.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История происхождения человека характеризуется большой временной протяженностью. Благодаря археологическим раскопкам ученым удалось установить основные этапы эволюции человека, важнейшие изобретения и проблемы, которые были характерны для каждого.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Исторические источники эпохи палеолита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/>
              <a:t>Палеолит</a:t>
            </a:r>
            <a:r>
              <a:rPr lang="ru-RU" dirty="0" smtClean="0"/>
              <a:t> – самый продолжительный этап каменного века, который для большего удобства был разделен учеными на </a:t>
            </a:r>
            <a:r>
              <a:rPr lang="ru-RU" b="1" u="sng" dirty="0" smtClean="0"/>
              <a:t>три основные эпохи:</a:t>
            </a:r>
            <a:endParaRPr lang="ru-RU" dirty="0" smtClean="0"/>
          </a:p>
          <a:p>
            <a:r>
              <a:rPr lang="ru-RU" dirty="0" smtClean="0"/>
              <a:t>нижний (ранний) палеолит;</a:t>
            </a:r>
          </a:p>
          <a:p>
            <a:r>
              <a:rPr lang="ru-RU" dirty="0" smtClean="0"/>
              <a:t>средний палеолит;</a:t>
            </a:r>
          </a:p>
          <a:p>
            <a:r>
              <a:rPr lang="ru-RU" dirty="0" smtClean="0"/>
              <a:t>верхний (поздний) палеолит.</a:t>
            </a:r>
          </a:p>
          <a:p>
            <a:r>
              <a:rPr lang="ru-RU" dirty="0" smtClean="0"/>
              <a:t>Все эпохи палеолита существенно различаются между собой по способам изготовления орудий труда и оружия, их формам, по антропологическим характеристика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z="4000" dirty="0"/>
              <a:t>Каменный </a:t>
            </a:r>
            <a:r>
              <a:rPr lang="ru-RU" sz="4000" dirty="0" smtClean="0"/>
              <a:t>век </a:t>
            </a:r>
          </a:p>
          <a:p>
            <a:r>
              <a:rPr lang="ru-RU" sz="2900" dirty="0" smtClean="0"/>
              <a:t>40-4 </a:t>
            </a:r>
            <a:r>
              <a:rPr lang="ru-RU" sz="2900" dirty="0"/>
              <a:t>тыс. лет до н. э.</a:t>
            </a:r>
          </a:p>
          <a:p>
            <a:r>
              <a:rPr lang="ru-RU" sz="4000" dirty="0" smtClean="0"/>
              <a:t>палеолит</a:t>
            </a:r>
            <a:r>
              <a:rPr lang="ru-RU" sz="2900" dirty="0" smtClean="0"/>
              <a:t>· 40-12 тыс. лет до н. э.</a:t>
            </a:r>
            <a:endParaRPr lang="ru-RU" sz="2900" dirty="0"/>
          </a:p>
          <a:p>
            <a:r>
              <a:rPr lang="ru-RU" sz="4000" dirty="0" smtClean="0"/>
              <a:t>мезолит</a:t>
            </a:r>
            <a:r>
              <a:rPr lang="ru-RU" sz="4000" dirty="0" smtClean="0"/>
              <a:t> </a:t>
            </a:r>
            <a:r>
              <a:rPr lang="ru-RU" sz="2900" dirty="0" smtClean="0"/>
              <a:t>12-8 тыс. лет до н. </a:t>
            </a:r>
            <a:endParaRPr lang="ru-RU" sz="2900" dirty="0"/>
          </a:p>
          <a:p>
            <a:r>
              <a:rPr lang="ru-RU" sz="4000" dirty="0"/>
              <a:t>н</a:t>
            </a:r>
            <a:r>
              <a:rPr lang="ru-RU" sz="4000" dirty="0" smtClean="0"/>
              <a:t>еолит</a:t>
            </a:r>
            <a:r>
              <a:rPr lang="ru-RU" dirty="0" smtClean="0"/>
              <a:t>     </a:t>
            </a:r>
            <a:r>
              <a:rPr lang="ru-RU" dirty="0" smtClean="0"/>
              <a:t>8-4 тыс. лет до н. э.</a:t>
            </a:r>
            <a:endParaRPr lang="ru-RU" dirty="0"/>
          </a:p>
          <a:p>
            <a:pPr>
              <a:buNone/>
            </a:pPr>
            <a:r>
              <a:rPr lang="ru-RU" sz="4000" dirty="0" smtClean="0">
                <a:solidFill>
                  <a:schemeClr val="accent1"/>
                </a:solidFill>
              </a:rPr>
              <a:t>Исторические источники </a:t>
            </a:r>
          </a:p>
          <a:p>
            <a:pPr>
              <a:buNone/>
            </a:pPr>
            <a:r>
              <a:rPr lang="ru-RU" sz="3400" dirty="0" smtClean="0"/>
              <a:t>-захоронения людей и животных</a:t>
            </a:r>
          </a:p>
          <a:p>
            <a:pPr>
              <a:buNone/>
            </a:pPr>
            <a:r>
              <a:rPr lang="ru-RU" sz="3400" dirty="0" smtClean="0"/>
              <a:t>- пещерные  и наскальные рисунки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Теории антропогенеза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86808" cy="4525963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Антропогенез –</a:t>
            </a:r>
            <a:r>
              <a:rPr lang="ru-RU" dirty="0" smtClean="0"/>
              <a:t>происхождение и развитие человека.</a:t>
            </a:r>
          </a:p>
          <a:p>
            <a:r>
              <a:rPr lang="ru-RU" dirty="0" smtClean="0"/>
              <a:t>Эволюционная теория (научная)</a:t>
            </a:r>
          </a:p>
          <a:p>
            <a:r>
              <a:rPr lang="ru-RU" dirty="0" smtClean="0"/>
              <a:t>Теория творения(религиозная)</a:t>
            </a:r>
          </a:p>
          <a:p>
            <a:r>
              <a:rPr lang="ru-RU" dirty="0" smtClean="0"/>
              <a:t>Теория внешнего вмешательства                    ( </a:t>
            </a:r>
            <a:r>
              <a:rPr lang="ru-RU" dirty="0" err="1" smtClean="0"/>
              <a:t>паранаучная</a:t>
            </a:r>
            <a:r>
              <a:rPr lang="ru-RU" dirty="0" smtClean="0"/>
              <a:t>)</a:t>
            </a:r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7170" name="Picture 2" descr="C:\Users\Вадим\Desktop\ques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1412776"/>
            <a:ext cx="4258816" cy="48245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Характерные черты палеолита</a:t>
            </a:r>
            <a:br>
              <a:rPr lang="ru-RU" b="1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Для всей эпохи характерно присваивающее хозяйство: первобытные люди обеспечивали себе пропитание за счет собирательства и охоты</a:t>
            </a:r>
            <a:r>
              <a:rPr lang="ru-RU" dirty="0" smtClean="0"/>
              <a:t>.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smtClean="0"/>
              <a:t>Люди </a:t>
            </a:r>
            <a:r>
              <a:rPr lang="ru-RU" dirty="0"/>
              <a:t>жили небольшими сообществами, используя для своих бытовых нужды каменные орудия. В тот период они еще не могли шлифовать камень и использовать другие твердые породы, однако научились применять в своих целях дерево, кожу, кости.</a:t>
            </a:r>
          </a:p>
        </p:txBody>
      </p:sp>
      <p:pic>
        <p:nvPicPr>
          <p:cNvPr id="2050" name="Picture 2" descr="C:\Users\Вадим\Desktop\istoriya-44297-kamennye-orudiya-truda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1052736"/>
            <a:ext cx="4495800" cy="504055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Ранний палеолит 40-12 тыс. лет до н.э.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Это начальная и самая длительная эпоха палеолита, которая характеризуется появлением первого обезьяноподобного человека – архантропа (австралопитек). Он отличался невысоким ростом, скошенным подбородком и четко выраженными надбровными дугами.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rgbClr val="92D050"/>
                </a:solidFill>
              </a:rPr>
              <a:t>    Особенности периода</a:t>
            </a:r>
          </a:p>
          <a:p>
            <a:r>
              <a:rPr lang="ru-RU" dirty="0" smtClean="0"/>
              <a:t>начало </a:t>
            </a:r>
            <a:r>
              <a:rPr lang="ru-RU" dirty="0"/>
              <a:t>использования самодельных каменных орудий;</a:t>
            </a:r>
          </a:p>
          <a:p>
            <a:r>
              <a:rPr lang="ru-RU" dirty="0"/>
              <a:t>использование огня – архантроп уже мог поддерживать огонь, но добывать его еще не научился.</a:t>
            </a:r>
          </a:p>
          <a:p>
            <a:endParaRPr lang="ru-RU" dirty="0"/>
          </a:p>
        </p:txBody>
      </p:sp>
      <p:pic>
        <p:nvPicPr>
          <p:cNvPr id="3075" name="Picture 3" descr="C:\Users\Вадим\Desktop\e02bc4cf5288c4d2391530fe75f78f8f--australopithecus-anthropolog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4581128"/>
            <a:ext cx="2910086" cy="227687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Средний палеолит (мезолит)</a:t>
            </a:r>
            <a:r>
              <a:rPr lang="ru-RU" sz="3600" dirty="0" smtClean="0">
                <a:solidFill>
                  <a:srgbClr val="FF0000"/>
                </a:solidFill>
              </a:rPr>
              <a:t> </a:t>
            </a:r>
            <a:br>
              <a:rPr lang="ru-RU" sz="3600" dirty="0" smtClean="0">
                <a:solidFill>
                  <a:srgbClr val="FF0000"/>
                </a:solidFill>
              </a:rPr>
            </a:br>
            <a:r>
              <a:rPr lang="ru-RU" sz="3600" dirty="0" smtClean="0">
                <a:solidFill>
                  <a:srgbClr val="FF0000"/>
                </a:solidFill>
              </a:rPr>
              <a:t>12-8 тыс. лет до н. 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 В ходе эволюции появился новый вид – неандерталец, чей объем мозга был уже гораздо ближе современному человеку. Также он отличался массивным телосложением и высоким ростом.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     </a:t>
            </a:r>
            <a:r>
              <a:rPr lang="ru-RU" dirty="0" smtClean="0">
                <a:solidFill>
                  <a:srgbClr val="00B050"/>
                </a:solidFill>
              </a:rPr>
              <a:t>Особенности периода</a:t>
            </a:r>
          </a:p>
          <a:p>
            <a:r>
              <a:rPr lang="ru-RU" dirty="0" smtClean="0"/>
              <a:t>самостоятельное добывание огня путем его высекания; появление новых видов орудий: ножей, копий, наконечников для стрел, скребков;</a:t>
            </a:r>
          </a:p>
          <a:p>
            <a:r>
              <a:rPr lang="ru-RU" dirty="0" smtClean="0"/>
              <a:t> совершенствование социальной организации – люди объединяются в большие группы, заботятся о стариках; </a:t>
            </a:r>
          </a:p>
          <a:p>
            <a:r>
              <a:rPr lang="ru-RU" dirty="0" smtClean="0"/>
              <a:t>зарождение первобытного искусства – появление самых первых наскальных</a:t>
            </a:r>
          </a:p>
          <a:p>
            <a:endParaRPr lang="ru-RU" dirty="0"/>
          </a:p>
        </p:txBody>
      </p:sp>
      <p:pic>
        <p:nvPicPr>
          <p:cNvPr id="7" name="Picture 2" descr="C:\Users\Вадим\Desktop\istoriya-44297-neandertale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789041"/>
            <a:ext cx="4248472" cy="28083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43000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Поздний палеолит</a:t>
            </a:r>
            <a:r>
              <a:rPr lang="ru-RU" sz="3600" dirty="0" smtClean="0">
                <a:solidFill>
                  <a:srgbClr val="FF0000"/>
                </a:solidFill>
              </a:rPr>
              <a:t> (неолит) 8-4 тыс. лет до н. э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4929411"/>
          </a:xfrm>
        </p:spPr>
        <p:txBody>
          <a:bodyPr>
            <a:normAutofit fontScale="55000" lnSpcReduction="20000"/>
          </a:bodyPr>
          <a:lstStyle/>
          <a:p>
            <a:r>
              <a:rPr lang="ru-RU" dirty="0"/>
              <a:t>Данный период ознаменовался появлением </a:t>
            </a:r>
            <a:r>
              <a:rPr lang="ru-RU" b="1" dirty="0"/>
              <a:t>кроманьонца</a:t>
            </a:r>
            <a:r>
              <a:rPr lang="ru-RU" dirty="0"/>
              <a:t> – древнего человека, который внешне имел много общего с современным человеком. У него был высокий лоб, хорошо выраженный подбородок, развитая мелкая моторика рук.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rgbClr val="92D050"/>
                </a:solidFill>
              </a:rPr>
              <a:t>             Особенности периода</a:t>
            </a:r>
          </a:p>
          <a:p>
            <a:r>
              <a:rPr lang="ru-RU" sz="2900" dirty="0" smtClean="0"/>
              <a:t>изготовление примитивных лодок;</a:t>
            </a:r>
          </a:p>
          <a:p>
            <a:r>
              <a:rPr lang="ru-RU" sz="2900" dirty="0" smtClean="0"/>
              <a:t> плетение корзин из ивовых прутьев;</a:t>
            </a:r>
          </a:p>
          <a:p>
            <a:r>
              <a:rPr lang="ru-RU" sz="2900" dirty="0" smtClean="0"/>
              <a:t> изготовление костяных игл, с помощью которых сшивали одежду;</a:t>
            </a:r>
          </a:p>
          <a:p>
            <a:r>
              <a:rPr lang="ru-RU" sz="2900" dirty="0" smtClean="0"/>
              <a:t> активное развитие искусства: наскальная живопись, изготовление примитивных фигурок из костей и бивней мамонта;</a:t>
            </a:r>
          </a:p>
          <a:p>
            <a:r>
              <a:rPr lang="ru-RU" sz="2900" dirty="0" smtClean="0"/>
              <a:t> одомашнивание диких животных, первой из которых стала собака; </a:t>
            </a:r>
          </a:p>
          <a:p>
            <a:r>
              <a:rPr lang="ru-RU" sz="2900" dirty="0" smtClean="0"/>
              <a:t>определение времени по лунному и солнечному календарям; </a:t>
            </a:r>
          </a:p>
          <a:p>
            <a:r>
              <a:rPr lang="ru-RU" sz="2900" dirty="0" smtClean="0"/>
              <a:t>замена первобытного общества на родовую общину; </a:t>
            </a:r>
          </a:p>
          <a:p>
            <a:r>
              <a:rPr lang="ru-RU" sz="2900" dirty="0" smtClean="0"/>
              <a:t>изготовление глиняной посуды.</a:t>
            </a:r>
          </a:p>
          <a:p>
            <a:endParaRPr lang="ru-RU" dirty="0"/>
          </a:p>
        </p:txBody>
      </p:sp>
      <p:pic>
        <p:nvPicPr>
          <p:cNvPr id="5123" name="Picture 3" descr="C:\Users\Вадим\Desktop\slide-3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36912"/>
            <a:ext cx="4716016" cy="4221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Археологические памятники палеолита на территории России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92514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на территории России стоянки первобытных людей эпохи палеолита были найдены в населенных пунктах </a:t>
            </a:r>
            <a:r>
              <a:rPr lang="ru-RU" dirty="0" err="1" smtClean="0"/>
              <a:t>Сунгирь</a:t>
            </a:r>
            <a:r>
              <a:rPr lang="ru-RU" dirty="0" smtClean="0"/>
              <a:t>, </a:t>
            </a:r>
            <a:r>
              <a:rPr lang="ru-RU" dirty="0" err="1" smtClean="0"/>
              <a:t>Костенки</a:t>
            </a:r>
            <a:r>
              <a:rPr lang="ru-RU" dirty="0" smtClean="0"/>
              <a:t>, </a:t>
            </a:r>
            <a:r>
              <a:rPr lang="ru-RU" dirty="0" err="1" smtClean="0"/>
              <a:t>Карачарово</a:t>
            </a:r>
            <a:r>
              <a:rPr lang="ru-RU" dirty="0" smtClean="0"/>
              <a:t>. Ценные археологические находки помогли ученым восстановить образ жизни, особенности ведения хозяйства далеких предков.</a:t>
            </a:r>
          </a:p>
          <a:p>
            <a:endParaRPr lang="ru-RU" dirty="0"/>
          </a:p>
        </p:txBody>
      </p:sp>
      <p:pic>
        <p:nvPicPr>
          <p:cNvPr id="6146" name="Picture 2" descr="C:\Users\Вадим\Desktop\Big_portrait_of_ancient_men_(Ukraine)_1952 _process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1412776"/>
            <a:ext cx="4032448" cy="52565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545</Words>
  <Application>Microsoft Office PowerPoint</Application>
  <PresentationFormat>Экран (4:3)</PresentationFormat>
  <Paragraphs>53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«Происхождение человека. Люди эпохи палеолита.»</vt:lpstr>
      <vt:lpstr>Этапы развития человечества</vt:lpstr>
      <vt:lpstr>Исторические источники эпохи палеолита</vt:lpstr>
      <vt:lpstr>Теории антропогенеза</vt:lpstr>
      <vt:lpstr>Характерные черты палеолита </vt:lpstr>
      <vt:lpstr>Ранний палеолит 40-12 тыс. лет до н.э.</vt:lpstr>
      <vt:lpstr>Средний палеолит (мезолит)  12-8 тыс. лет до н. </vt:lpstr>
      <vt:lpstr>Поздний палеолит (неолит) 8-4 тыс. лет до н. э</vt:lpstr>
      <vt:lpstr>Археологические памятники палеолита на территории России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«Происхождение человека. Люди эпохи палеолита.»</dc:title>
  <dc:creator>Вадим</dc:creator>
  <cp:lastModifiedBy>Вадим</cp:lastModifiedBy>
  <cp:revision>9</cp:revision>
  <dcterms:created xsi:type="dcterms:W3CDTF">2021-09-05T06:06:39Z</dcterms:created>
  <dcterms:modified xsi:type="dcterms:W3CDTF">2021-09-05T07:31:03Z</dcterms:modified>
</cp:coreProperties>
</file>