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86" r:id="rId4"/>
    <p:sldId id="287" r:id="rId5"/>
    <p:sldId id="288" r:id="rId6"/>
    <p:sldId id="267" r:id="rId7"/>
    <p:sldId id="289" r:id="rId8"/>
    <p:sldId id="290" r:id="rId9"/>
    <p:sldId id="291" r:id="rId10"/>
    <p:sldId id="292" r:id="rId11"/>
    <p:sldId id="29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11" autoAdjust="0"/>
    <p:restoredTop sz="94638" autoAdjust="0"/>
  </p:normalViewPr>
  <p:slideViewPr>
    <p:cSldViewPr>
      <p:cViewPr varScale="1">
        <p:scale>
          <a:sx n="65" d="100"/>
          <a:sy n="65" d="100"/>
        </p:scale>
        <p:origin x="-14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7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485588-C75C-401B-9647-122575E7B6E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6A2C57-1AC5-4941-8000-83D528D5D8A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10"/>
              </a:cxn>
              <a:cxn ang="0">
                <a:pos x="1740" y="510"/>
              </a:cxn>
              <a:cxn ang="0">
                <a:pos x="1595" y="30"/>
              </a:cxn>
              <a:cxn ang="0">
                <a:pos x="0" y="0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/>
            <a:ahLst/>
            <a:cxnLst>
              <a:cxn ang="0">
                <a:pos x="1116" y="0"/>
              </a:cxn>
              <a:cxn ang="0">
                <a:pos x="3840" y="636"/>
              </a:cxn>
              <a:cxn ang="0">
                <a:pos x="4032" y="1356"/>
              </a:cxn>
              <a:cxn ang="0">
                <a:pos x="288" y="1356"/>
              </a:cxn>
              <a:cxn ang="0">
                <a:pos x="0" y="828"/>
              </a:cxn>
              <a:cxn ang="0">
                <a:pos x="1116" y="0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/>
            <a:ahLst/>
            <a:cxnLst>
              <a:cxn ang="0">
                <a:pos x="510" y="1098"/>
              </a:cxn>
              <a:cxn ang="0">
                <a:pos x="2280" y="0"/>
              </a:cxn>
              <a:cxn ang="0">
                <a:pos x="2988" y="342"/>
              </a:cxn>
              <a:cxn ang="0">
                <a:pos x="2988" y="2772"/>
              </a:cxn>
              <a:cxn ang="0">
                <a:pos x="1452" y="3060"/>
              </a:cxn>
              <a:cxn ang="0">
                <a:pos x="0" y="2406"/>
              </a:cxn>
              <a:cxn ang="0">
                <a:pos x="510" y="1098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6" y="1518"/>
              </a:cxn>
              <a:cxn ang="0">
                <a:pos x="2064" y="0"/>
              </a:cxn>
              <a:cxn ang="0">
                <a:pos x="0" y="0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12" y="0"/>
              </a:cxn>
              <a:cxn ang="0">
                <a:pos x="3222" y="3042"/>
              </a:cxn>
              <a:cxn ang="0">
                <a:pos x="0" y="3744"/>
              </a:cxn>
              <a:cxn ang="0">
                <a:pos x="0" y="0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12" y="0"/>
              </a:cxn>
              <a:cxn ang="0">
                <a:pos x="3222" y="3042"/>
              </a:cxn>
              <a:cxn ang="0">
                <a:pos x="0" y="3744"/>
              </a:cxn>
              <a:cxn ang="0">
                <a:pos x="0" y="0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45"/>
              </a:cxn>
              <a:cxn ang="0">
                <a:pos x="636" y="651"/>
              </a:cxn>
              <a:cxn ang="0">
                <a:pos x="632" y="0"/>
              </a:cxn>
              <a:cxn ang="0">
                <a:pos x="0" y="0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C04C3015-B07E-4070-AC0E-987A5683645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4714875"/>
            <a:ext cx="13033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288" y="0"/>
                </a:cxn>
                <a:cxn ang="0">
                  <a:pos x="672" y="0"/>
                </a:cxn>
                <a:cxn ang="0">
                  <a:pos x="672" y="720"/>
                </a:cxn>
                <a:cxn ang="0">
                  <a:pos x="0" y="432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/>
              <a:ahLst/>
              <a:cxnLst>
                <a:cxn ang="0">
                  <a:pos x="206" y="0"/>
                </a:cxn>
                <a:cxn ang="0">
                  <a:pos x="0" y="82"/>
                </a:cxn>
                <a:cxn ang="0">
                  <a:pos x="168" y="824"/>
                </a:cxn>
                <a:cxn ang="0">
                  <a:pos x="212" y="822"/>
                </a:cxn>
                <a:cxn ang="0">
                  <a:pos x="206" y="0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 cstate="print"/>
          <a:srcRect l="22409" t="16374" b="27486"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0F7D6-5940-4712-A8E8-3CC7866149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7789A7-4A9B-414C-B13E-14B7A22CA9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83D5F42-6843-45E8-B083-AE77D3BD6D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374FA7A-F236-418B-BD5F-028F7C0884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mtClean="0"/>
              <a:t>Вставка диаграммы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64D4673-2B61-4171-9AFE-37188876EF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8EAED-6E5C-47DF-A3CD-22A921D603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5E4FD-A833-4AEF-8082-5DEA0E442C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459DF-A44B-4AA0-B691-F951A4C08C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654F8-0AA5-49A8-BD1D-0E83C8C8AE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04765-86B5-43C3-9F38-A2BF61A6A0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5894F-CFDA-4371-AA3F-8D94075C4C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FA4EE-EB29-4FD5-831B-1B7C07D84C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9225F-5720-4533-BB5B-C699008D3C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/>
            <a:ahLst/>
            <a:cxnLst>
              <a:cxn ang="0">
                <a:pos x="5766" y="605"/>
              </a:cxn>
              <a:cxn ang="0">
                <a:pos x="5768" y="4325"/>
              </a:cxn>
              <a:cxn ang="0">
                <a:pos x="1082" y="4329"/>
              </a:cxn>
              <a:cxn ang="0">
                <a:pos x="13" y="3351"/>
              </a:cxn>
              <a:cxn ang="0">
                <a:pos x="0" y="0"/>
              </a:cxn>
              <a:cxn ang="0">
                <a:pos x="2428" y="7"/>
              </a:cxn>
              <a:cxn ang="0">
                <a:pos x="5766" y="605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100"/>
              </a:cxn>
              <a:cxn ang="0">
                <a:pos x="1089" y="1100"/>
              </a:cxn>
              <a:cxn ang="0">
                <a:pos x="0" y="0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3A896E2-9921-4EB2-9D44-BE7C96FCBE3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/>
            <a:ahLst/>
            <a:cxnLst>
              <a:cxn ang="0">
                <a:pos x="3130" y="453"/>
              </a:cxn>
              <a:cxn ang="0">
                <a:pos x="3130" y="0"/>
              </a:cxn>
              <a:cxn ang="0">
                <a:pos x="0" y="0"/>
              </a:cxn>
              <a:cxn ang="0">
                <a:pos x="3130" y="453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6" cstate="print"/>
          <a:srcRect l="22409" t="16374" b="27486"/>
          <a:stretch>
            <a:fillRect/>
          </a:stretch>
        </p:blipFill>
        <p:spPr bwMode="gray">
          <a:xfrm rot="786797">
            <a:off x="6629400" y="-381000"/>
            <a:ext cx="2417763" cy="1995488"/>
          </a:xfrm>
          <a:prstGeom prst="rect">
            <a:avLst/>
          </a:prstGeom>
          <a:noFill/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gray">
          <a:xfrm rot="20740733" flipH="1">
            <a:off x="49213" y="5726113"/>
            <a:ext cx="1223962" cy="13716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0" y="1628800"/>
            <a:ext cx="4572000" cy="1470025"/>
          </a:xfrm>
        </p:spPr>
        <p:txBody>
          <a:bodyPr/>
          <a:lstStyle/>
          <a:p>
            <a:pPr algn="ctr"/>
            <a:r>
              <a:rPr lang="ru-RU" sz="4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Факторы, влияющие на развивающийся плод во внутриутробный период</a:t>
            </a:r>
            <a:endParaRPr lang="en-US" sz="8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500042"/>
            <a:ext cx="8715404" cy="3786214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мать наркоманка, наркоманом становится ребенок, и после родов у него наблюдаются точно такие же симптомы «ломки», как при отказе от наркотиков (сильная раздражительность и нервное возбуждение).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Наркотики, воздействующие на ребенка во время беременности, наиболее опасны в первом триместре. Возможное воздействие наркотиков на развитие ребенка включает в себя риск рождения мертвого плода, выкидыша, пониженного веса новорожденного, задержки умственного развития, преждевременных родов, а также развития синдрома внезапной смерти ребенка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ru-RU" sz="2400" dirty="0"/>
          </a:p>
        </p:txBody>
      </p:sp>
      <p:pic>
        <p:nvPicPr>
          <p:cNvPr id="97281" name="Picture 1" descr="C:\Users\пк\Desktop\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58619" y="4603796"/>
            <a:ext cx="2885381" cy="22542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6009531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Употребление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марихуаны во время беременности вследствие гипоксии приводит к более сильной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мекониевой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окраске околоплодных вод и более продолжительным родам, чем в случае употребления героина. Имеется также связь между курением женщиной в процессе беременности марихуаны и последующими нарушениями зрения у ребенка.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Употребление беременными женщинами летучих органических веществ (вдыхание паров клея, бензина, ацетона и других растворителей) приводит также к замедлению внутриутробного роста и незрелости ребенка при рождении.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использовании беременной транквилизаторов отмечается угнетение нервной системы, что наиболее отчетливо проявляется после рождения ребенка.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Употребление беременной кокаина приводит к снижению маточного и плацентарного кровотока, тахикардии и, как следствие, к ухудшению кровоснабжения 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оксигенации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плода. Наиболее сильное воздействие на плод происходит при курении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крэка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(производного кокаина). Прогноз ухудшает связанная с употреблением кокаина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анорексия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беременной, приводящая к снижению массы тела женщины 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недополучению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плодом питательных веществ. Помимо воздействия на процессы питания у плода, кокаин непосредственно влияет на рост его головного мозга и тела.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Действие алкоголя на плод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96752"/>
            <a:ext cx="5976664" cy="3527524"/>
          </a:xfrm>
        </p:spPr>
        <p:txBody>
          <a:bodyPr/>
          <a:lstStyle/>
          <a:p>
            <a:pPr algn="just">
              <a:buSzPct val="90000"/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Когда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мать пьет, пьет и ребенок. 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SzPct val="90000"/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Ребенок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подвергается действию алкоголя в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большей степени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более длительное время, поскольку амниотическая жидкость является своеобразным резервуаром. Мозг и центральная нервная система еще не родившегося ребенка очень чувствительны и могут быть повреждены на любых сроках беременности. В отличие от матери, ребенок не в состоянии перерабатывать алкоголь со скоростью, характерной для взрослого, в результате, алкоголь задерживается в его организме на долее длительный период времени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8373" name="Picture 5" descr="C:\Users\пк\Desktop\1695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00" y="1844824"/>
            <a:ext cx="2857500" cy="3810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8" name="Picture 2" descr="C:\Users\пк\Desktop\2963d3ace184878ceae0aaf1c8f786c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Аспекты влияния алкоголя на плод во время беременности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79512" y="1988840"/>
            <a:ext cx="8820472" cy="3951288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Алкоголь может поражать растущую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клетку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меньшать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их общее количество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арушать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взаимодействие между ними по мере их размножения, влияя на ход развития частей плода, формирующихся в момент вредного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воздействия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втором триместре высок риск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выкидышей</a:t>
            </a:r>
          </a:p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229600" cy="1470025"/>
          </a:xfrm>
        </p:spPr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Влияние никотина на плод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1785926"/>
            <a:ext cx="49320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табачном дыме содержится примерно три тысячи компонентов: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канцерогены,</a:t>
            </a:r>
          </a:p>
          <a:p>
            <a:pPr algn="r"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угарный газ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r"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синильная кислота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r"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сероводород,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метиловый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спирт,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радиоактивный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изотоп полония</a:t>
            </a:r>
          </a:p>
        </p:txBody>
      </p:sp>
      <p:pic>
        <p:nvPicPr>
          <p:cNvPr id="92163" name="Picture 3" descr="C:\Users\пк\Desktop\smook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204864"/>
            <a:ext cx="4139951" cy="374126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186766" cy="6097880"/>
          </a:xfrm>
        </p:spPr>
        <p:txBody>
          <a:bodyPr/>
          <a:lstStyle/>
          <a:p>
            <a:pPr>
              <a:buNone/>
            </a:pP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Никотин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нервнопаралитический яд,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беспрепятственно проникает через плаценту и действует непосредственно на нервную систему развивающегося организма. И если даже в результате этого воздействия не наступает смерть плода и не возникает явного анатомического нарушения, то отставание ребенка в умственном развитии практически неизбежно. Как правило, это пониженная способность ребенка к обучению, повышенная возбудимость, плохой сон и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нервозность.</a:t>
            </a:r>
          </a:p>
          <a:p>
            <a:pPr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Угарный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газ (СО)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соединение, которое очень активно конкурирует с кислородом за гемоглобин. Понятно, что у курящей женщины плод развивается фактически в условиях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гипоксии.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Радиоактивный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изотоп полония, полоний-210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Поскольку радиоактивные изотопы, в частности полоний-210, способны поражать формирующиеся у плода половые клетки (особенно женские), то из этого однозначно следует: курящая беременная женщина наносит вред не только своему будущему ребенку, но и своим внукам. 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3186" name="Picture 2" descr="C:\Users\пк\Desktop\no_cigare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6096348"/>
            <a:ext cx="6359289" cy="761652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gray">
          <a:xfrm>
            <a:off x="251520" y="1268760"/>
            <a:ext cx="8640960" cy="4752528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6350" algn="ctr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black">
          <a:xfrm>
            <a:off x="428596" y="1357298"/>
            <a:ext cx="8429684" cy="544764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спазм маточных сосудов с замедлением маточно-плацентарного кровотока, продолжающийся 20-30 минут после одной выкуренной сигареты;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подавление дыхательных движений плода; появление в крови плода никотина и других токсических веществ, что приводит к задержке роста, массы тела и рождению ребенка с ее дефицитом;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отмечается развитие легочной патологии, как у новорожденного, так и у детей более старшего возраста;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увеличивается риск перинатальной смертности и синдрома внезапной смерти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неонатальном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периоде , когда ребенок в возрасте до года вдруг, без видимых причин, умирает.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9271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Курение беременной женщины вызывает: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857232"/>
            <a:ext cx="8115328" cy="5268931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статистики: 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у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женщин даже курящих умеренно (от 1 до 9 сигарет в день), смерть новорожденных на 20,8% выше, чем у женщин, которые не курят. И эта цифра увеличивается до 25,9%, если женщина курит свыше 10 сигарет в день. А это значит, что выкуривание полпачки сигарет в день ведет к рождению мертвого ребенка в каждом четвертом случае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 descr="C:\Users\пк\Desktop\skazhi-alkogolyu-net-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62675" y="1556792"/>
            <a:ext cx="2981325" cy="4038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Пороки развития, вызываемые курением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5720" y="1357298"/>
            <a:ext cx="5643602" cy="5214974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Уже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конце 60-х — начале 70-х годов медики обратили внимание на то, что некоторые черепно-лицевые аномалии встречаются как будто несколько чаще у детей, родившихся у женщин, куривших во время беременности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"волчья пасть", то есть расщепление твердого нёба, и "заячья губа", то есть расщепление верхней губы, у новорожденных, матери которых курили в период беременности, встречается чаще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Влияние наркотиков на плод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5234" name="Picture 2" descr="C:\Users\пк\Desktop\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284984"/>
            <a:ext cx="2899209" cy="19328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5235" name="Picture 3" descr="C:\Users\пк\Desktop\ппп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2636912"/>
            <a:ext cx="2068550" cy="22322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5236" name="Picture 4" descr="C:\Users\пк\Desktop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4581128"/>
            <a:ext cx="2633399" cy="19750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80TGp_general_light">
  <a:themeElements>
    <a:clrScheme name="Default Design 3">
      <a:dk1>
        <a:srgbClr val="000000"/>
      </a:dk1>
      <a:lt1>
        <a:srgbClr val="FEE9DE"/>
      </a:lt1>
      <a:dk2>
        <a:srgbClr val="000066"/>
      </a:dk2>
      <a:lt2>
        <a:srgbClr val="808080"/>
      </a:lt2>
      <a:accent1>
        <a:srgbClr val="5CB1FE"/>
      </a:accent1>
      <a:accent2>
        <a:srgbClr val="FF7575"/>
      </a:accent2>
      <a:accent3>
        <a:srgbClr val="FEF2EC"/>
      </a:accent3>
      <a:accent4>
        <a:srgbClr val="000000"/>
      </a:accent4>
      <a:accent5>
        <a:srgbClr val="B5D5FE"/>
      </a:accent5>
      <a:accent6>
        <a:srgbClr val="E76969"/>
      </a:accent6>
      <a:hlink>
        <a:srgbClr val="FFC319"/>
      </a:hlink>
      <a:folHlink>
        <a:srgbClr val="A8D02A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</Template>
  <TotalTime>127</TotalTime>
  <Words>809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580TGp_general_light</vt:lpstr>
      <vt:lpstr>Факторы, влияющие на развивающийся плод во внутриутробный период</vt:lpstr>
      <vt:lpstr>Действие алкоголя на плод</vt:lpstr>
      <vt:lpstr>Аспекты влияния алкоголя на плод во время беременности</vt:lpstr>
      <vt:lpstr>Влияние никотина на плод </vt:lpstr>
      <vt:lpstr>Слайд 5</vt:lpstr>
      <vt:lpstr>Курение беременной женщины вызывает:</vt:lpstr>
      <vt:lpstr>Слайд 7</vt:lpstr>
      <vt:lpstr>Пороки развития, вызываемые курением</vt:lpstr>
      <vt:lpstr>Влияние наркотиков на плод 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Факторы, влияющие на развивающийся плод во внутриутробный период</dc:title>
  <dc:creator>пк</dc:creator>
  <cp:lastModifiedBy>Admin</cp:lastModifiedBy>
  <cp:revision>16</cp:revision>
  <dcterms:created xsi:type="dcterms:W3CDTF">2012-10-26T15:35:56Z</dcterms:created>
  <dcterms:modified xsi:type="dcterms:W3CDTF">2021-03-31T11:21:38Z</dcterms:modified>
</cp:coreProperties>
</file>