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102" d="100"/>
          <a:sy n="102" d="100"/>
        </p:scale>
        <p:origin x="13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3D8CC-6B5F-4E99-99A4-950904266226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58EB0-75A6-43F5-9A41-B8C48161E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85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58EB0-75A6-43F5-9A41-B8C48161E4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0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B976-28B9-4CA7-857B-C392D69413FB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CCEEF-9748-4492-AE2E-93D926782D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3mlntcv38ck9k.cloudfront.net/content/konspekt_image/16378/c58627b8e2adc0bccec05caa5b462fbc.jpg" TargetMode="External"/><Relationship Id="rId3" Type="http://schemas.openxmlformats.org/officeDocument/2006/relationships/hyperlink" Target="https://encrypted-tbn3.gstatic.com/images?q=tbn:ANd9GcTG0PzzdMcXtIsg5QPIh0LKhMa7f4aUyPOa-mHTURTWw1oV-OC3nw" TargetMode="External"/><Relationship Id="rId7" Type="http://schemas.openxmlformats.org/officeDocument/2006/relationships/hyperlink" Target="http://rudocs.exdat.com/data/13/12590/12590_html_m1a2f6902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yl.ru/misc/i/ai/149004/463627.png" TargetMode="External"/><Relationship Id="rId5" Type="http://schemas.openxmlformats.org/officeDocument/2006/relationships/hyperlink" Target="https://encrypted-tbn1.gstatic.com/images?q=tbn:ANd9GcSciQ3qJcw_dUDdrrzJu9xx0ZPclWmdtnjACptaVMGBZSlZeCBS" TargetMode="External"/><Relationship Id="rId4" Type="http://schemas.openxmlformats.org/officeDocument/2006/relationships/hyperlink" Target="http://lookbio.ru/wp-content/uploads/2014/12/shutterstock_118765843.jpg" TargetMode="External"/><Relationship Id="rId9" Type="http://schemas.openxmlformats.org/officeDocument/2006/relationships/hyperlink" Target="http://doc4web.ru/uploads/files/34/33409/hello_html_5e9becbb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9620541">
            <a:off x="512224" y="808859"/>
            <a:ext cx="8560273" cy="4224978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Металлы:</a:t>
            </a:r>
            <a:b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характеристика.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4929198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0132">
            <a:off x="398473" y="954435"/>
            <a:ext cx="4428000" cy="277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 – простые вещества.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атомах металлов на внешнем энергетическом уровне: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количество электронов.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большой атомный радиус.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5436096" y="1868924"/>
            <a:ext cx="2376264" cy="14880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быстрой отдаче электронов атомом металла в результате их взаимодействия с другими атомами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289" y="5085184"/>
                <a:ext cx="79208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Me°  -  </a:t>
                </a:r>
                <a:r>
                  <a:rPr lang="en-US" sz="4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nē</a:t>
                </a:r>
                <a:r>
                  <a:rPr lang="en-US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Me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a:rPr lang="en-US" sz="400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  <m:e>
                        <m:r>
                          <a:rPr lang="en-US" sz="4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sPre>
                  </m:oMath>
                </a14:m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89" y="5085184"/>
                <a:ext cx="7920880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694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3203848" y="5439127"/>
            <a:ext cx="2736304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03848" y="494116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Электрохимический ряд напряжения металлов.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84778"/>
            <a:ext cx="8851210" cy="18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50100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расположены в порядке убывания восстановительных свойств при реакциях в растворах;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332005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стоящий в ряду до водорода, вытесняет его из растворов кислот;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16300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стоящий в ряду левее, вытесняет правее стоящий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растворов его солей;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Электрохимический ряд напряжения металлов.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228" y="1397465"/>
            <a:ext cx="8851900" cy="168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6228" y="3078252"/>
            <a:ext cx="885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стоящие в ряду до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взаимодействуют с водой с образованием щелочей и выделением водорода;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стальные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жестких условиях с образованием оксида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водорода;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228" y="4647912"/>
            <a:ext cx="88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стоящие в ряду за водородом, не взаимодействуют с водой;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0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Электрохимический ряд напряжения металлов.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восстановительной способности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ряду напряжений УСЛОВНО можно разделить на три группы: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564904"/>
            <a:ext cx="3816424" cy="10801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256490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 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активные металлы.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4149080"/>
            <a:ext cx="2160240" cy="70788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5896" y="412166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564904"/>
            <a:ext cx="4176464" cy="108012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256490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 средней активности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23162" y="5417903"/>
            <a:ext cx="4392488" cy="11521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75756" y="5417903"/>
            <a:ext cx="43398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endParaRPr lang="ru-RU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алоактивные металлы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endCxn id="4" idx="2"/>
          </p:cNvCxnSpPr>
          <p:nvPr/>
        </p:nvCxnSpPr>
        <p:spPr>
          <a:xfrm flipH="1" flipV="1">
            <a:off x="2375756" y="3645024"/>
            <a:ext cx="1044116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2"/>
          </p:cNvCxnSpPr>
          <p:nvPr/>
        </p:nvCxnSpPr>
        <p:spPr>
          <a:xfrm flipV="1">
            <a:off x="5580112" y="3645024"/>
            <a:ext cx="1152128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10" idx="0"/>
          </p:cNvCxnSpPr>
          <p:nvPr/>
        </p:nvCxnSpPr>
        <p:spPr>
          <a:xfrm>
            <a:off x="4499992" y="4856966"/>
            <a:ext cx="19414" cy="5609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простыми веществами.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996952"/>
            <a:ext cx="1440160" cy="115212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95936" y="3140968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84784"/>
            <a:ext cx="3240360" cy="14401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кислородом/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ксиды, пероксиды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1484784"/>
            <a:ext cx="3024336" cy="144016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940152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серой/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сульфиды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84984"/>
            <a:ext cx="3240360" cy="172093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8556" y="328498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галогенами/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галогениды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3284984"/>
            <a:ext cx="3024336" cy="172093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68144" y="343625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водородом (только активные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гидриды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5445224"/>
            <a:ext cx="3227396" cy="12241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95536" y="544522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азотом/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нитриды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5445224"/>
            <a:ext cx="4608512" cy="122413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3968" y="5229200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металлом/</a:t>
            </a: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интерметаллические соединения 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3491880" y="2492896"/>
            <a:ext cx="504056" cy="5040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436096" y="2348880"/>
            <a:ext cx="432048" cy="64807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1"/>
            <a:endCxn id="10" idx="3"/>
          </p:cNvCxnSpPr>
          <p:nvPr/>
        </p:nvCxnSpPr>
        <p:spPr>
          <a:xfrm flipH="1">
            <a:off x="3491880" y="3556467"/>
            <a:ext cx="504056" cy="5889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3"/>
            <a:endCxn id="12" idx="1"/>
          </p:cNvCxnSpPr>
          <p:nvPr/>
        </p:nvCxnSpPr>
        <p:spPr>
          <a:xfrm>
            <a:off x="5436096" y="3573016"/>
            <a:ext cx="432048" cy="5724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" idx="2"/>
          </p:cNvCxnSpPr>
          <p:nvPr/>
        </p:nvCxnSpPr>
        <p:spPr>
          <a:xfrm flipH="1">
            <a:off x="3203848" y="4149080"/>
            <a:ext cx="1512168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" idx="2"/>
          </p:cNvCxnSpPr>
          <p:nvPr/>
        </p:nvCxnSpPr>
        <p:spPr>
          <a:xfrm>
            <a:off x="4716016" y="4149080"/>
            <a:ext cx="1656184" cy="129614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0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 сложными веществами.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3068960"/>
            <a:ext cx="1224136" cy="86409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1960" y="3068960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3744416" cy="15121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1520" y="17008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водой: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 активнее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тем скорость реакции выше.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Гидроксиды, оксиды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700808"/>
            <a:ext cx="3384376" cy="151216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52120" y="18448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растворами кислот: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28935"/>
            <a:ext cx="3744416" cy="17882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74379" y="3728935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растворами солей: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 активных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3728935"/>
            <a:ext cx="3384376" cy="178829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52120" y="3728935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органическими веществами: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рганические соли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4" idx="0"/>
            <a:endCxn id="7" idx="3"/>
          </p:cNvCxnSpPr>
          <p:nvPr/>
        </p:nvCxnSpPr>
        <p:spPr>
          <a:xfrm flipH="1" flipV="1">
            <a:off x="3995936" y="2485638"/>
            <a:ext cx="828092" cy="5833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0"/>
            <a:endCxn id="9" idx="1"/>
          </p:cNvCxnSpPr>
          <p:nvPr/>
        </p:nvCxnSpPr>
        <p:spPr>
          <a:xfrm flipV="1">
            <a:off x="4824028" y="2444989"/>
            <a:ext cx="828092" cy="62397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</p:cNvCxnSpPr>
          <p:nvPr/>
        </p:nvCxnSpPr>
        <p:spPr>
          <a:xfrm flipH="1">
            <a:off x="3995936" y="3933056"/>
            <a:ext cx="828092" cy="9962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>
            <a:off x="4824028" y="3933056"/>
            <a:ext cx="828092" cy="99620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1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268760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основании положения металлов в электрохимическом ряду напряжений обоснуйте возможность протекания следующих химических реакций: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II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вариант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                                  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AlCl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                                       b)  Fe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c)  Mg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                                        d)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FeCl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AlCl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e)  Hg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lphaL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уравнения возможных химических реакций.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а);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II b)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9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encrypted-tbn3.gstatic.com/images?q=tbn:ANd9GcTG0PzzdMcXtIsg5QPIh0LKhMa7f4aUyPOa-mHTURTWw1oV-OC3nw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lookbio.ru/wp-content/uploads/2014/12/shutterstock_118765843.jpg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encrypted-tbn1.gstatic.com/images?q=tbn:ANd9GcSciQ3qJcw_dUDdrrzJu9xx0ZPclWmdtnjACptaVMGBZSlZeCBS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www.syl.ru/misc/i/ai/149004/463627.png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rudocs.exdat.com/data/13/12590/12590_html_m1a2f6902.png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d3mlntcv38ck9k.cloudfront.net/content/konspekt_image/16378/c58627b8e2adc0bccec05caa5b462fbc.jpg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doc4web.ru/uploads/files/34/33409/hello_html_5e9becbb.jpg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элементы – металлы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428736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Из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известных элементов –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относятся к металлам.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4822033" y="2259733"/>
            <a:ext cx="1643074" cy="164307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3571876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Металлы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это химические элементы, атомы которых отдают электроны внешнего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предвнешнего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электронного слоя, превращаясь в положительные ионы (катионы).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60" y="4350873"/>
            <a:ext cx="3636000" cy="249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особенности элементов металлов.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82153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Малое число валентных электронов (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[1-3]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242886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Сравнительно большие радиусы атомов.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3071810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Небольшие значения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электроотрицательности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0,7 до 1,9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71475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Исключительно восстановительные свойства (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свои электроны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4572008"/>
            <a:ext cx="885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Некоторые химические элементы металлы обладают двойственными свойствами (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амфотерность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в ПСХЭ Д.И. Менделеева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09046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475656" y="2564261"/>
            <a:ext cx="54006" cy="29651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1690" y="2552130"/>
            <a:ext cx="5526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         B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At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Fr                                                       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1800" y="3140968"/>
            <a:ext cx="50405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07904" y="3278890"/>
            <a:ext cx="2664296" cy="12241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23" idx="4"/>
          </p:cNvCxnSpPr>
          <p:nvPr/>
        </p:nvCxnSpPr>
        <p:spPr>
          <a:xfrm>
            <a:off x="2519772" y="3429000"/>
            <a:ext cx="0" cy="13681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71800" y="5013176"/>
            <a:ext cx="374441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узел 22"/>
          <p:cNvSpPr/>
          <p:nvPr/>
        </p:nvSpPr>
        <p:spPr>
          <a:xfrm>
            <a:off x="2267744" y="2996952"/>
            <a:ext cx="504056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275856" y="2924944"/>
            <a:ext cx="432048" cy="43204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6218909" y="4473116"/>
            <a:ext cx="576064" cy="54006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2267744" y="4743146"/>
            <a:ext cx="540060" cy="48664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537774" y="3613666"/>
            <a:ext cx="3330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элементы-</a:t>
            </a:r>
          </a:p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еталлы:</a:t>
            </a:r>
          </a:p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–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 –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 –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 -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23928" y="209046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побочных подгрупп – металлы (переходные или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элементы.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537774" y="2090465"/>
            <a:ext cx="547260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свойств в ПСХЭ Д.И. Менделеева 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42088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электронов на внешнем слое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изменяется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306896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 атома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86104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Электроотрицательность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уменьшается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50912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Восстановительные свойства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усиливаются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530120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свойства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усиливаются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9552" y="1700808"/>
            <a:ext cx="0" cy="468052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155679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главной подгруппе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27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свойств в ПСХЭ Д.И. Менделеева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48478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периоде: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13285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Заряды ядер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увеличиваются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59452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Радиусы атомов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уменьшаются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305618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электронов на внешнем слое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517851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Электроотрицательность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00506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Восстановительные свойства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уменьшаются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466729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Металлические свойства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ослабевают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0" y="4900716"/>
            <a:ext cx="3276000" cy="190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>
            <a:off x="755576" y="2132856"/>
            <a:ext cx="784887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металлическая связь.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Металлическая связь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связь в металлах и сплавах между атомами – ионами металлов, расположенных в узлах кристаллической решетки, которая осуществляется обобществленными электронами.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66901"/>
            <a:ext cx="6516000" cy="36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4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металлической связи.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Небольшое количество электронов одновременно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связывают множество атомных ядер.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46908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Связь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нелокализована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93075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Насыщенностью и направленностью не обладает.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29" y="3916741"/>
            <a:ext cx="4464000" cy="294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 – простые вещества.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124744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металлы обладают общими физическими свойствами: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7281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смещение слоев ионов под внешним воздействием на кристалл относительно друг друга.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78092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Металлический блеск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наличие свободных электронов.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212089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Электро- и теплопроводность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обусловлена нахождением в кристалле хаотически движущихся электронов.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686</Words>
  <Application>Microsoft Office PowerPoint</Application>
  <PresentationFormat>Экран (4:3)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Тема Office</vt:lpstr>
      <vt:lpstr> Металлы: общая характеристика.</vt:lpstr>
      <vt:lpstr>Химические элементы – металлы.</vt:lpstr>
      <vt:lpstr>Главные особенности элементов металлов.</vt:lpstr>
      <vt:lpstr>Нахождение в ПСХЭ Д.И. Менделеева</vt:lpstr>
      <vt:lpstr>Изменение свойств в ПСХЭ Д.И. Менделеева </vt:lpstr>
      <vt:lpstr>Изменение свойств в ПСХЭ Д.И. Менделеева</vt:lpstr>
      <vt:lpstr>Химическая металлическая связь.</vt:lpstr>
      <vt:lpstr>Особенности металлической связи.</vt:lpstr>
      <vt:lpstr>Металлы – простые вещества.</vt:lpstr>
      <vt:lpstr>Металлы – простые вещества.</vt:lpstr>
      <vt:lpstr>Электрохимический ряд напряжения металлов.</vt:lpstr>
      <vt:lpstr>Электрохимический ряд напряжения металлов.</vt:lpstr>
      <vt:lpstr>Электрохимический ряд напряжения металлов.</vt:lpstr>
      <vt:lpstr>Взаимодействие Ме с простыми веществами.</vt:lpstr>
      <vt:lpstr>Взаимодействие Ме со сложными веществами.</vt:lpstr>
      <vt:lpstr>Проверь себя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Металлы</dc:title>
  <dc:creator>User</dc:creator>
  <cp:lastModifiedBy>stpt_as@outlook.com</cp:lastModifiedBy>
  <cp:revision>38</cp:revision>
  <dcterms:created xsi:type="dcterms:W3CDTF">2015-08-05T10:23:19Z</dcterms:created>
  <dcterms:modified xsi:type="dcterms:W3CDTF">2020-02-04T05:45:13Z</dcterms:modified>
</cp:coreProperties>
</file>