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28"/>
  </p:notesMasterIdLst>
  <p:sldIdLst>
    <p:sldId id="256" r:id="rId2"/>
    <p:sldId id="266" r:id="rId3"/>
    <p:sldId id="286" r:id="rId4"/>
    <p:sldId id="287" r:id="rId5"/>
    <p:sldId id="288" r:id="rId6"/>
    <p:sldId id="290" r:id="rId7"/>
    <p:sldId id="289" r:id="rId8"/>
    <p:sldId id="291" r:id="rId9"/>
    <p:sldId id="292" r:id="rId10"/>
    <p:sldId id="293" r:id="rId11"/>
    <p:sldId id="285" r:id="rId12"/>
    <p:sldId id="257" r:id="rId13"/>
    <p:sldId id="258" r:id="rId14"/>
    <p:sldId id="259" r:id="rId15"/>
    <p:sldId id="273" r:id="rId16"/>
    <p:sldId id="260" r:id="rId17"/>
    <p:sldId id="261" r:id="rId18"/>
    <p:sldId id="262" r:id="rId19"/>
    <p:sldId id="263" r:id="rId20"/>
    <p:sldId id="284" r:id="rId21"/>
    <p:sldId id="264" r:id="rId22"/>
    <p:sldId id="265" r:id="rId23"/>
    <p:sldId id="267" r:id="rId24"/>
    <p:sldId id="268" r:id="rId25"/>
    <p:sldId id="269" r:id="rId26"/>
    <p:sldId id="294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33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86041A-E1E9-4F1D-A71F-4FBC608DF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A668-8D10-4FD2-AE35-CB5D8A9212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0035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A016-2145-44DA-AE23-1B1CC23083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24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AC9E-DA5D-4CA3-A8A3-D2D3CD0AFA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2098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D2A69-4016-40AD-BD33-1E040286E0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340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D6D5A-280D-4A23-812A-8A54C65EFD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480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C1FC-0568-44AC-ACD6-B45FB0FD7D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86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137E-B92C-4646-8DDF-0B2E126866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84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D611-A315-4001-8454-384C0BF69C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2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431E-0BAC-4F56-88E0-0AD5B60D7B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22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CB0B-7144-4725-A6D5-B3275B5320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7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1350" y="6235700"/>
            <a:ext cx="3805238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4653-C54A-411E-8642-D442073977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60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39763" y="6235700"/>
            <a:ext cx="3803650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B987-F1FE-471C-81C2-270ACC05A6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5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550" y="965200"/>
            <a:ext cx="5937250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6550" y="2638425"/>
            <a:ext cx="59372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525" y="6238875"/>
            <a:ext cx="2065338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725" y="6235700"/>
            <a:ext cx="4557713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713" y="6218238"/>
            <a:ext cx="365125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hangingPunct="1">
              <a:defRPr sz="1100" spc="0" baseline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14C10E-9A1A-4D04-9D22-33D8FDEFC9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5" r:id="rId2"/>
    <p:sldLayoutId id="2147483903" r:id="rId3"/>
    <p:sldLayoutId id="2147483896" r:id="rId4"/>
    <p:sldLayoutId id="2147483897" r:id="rId5"/>
    <p:sldLayoutId id="2147483898" r:id="rId6"/>
    <p:sldLayoutId id="2147483899" r:id="rId7"/>
    <p:sldLayoutId id="2147483904" r:id="rId8"/>
    <p:sldLayoutId id="2147483905" r:id="rId9"/>
    <p:sldLayoutId id="2147483900" r:id="rId10"/>
    <p:sldLayoutId id="2147483901" r:id="rId11"/>
    <p:sldLayoutId id="2147483906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orbel" panose="020B0503020204020204" pitchFamily="34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3%D0%BA%D0%B0" TargetMode="External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4%D0%B5%D0%B0%D0%BB%D0%B8%D0%B7%D0%B0%D1%86%D0%B8%D1%8F" TargetMode="External"/><Relationship Id="rId7" Type="http://schemas.openxmlformats.org/officeDocument/2006/relationships/hyperlink" Target="https://ru.wikipedia.org/wiki/%D0%9C%D0%B0%D1%82%D0%B5%D0%BC%D0%B0%D1%82%D0%B8%D1%87%D0%B5%D1%81%D0%BA%D0%B0%D1%8F_%D0%BC%D0%BE%D0%B4%D0%B5%D0%BB%D1%8C" TargetMode="External"/><Relationship Id="rId2" Type="http://schemas.openxmlformats.org/officeDocument/2006/relationships/hyperlink" Target="https://ru.wikipedia.org/wiki/%D0%9C%D0%B0%D1%82%D0%B5%D0%BC%D0%B0%D1%82%D0%B8%D1%87%D0%B5%D1%81%D0%BA%D0%B8%D0%B5_%D0%BE%D0%B1%D1%8A%D0%B5%D0%BA%D1%82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5%D0%BE%D1%80%D0%B8%D1%8F" TargetMode="External"/><Relationship Id="rId5" Type="http://schemas.openxmlformats.org/officeDocument/2006/relationships/hyperlink" Target="https://ru.wikipedia.org/wiki/%D0%A2%D0%B5%D0%BE%D1%80%D0%B5%D0%BC%D1%8B" TargetMode="External"/><Relationship Id="rId4" Type="http://schemas.openxmlformats.org/officeDocument/2006/relationships/hyperlink" Target="https://ru.wikipedia.org/wiki/%D0%90%D0%BA%D1%81%D0%B8%D0%BE%D0%BC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225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Безымян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213100"/>
            <a:ext cx="2305050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706438" y="1557338"/>
            <a:ext cx="5795962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</a:rPr>
              <a:t>Математика в науке, технике, экономике, информационных технологиях и практической деятельности.  Роль математики в решении профессиональных задач.</a:t>
            </a: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1187450" y="228600"/>
            <a:ext cx="33131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chemeClr val="bg1"/>
                </a:solidFill>
              </a:rPr>
              <a:t>Тема: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57626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70C0"/>
                </a:solidFill>
              </a:rPr>
              <a:t>Календарно - тематический план учебной дисциплины</a:t>
            </a:r>
            <a:endParaRPr lang="ru-RU" altLang="ru-RU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b="1">
                <a:solidFill>
                  <a:srgbClr val="0070C0"/>
                </a:solidFill>
              </a:rPr>
              <a:t>«Математика»</a:t>
            </a:r>
            <a:endParaRPr lang="ru-RU" altLang="ru-RU">
              <a:solidFill>
                <a:srgbClr val="0070C0"/>
              </a:solidFill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11188" y="1052513"/>
            <a:ext cx="7273925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Раздел 1. Алгебра</a:t>
            </a:r>
          </a:p>
          <a:p>
            <a:pPr eaLnBrk="1" hangingPunct="1"/>
            <a:r>
              <a:rPr lang="ru-RU" altLang="ru-RU" b="1"/>
              <a:t>    Тема 1.1. </a:t>
            </a:r>
            <a:r>
              <a:rPr lang="ru-RU" altLang="ru-RU"/>
              <a:t>Введение. Развитие понятия о числе.</a:t>
            </a:r>
          </a:p>
          <a:p>
            <a:pPr eaLnBrk="1" hangingPunct="1"/>
            <a:r>
              <a:rPr lang="ru-RU" altLang="ru-RU" b="1"/>
              <a:t>    Тема 1.2. </a:t>
            </a:r>
            <a:r>
              <a:rPr lang="ru-RU" altLang="ru-RU"/>
              <a:t>Корни, степени и логарифмы.</a:t>
            </a:r>
          </a:p>
          <a:p>
            <a:pPr eaLnBrk="1" hangingPunct="1"/>
            <a:r>
              <a:rPr lang="ru-RU" altLang="ru-RU" b="1"/>
              <a:t>    Тема 1.3. </a:t>
            </a:r>
            <a:r>
              <a:rPr lang="ru-RU" altLang="ru-RU"/>
              <a:t>Функции и графики.</a:t>
            </a:r>
          </a:p>
          <a:p>
            <a:pPr eaLnBrk="1" hangingPunct="1"/>
            <a:r>
              <a:rPr lang="ru-RU" altLang="ru-RU" b="1"/>
              <a:t>    Тема 1.4. </a:t>
            </a:r>
            <a:r>
              <a:rPr lang="ru-RU" altLang="ru-RU"/>
              <a:t>Уравнения и неравенства.</a:t>
            </a:r>
          </a:p>
          <a:p>
            <a:pPr eaLnBrk="1" hangingPunct="1"/>
            <a:r>
              <a:rPr lang="ru-RU" altLang="ru-RU" b="1"/>
              <a:t>    Тема 1.5. </a:t>
            </a:r>
            <a:r>
              <a:rPr lang="ru-RU" altLang="ru-RU"/>
              <a:t>Основы тригонометрии.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Раздел 2. Начала математического анализа</a:t>
            </a:r>
          </a:p>
          <a:p>
            <a:pPr eaLnBrk="1" hangingPunct="1"/>
            <a:r>
              <a:rPr lang="ru-RU" altLang="ru-RU" b="1"/>
              <a:t>    Тема 2.1. </a:t>
            </a:r>
            <a:r>
              <a:rPr lang="ru-RU" altLang="ru-RU"/>
              <a:t>Производная.</a:t>
            </a:r>
          </a:p>
          <a:p>
            <a:pPr eaLnBrk="1" hangingPunct="1"/>
            <a:r>
              <a:rPr lang="ru-RU" altLang="ru-RU" b="1"/>
              <a:t>    Тема 2.2. </a:t>
            </a:r>
            <a:r>
              <a:rPr lang="ru-RU" altLang="ru-RU"/>
              <a:t>Интеграл.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Раздел 3. Геометрия</a:t>
            </a:r>
          </a:p>
          <a:p>
            <a:pPr eaLnBrk="1" hangingPunct="1"/>
            <a:r>
              <a:rPr lang="ru-RU" altLang="ru-RU" b="1"/>
              <a:t>    Тема 3.1. </a:t>
            </a:r>
            <a:r>
              <a:rPr lang="ru-RU" altLang="ru-RU"/>
              <a:t>Прямые и плоскости в пространстве.</a:t>
            </a:r>
          </a:p>
          <a:p>
            <a:pPr eaLnBrk="1" hangingPunct="1"/>
            <a:r>
              <a:rPr lang="ru-RU" altLang="ru-RU" b="1"/>
              <a:t>    Тема 3.2. </a:t>
            </a:r>
            <a:r>
              <a:rPr lang="ru-RU" altLang="ru-RU"/>
              <a:t>Координаты и векторы.</a:t>
            </a:r>
          </a:p>
          <a:p>
            <a:pPr eaLnBrk="1" hangingPunct="1"/>
            <a:r>
              <a:rPr lang="ru-RU" altLang="ru-RU" b="1"/>
              <a:t>    Тема 3.3. </a:t>
            </a:r>
            <a:r>
              <a:rPr lang="ru-RU" altLang="ru-RU"/>
              <a:t>Многогранники и круглые тела.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Раздел 4. Комбинаторика, статистика и теория вероятностей</a:t>
            </a:r>
          </a:p>
          <a:p>
            <a:pPr eaLnBrk="1" hangingPunct="1"/>
            <a:r>
              <a:rPr lang="ru-RU" altLang="ru-RU" b="1"/>
              <a:t>    Тема 4.1. </a:t>
            </a:r>
            <a:r>
              <a:rPr lang="ru-RU" altLang="ru-RU"/>
              <a:t>Комбинаторика.</a:t>
            </a:r>
          </a:p>
          <a:p>
            <a:pPr eaLnBrk="1" hangingPunct="1"/>
            <a:r>
              <a:rPr lang="ru-RU" altLang="ru-RU" b="1"/>
              <a:t>    Тема 4.2. </a:t>
            </a:r>
            <a:r>
              <a:rPr lang="ru-RU" altLang="ru-RU"/>
              <a:t>Элементы теории вероятностей и математической статистики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Математика обладает богатейшим арсеналом практических задач из повседневного быта: домашнее строительство, ремонт квартиры, покупки, разведение смесей для всевозможных практических потребностей и т.д. Философы считают, что именно математика прививает такие высокие нравственные качества человека, как разумность, точность, обязательность, определённость мысли, любовь к истине, способность к аргументированному убеждению, дисциплинированность и собранность в рассуждениях, внимательность. </a:t>
            </a:r>
          </a:p>
        </p:txBody>
      </p:sp>
      <p:pic>
        <p:nvPicPr>
          <p:cNvPr id="35844" name="Picture 4" descr="апвапвап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05263"/>
            <a:ext cx="4176712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565400"/>
          </a:xfrm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ru-RU" altLang="ru-RU" smtClean="0"/>
              <a:t>    </a:t>
            </a:r>
            <a:r>
              <a:rPr lang="ru-RU" altLang="ru-RU" sz="2800" smtClean="0">
                <a:latin typeface="Monotype Corsiva" panose="03010101010201010101" pitchFamily="66" charset="0"/>
              </a:rPr>
              <a:t>Многие считают что математика изучается и применяется только в школе и в институте, а в повседневной жизни она не нужна. На самом деле это  огромная ошибка. И сейчас я постараюсь доказать вам это. </a:t>
            </a:r>
          </a:p>
        </p:txBody>
      </p:sp>
      <p:pic>
        <p:nvPicPr>
          <p:cNvPr id="3077" name="Picture 5" descr="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133600"/>
            <a:ext cx="6553200" cy="443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7129463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33FF"/>
                    </a:gs>
                    <a:gs pos="100000">
                      <a:srgbClr val="FF66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Приведем несколько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132138" y="1179513"/>
            <a:ext cx="3527425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33FF"/>
                    </a:gs>
                    <a:gs pos="100000">
                      <a:srgbClr val="FF66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примеров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2808287" cy="34020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1) Поход в магазин</a:t>
            </a:r>
          </a:p>
          <a:p>
            <a:pPr>
              <a:buFontTx/>
              <a:buNone/>
            </a:pPr>
            <a:endParaRPr lang="ru-RU" altLang="ru-RU" sz="2800" smtClean="0">
              <a:latin typeface="Monotype Corsiva" panose="03010101010201010101" pitchFamily="66" charset="0"/>
            </a:endParaRPr>
          </a:p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2) Работа</a:t>
            </a:r>
          </a:p>
          <a:p>
            <a:pPr>
              <a:buFontTx/>
              <a:buNone/>
            </a:pPr>
            <a:endParaRPr lang="ru-RU" altLang="ru-RU" sz="2800" smtClean="0">
              <a:latin typeface="Monotype Corsiva" panose="03010101010201010101" pitchFamily="66" charset="0"/>
            </a:endParaRPr>
          </a:p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3) Праздник</a:t>
            </a:r>
          </a:p>
          <a:p>
            <a:pPr>
              <a:buFontTx/>
              <a:buNone/>
            </a:pPr>
            <a:endParaRPr lang="ru-RU" altLang="ru-RU" sz="2800" smtClean="0"/>
          </a:p>
          <a:p>
            <a:pPr>
              <a:buFontTx/>
              <a:buNone/>
            </a:pPr>
            <a:endParaRPr lang="ru-RU" altLang="ru-RU" smtClean="0"/>
          </a:p>
        </p:txBody>
      </p:sp>
      <p:pic>
        <p:nvPicPr>
          <p:cNvPr id="4104" name="Picture 8" descr="ВФВФЫВФВ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492375"/>
            <a:ext cx="52197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908175" y="188913"/>
            <a:ext cx="572452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33FF"/>
                    </a:gs>
                    <a:gs pos="100000">
                      <a:srgbClr val="FF66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Поход в магазин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</a:t>
            </a:r>
            <a:r>
              <a:rPr lang="ru-RU" altLang="ru-RU" sz="3200" smtClean="0">
                <a:latin typeface="Monotype Corsiva" panose="03010101010201010101" pitchFamily="66" charset="0"/>
              </a:rPr>
              <a:t>Вот и первый наглядный пример. Каждый человек не может жить без еды. Для этого он ходит в магазин. И вот как раз здесь ему понадобится математика. </a:t>
            </a:r>
          </a:p>
          <a:p>
            <a:pPr>
              <a:buFontTx/>
              <a:buNone/>
            </a:pPr>
            <a:r>
              <a:rPr lang="ru-RU" altLang="ru-RU" smtClean="0">
                <a:latin typeface="Monotype Corsiva" panose="03010101010201010101" pitchFamily="66" charset="0"/>
              </a:rPr>
              <a:t>   </a:t>
            </a:r>
          </a:p>
        </p:txBody>
      </p:sp>
      <p:pic>
        <p:nvPicPr>
          <p:cNvPr id="5127" name="Picture 7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08275"/>
            <a:ext cx="5616575" cy="394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0"/>
            <a:ext cx="8229600" cy="23495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smtClean="0">
                <a:solidFill>
                  <a:srgbClr val="9933FF"/>
                </a:solidFill>
                <a:latin typeface="Monotype Corsiva" panose="03010101010201010101" pitchFamily="66" charset="0"/>
              </a:rPr>
              <a:t> Во-первых</a:t>
            </a:r>
            <a:r>
              <a:rPr lang="ru-RU" altLang="ru-RU" sz="2800" smtClean="0">
                <a:latin typeface="Monotype Corsiva" panose="03010101010201010101" pitchFamily="66" charset="0"/>
              </a:rPr>
              <a:t> посчитать имеющиеся деньги.</a:t>
            </a:r>
          </a:p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 </a:t>
            </a:r>
            <a:r>
              <a:rPr lang="ru-RU" altLang="ru-RU" sz="2800" smtClean="0">
                <a:solidFill>
                  <a:srgbClr val="9933FF"/>
                </a:solidFill>
                <a:latin typeface="Monotype Corsiva" panose="03010101010201010101" pitchFamily="66" charset="0"/>
              </a:rPr>
              <a:t>Во-вторых</a:t>
            </a:r>
            <a:r>
              <a:rPr lang="ru-RU" altLang="ru-RU" sz="2800" smtClean="0">
                <a:latin typeface="Monotype Corsiva" panose="03010101010201010101" pitchFamily="66" charset="0"/>
              </a:rPr>
              <a:t> считать количество каких  либо продуктов.</a:t>
            </a:r>
          </a:p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 </a:t>
            </a:r>
            <a:r>
              <a:rPr lang="ru-RU" altLang="ru-RU" sz="2800" smtClean="0">
                <a:solidFill>
                  <a:srgbClr val="9933FF"/>
                </a:solidFill>
                <a:latin typeface="Monotype Corsiva" panose="03010101010201010101" pitchFamily="66" charset="0"/>
              </a:rPr>
              <a:t>В-третьих</a:t>
            </a:r>
            <a:r>
              <a:rPr lang="ru-RU" altLang="ru-RU" sz="2800" smtClean="0">
                <a:latin typeface="Monotype Corsiva" panose="03010101010201010101" pitchFamily="66" charset="0"/>
              </a:rPr>
              <a:t> внимательно считать сдачу</a:t>
            </a:r>
          </a:p>
          <a:p>
            <a:pPr>
              <a:buFontTx/>
              <a:buNone/>
            </a:pPr>
            <a:endParaRPr lang="ru-RU" altLang="ru-RU" sz="2800" smtClean="0">
              <a:latin typeface="Monotype Corsiva" panose="03010101010201010101" pitchFamily="66" charset="0"/>
            </a:endParaRPr>
          </a:p>
          <a:p>
            <a:endParaRPr lang="ru-RU" altLang="ru-RU" smtClean="0"/>
          </a:p>
        </p:txBody>
      </p:sp>
      <p:pic>
        <p:nvPicPr>
          <p:cNvPr id="23558" name="Picture 6" descr="ПРАПРАПРП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66246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Например: имеем 500 руб. 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Купили: хлеб 15руб.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              молоко 40руб.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              сосиски 75 руб.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              1кг яблок 45руб.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              печенья 30руб.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55875" y="3716338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08400" y="3789363"/>
            <a:ext cx="252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latin typeface="Monotype Corsiva" panose="03010101010201010101" pitchFamily="66" charset="0"/>
              </a:rPr>
              <a:t>Итого: 205руб.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4652963"/>
            <a:ext cx="5545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latin typeface="Monotype Corsiva" panose="03010101010201010101" pitchFamily="66" charset="0"/>
              </a:rPr>
              <a:t>Считаем сдачу: 500-205=295руб.</a:t>
            </a:r>
          </a:p>
        </p:txBody>
      </p:sp>
      <p:pic>
        <p:nvPicPr>
          <p:cNvPr id="6151" name="Picture 7" descr="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6250"/>
            <a:ext cx="421163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835150" y="5445125"/>
            <a:ext cx="57245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latin typeface="Monotype Corsiva" panose="03010101010201010101" pitchFamily="66" charset="0"/>
              </a:rPr>
              <a:t>Вот оказывается даже в магазине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latin typeface="Monotype Corsiva" panose="03010101010201010101" pitchFamily="66" charset="0"/>
              </a:rPr>
              <a:t>требуется знание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/>
      <p:bldP spid="6150" grpId="0"/>
      <p:bldP spid="61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31686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Я могу привести ряд работ в которых используется математика. Это такие как: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      бухгалтер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      официант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      продавец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      дизайнер и т.д.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130550" y="80963"/>
            <a:ext cx="2449513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33FF"/>
                    </a:gs>
                    <a:gs pos="100000">
                      <a:srgbClr val="FF66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Работа</a:t>
            </a:r>
          </a:p>
        </p:txBody>
      </p:sp>
      <p:pic>
        <p:nvPicPr>
          <p:cNvPr id="7173" name="Picture 5" descr="оьп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44675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пр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92600"/>
            <a:ext cx="17383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329113"/>
            <a:ext cx="3022600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п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65625"/>
            <a:ext cx="302577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87313"/>
            <a:ext cx="8229600" cy="908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smtClean="0">
                <a:latin typeface="Monotype Corsiva" panose="03010101010201010101" pitchFamily="66" charset="0"/>
              </a:rPr>
              <a:t>Рассмотрим поподробнее профессию продавца</a:t>
            </a:r>
            <a:r>
              <a:rPr lang="ru-RU" altLang="ru-RU" sz="3600" smtClean="0"/>
              <a:t>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10025" y="1341438"/>
            <a:ext cx="5133975" cy="47529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В профессии продавца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математика просто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необходима. Для чего? Для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того чтобы: 1) Считать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поступившие продукты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2) Считать деньги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3) Считать количество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оставшихся продуктов и т.п.</a:t>
            </a:r>
          </a:p>
        </p:txBody>
      </p:sp>
      <p:pic>
        <p:nvPicPr>
          <p:cNvPr id="8201" name="Picture 9" descr="а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3240087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ффыфыФ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324008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1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В профессии дизайнера одежды  тоже поможет математика. Нужно рассчитывать лекала, ткань и т.д. </a:t>
            </a:r>
          </a:p>
        </p:txBody>
      </p:sp>
      <p:pic>
        <p:nvPicPr>
          <p:cNvPr id="9220" name="Picture 4" descr="ывааы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3325812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выаыавы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57663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6480175" cy="280828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5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“Если вы хотите участвовать в большой жизни, то наполните свою голову математикой, пока есть к тому возможность. Она окажет вам потом огромную помощь во всей вашей работе”                                                          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4340" name="Picture 4" descr="АПРАПРАПРА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44900"/>
            <a:ext cx="3609975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4356100" y="5732463"/>
            <a:ext cx="3529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>
                <a:latin typeface="Monotype Corsiva" panose="03010101010201010101" pitchFamily="66" charset="0"/>
              </a:rPr>
              <a:t>М. И. Калинин</a:t>
            </a:r>
            <a:endParaRPr lang="ru-RU" altLang="ru-RU" sz="3600"/>
          </a:p>
        </p:txBody>
      </p:sp>
      <p:pic>
        <p:nvPicPr>
          <p:cNvPr id="9221" name="Picture 5" descr="http://deduhova.ru/statesman/wp-content/uploads/2017/10/kalinin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1038225"/>
            <a:ext cx="28321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8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Например чтобы сшить  юбку, потребуется: ткань,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ножницы, игла, мел, машинка, молния, ленты, бусины,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пуговицы, аппликации и т.п.</a:t>
            </a:r>
          </a:p>
        </p:txBody>
      </p:sp>
      <p:pic>
        <p:nvPicPr>
          <p:cNvPr id="34820" name="Picture 4" descr="выфвфыв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ппвпва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875"/>
            <a:ext cx="43434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295116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А как же устроить праздник без математики? Даже не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сможешь посчитать количество гостей =)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А ведь еще нужно купить продукты, где опять таки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применяется математика, назначить время и </a:t>
            </a:r>
          </a:p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остальные мелочи.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813675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33FF"/>
                    </a:gs>
                    <a:gs pos="100000">
                      <a:srgbClr val="FF66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В доме праздник...</a:t>
            </a:r>
          </a:p>
        </p:txBody>
      </p:sp>
      <p:pic>
        <p:nvPicPr>
          <p:cNvPr id="10245" name="Picture 5" descr="вапвапва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716338"/>
            <a:ext cx="5329238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2764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Допустим что на праздник  Новый год собрались 3 семьи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по 4 человека. В итоге получается 12 человек. Зная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количество гостей можно рассчитать количество продуктов и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напитков.</a:t>
            </a:r>
            <a:r>
              <a:rPr lang="ru-RU" altLang="ru-RU" sz="2800" smtClean="0"/>
              <a:t> </a:t>
            </a:r>
          </a:p>
        </p:txBody>
      </p:sp>
      <p:pic>
        <p:nvPicPr>
          <p:cNvPr id="11269" name="Picture 5" descr="фывфы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73238"/>
            <a:ext cx="6264275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А какой Новый год без подарков?</a:t>
            </a:r>
          </a:p>
          <a:p>
            <a:pPr algn="ctr">
              <a:buFontTx/>
              <a:buNone/>
            </a:pPr>
            <a:r>
              <a:rPr lang="ru-RU" altLang="ru-RU" sz="2800" smtClean="0">
                <a:latin typeface="Monotype Corsiva" panose="03010101010201010101" pitchFamily="66" charset="0"/>
              </a:rPr>
              <a:t>Посчитаем затраты на подарки.</a:t>
            </a:r>
          </a:p>
        </p:txBody>
      </p:sp>
      <p:graphicFrame>
        <p:nvGraphicFramePr>
          <p:cNvPr id="15579" name="Group 219"/>
          <p:cNvGraphicFramePr>
            <a:graphicFrameLocks noGrp="1"/>
          </p:cNvGraphicFramePr>
          <p:nvPr>
            <p:ph sz="half" idx="2"/>
          </p:nvPr>
        </p:nvGraphicFramePr>
        <p:xfrm>
          <a:off x="0" y="1196975"/>
          <a:ext cx="9144000" cy="47593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Кому подарок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Какой подарок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цена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папе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Часы, туалетная вода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3000 руб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маме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Духи, косметика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3000 руб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сыну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Машинки, раскраски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1500 руб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дочери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Косметика, бижутерия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57275" algn="l"/>
                        </a:tabLst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1500 руб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80" name="Text Box 220"/>
          <p:cNvSpPr txBox="1">
            <a:spLocks noChangeArrowheads="1"/>
          </p:cNvSpPr>
          <p:nvPr/>
        </p:nvSpPr>
        <p:spPr bwMode="auto">
          <a:xfrm>
            <a:off x="3492500" y="6278563"/>
            <a:ext cx="5327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sz="3200">
                <a:latin typeface="Monotype Corsiva" panose="03010101010201010101" pitchFamily="66" charset="0"/>
              </a:rPr>
              <a:t>Итого: 9000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2764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3600" smtClean="0">
                <a:latin typeface="Monotype Corsiva" panose="03010101010201010101" pitchFamily="66" charset="0"/>
              </a:rPr>
              <a:t>На затраты на Новый год было выделено 20000 руб. 9000 потрачено на подарки. Остается 11000. Этого вполне хватит чтобы накрыть новогодний стол.</a:t>
            </a:r>
          </a:p>
        </p:txBody>
      </p:sp>
      <p:pic>
        <p:nvPicPr>
          <p:cNvPr id="31747" name="Picture 5" descr="пвпвпва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89138"/>
            <a:ext cx="6191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0605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smtClean="0">
                <a:latin typeface="Monotype Corsiva" panose="03010101010201010101" pitchFamily="66" charset="0"/>
              </a:rPr>
              <a:t>Сегодня мы узнали где и как в повседневной жизни используется математика. Пользуясь полученными знаниями, можно надеяться, что в реальной жизни вы будете процветать и использовать полученные знания.</a:t>
            </a:r>
          </a:p>
        </p:txBody>
      </p:sp>
      <p:pic>
        <p:nvPicPr>
          <p:cNvPr id="17412" name="Picture 4" descr="фывы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133600"/>
            <a:ext cx="7561262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684213" y="1484313"/>
            <a:ext cx="755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2843213" y="188913"/>
            <a:ext cx="2736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u="sng"/>
              <a:t>Вывод:</a:t>
            </a:r>
            <a:endParaRPr lang="ru-RU" altLang="ru-RU" sz="3600"/>
          </a:p>
        </p:txBody>
      </p:sp>
      <p:sp>
        <p:nvSpPr>
          <p:cNvPr id="33796" name="Прямоугольник 5"/>
          <p:cNvSpPr>
            <a:spLocks noChangeArrowheads="1"/>
          </p:cNvSpPr>
          <p:nvPr/>
        </p:nvSpPr>
        <p:spPr bwMode="auto">
          <a:xfrm>
            <a:off x="395288" y="908050"/>
            <a:ext cx="84486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/>
              <a:t>     Математика – это «универсальный язык», которым люди широко пользуются во всех сферах деятельности. Она является не только мощным средством решения прикладных задач и универсальным языком науки, но также и элементом общей культуры. Поэтому математическое образование следует рассматривать как важнейшую составляющую в системе фундаментальной подготовки современного специалиста.</a:t>
            </a:r>
          </a:p>
          <a:p>
            <a:pPr eaLnBrk="1" hangingPunct="1"/>
            <a:endParaRPr lang="ru-RU" altLang="ru-RU" sz="2000"/>
          </a:p>
          <a:p>
            <a:pPr algn="just" eaLnBrk="1" hangingPunct="1"/>
            <a:r>
              <a:rPr lang="ru-RU" altLang="ru-RU" sz="2000"/>
              <a:t>     «Математизирование» может остаться одним из проявлений творческой деятельности человека, подобно музицированию или литературному творчеству, ярким и самобытным, но прогнозирование его исторических судеб не поддаётся рационализации и не может быть объективным.</a:t>
            </a:r>
          </a:p>
          <a:p>
            <a:pPr eaLnBrk="1" hangingPunct="1"/>
            <a:endParaRPr lang="ru-RU" altLang="ru-RU" sz="2000"/>
          </a:p>
          <a:p>
            <a:pPr algn="just" eaLnBrk="1" hangingPunct="1"/>
            <a:r>
              <a:rPr lang="ru-RU" altLang="ru-RU" sz="2000"/>
              <a:t>     Математика — фундаментальная наука, предоставляющая (общие) языковые средства другим наукам; тем самым она выявляет их структурную взаимосвязь и способствует нахождению самых общих законов природы.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5219700" cy="30972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mtClean="0">
                <a:latin typeface="Monotype Corsiva" panose="03010101010201010101" pitchFamily="66" charset="0"/>
              </a:rPr>
              <a:t> </a:t>
            </a:r>
            <a:r>
              <a:rPr lang="ru-RU" altLang="ru-RU" sz="5800" smtClean="0">
                <a:latin typeface="Monotype Corsiva" panose="03010101010201010101" pitchFamily="66" charset="0"/>
              </a:rPr>
              <a:t>“</a:t>
            </a:r>
            <a:r>
              <a:rPr lang="ru-RU" altLang="ru-RU" sz="360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Математика является самой древней из всех наук, вместе с тем она остается вечно молодой”          </a:t>
            </a:r>
            <a:r>
              <a:rPr lang="ru-RU" altLang="ru-RU" sz="5800" smtClean="0">
                <a:latin typeface="Monotype Corsiva" panose="03010101010201010101" pitchFamily="66" charset="0"/>
              </a:rPr>
              <a:t>                                                              </a:t>
            </a:r>
          </a:p>
          <a:p>
            <a:pPr>
              <a:buFontTx/>
              <a:buNone/>
            </a:pPr>
            <a:endParaRPr lang="ru-RU" altLang="ru-RU" smtClean="0">
              <a:latin typeface="Monotype Corsiva" panose="03010101010201010101" pitchFamily="66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011863" y="3189288"/>
            <a:ext cx="3371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Monotype Corsiva" panose="03010101010201010101" pitchFamily="66" charset="0"/>
              </a:rPr>
              <a:t>Келдыш М.В. – академик АН СССР; математик, механик</a:t>
            </a:r>
          </a:p>
        </p:txBody>
      </p:sp>
      <p:pic>
        <p:nvPicPr>
          <p:cNvPr id="10244" name="Picture 2" descr="http://im.kommersant.ru/Issues.photo/OGONIOK/2013/018/KMO_085979_03749_1_t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6146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323850" y="3429000"/>
            <a:ext cx="5464175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Математика (греч. </a:t>
            </a:r>
            <a:r>
              <a:rPr lang="en-US" altLang="ru-RU" sz="2800"/>
              <a:t>mathematike</a:t>
            </a:r>
            <a:r>
              <a:rPr lang="ru-RU" altLang="ru-RU" sz="2800"/>
              <a:t>, </a:t>
            </a:r>
            <a:r>
              <a:rPr lang="en-US" altLang="ru-RU" sz="2800"/>
              <a:t>mathema</a:t>
            </a:r>
            <a:r>
              <a:rPr lang="ru-RU" altLang="ru-RU" sz="2800"/>
              <a:t> – познание, наука) - наука о количественных отношениях и пространственных формах действительного мира.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95288" y="296863"/>
            <a:ext cx="7848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/>
              <a:t>В литературе было предложено много различных определений математики.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96875" y="1290638"/>
            <a:ext cx="71993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Одно из первых определений предмета математики дал </a:t>
            </a:r>
            <a:r>
              <a:rPr lang="ru-RU" altLang="ru-RU" sz="2400">
                <a:solidFill>
                  <a:srgbClr val="00B0F0"/>
                </a:solidFill>
              </a:rPr>
              <a:t>Рене Декарт</a:t>
            </a:r>
            <a:r>
              <a:rPr lang="ru-RU" altLang="ru-RU" sz="2400"/>
              <a:t>:</a:t>
            </a:r>
          </a:p>
          <a:p>
            <a:pPr eaLnBrk="1" hangingPunct="1"/>
            <a:endParaRPr lang="ru-RU" altLang="ru-RU"/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632200" y="2133600"/>
            <a:ext cx="4968875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К области математики относятся только те науки, в которых рассматривается либо порядок, либо мера, и совершенно не существенно, будут ли это числа, фигуры, звёзды, звуки или что-нибудь другое, в чём отыскивается эта мера. Таким образом, должна существовать некая общая наука, объясняющая всё относящееся к порядку и мере, не входя в исследование никаких частных предметов, и эта наука должна называться не иностранным, но старым, уже вошедшим в употребление именем Всеобщей математики.</a:t>
            </a:r>
          </a:p>
          <a:p>
            <a:pPr eaLnBrk="1" hangingPunct="1"/>
            <a:endParaRPr lang="ru-RU" altLang="ru-RU"/>
          </a:p>
        </p:txBody>
      </p:sp>
      <p:pic>
        <p:nvPicPr>
          <p:cNvPr id="11269" name="Picture 2" descr="http://xochu-vse-znat.ru/wp-content/uploads/2017/04/mini-42-768x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133600"/>
            <a:ext cx="3259138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7000" y="5529263"/>
            <a:ext cx="32400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/>
              <a:t>Французский философ, математик, механик, физик и физиолог, создатель аналитической геометрии и современной алгебраической символики, автор метода радикального сомнения в философии, механицизма в физике, предтеча рефлексологии.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306388" y="260350"/>
            <a:ext cx="813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В советское время классическим считалось определение из БСЭ, данное </a:t>
            </a:r>
            <a:r>
              <a:rPr lang="ru-RU" altLang="ru-RU">
                <a:solidFill>
                  <a:srgbClr val="00B0F0"/>
                </a:solidFill>
              </a:rPr>
              <a:t>А.Н. Колмогоровым: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401638" y="906463"/>
            <a:ext cx="87423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/>
              <a:t>Математика… наука о количественных отношениях и пространственных формах действительного мира.</a:t>
            </a:r>
          </a:p>
          <a:p>
            <a:pPr eaLnBrk="1" hangingPunct="1"/>
            <a:endParaRPr lang="ru-RU" altLang="ru-RU" sz="3200"/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50825" y="2566988"/>
            <a:ext cx="4640263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Колмогоров Андрей Николаевич</a:t>
            </a:r>
          </a:p>
          <a:p>
            <a:pPr eaLnBrk="1" hangingPunct="1"/>
            <a:r>
              <a:rPr lang="ru-RU" altLang="ru-RU" sz="1600"/>
              <a:t>Советский математик</a:t>
            </a:r>
          </a:p>
          <a:p>
            <a:pPr eaLnBrk="1" hangingPunct="1"/>
            <a:r>
              <a:rPr lang="ru-RU" altLang="ru-RU" sz="1600"/>
              <a:t>Советский математик, один из крупнейших математиков XX века. Колмогоров - один из основоположников современной теории вероятностей, им получены фундаментальные результаты в топологии, геометрии, математической логике, классической механике, теории турбулентности, теории сложности алгоритмов, теории информации, теории приближения функций, теории множеств, теории дифференциальных уравнений, теории динамических систем, функциональном анализе и в ряде других областей математики и её приложений.</a:t>
            </a:r>
          </a:p>
        </p:txBody>
      </p:sp>
      <p:pic>
        <p:nvPicPr>
          <p:cNvPr id="12293" name="Picture 2" descr="https://www.york.ac.uk/depts/maths/histstat/people/kolmogoro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76488"/>
            <a:ext cx="28797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06388" y="169863"/>
            <a:ext cx="81375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B0F0"/>
                </a:solidFill>
              </a:rPr>
              <a:t>Герман Вейль </a:t>
            </a:r>
            <a:r>
              <a:rPr lang="ru-RU" altLang="ru-RU"/>
              <a:t>пессимистически оценил возможность дать общепринятое определение предмета математики:</a:t>
            </a:r>
            <a:r>
              <a:rPr lang="ru-RU" altLang="ru-RU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019550" y="1327150"/>
            <a:ext cx="5003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Вопрос об основаниях математики и о том, что представляет собой, в конечном счёте математика, остаётся открытым. Мы не знаем какого-то направления, которое позволит, в конце концов, найти окончательный ответ на этот вопрос, и можно ли вообще ожидать, что подобный «окончательный» ответ будет когда-нибудь получен и признан всеми математиками.</a:t>
            </a:r>
          </a:p>
          <a:p>
            <a:pPr eaLnBrk="1" hangingPunct="1"/>
            <a:endParaRPr lang="ru-RU" altLang="ru-RU" sz="3200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06388" y="4868863"/>
            <a:ext cx="35290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Ге́рман</a:t>
            </a:r>
            <a:r>
              <a:rPr lang="ru-RU" altLang="ru-RU" sz="1600"/>
              <a:t> Кла́ус Гу́го </a:t>
            </a:r>
            <a:r>
              <a:rPr lang="ru-RU" altLang="ru-RU" sz="1600" b="1"/>
              <a:t>Вейль</a:t>
            </a:r>
            <a:r>
              <a:rPr lang="ru-RU" altLang="ru-RU" sz="1600"/>
              <a:t> [</a:t>
            </a:r>
            <a:r>
              <a:rPr lang="ru-RU" altLang="ru-RU" sz="1600" b="1"/>
              <a:t>Вайль</a:t>
            </a:r>
            <a:r>
              <a:rPr lang="ru-RU" altLang="ru-RU" sz="1600"/>
              <a:t>] (9 ноября 1885, Эльмсхорн, Шлезвиг-Гольштейн, Германская империя — 8 декабря 1955, Цюрих) — немецкий математик и физик-теоретик. Лауреат премии Лобачевского (1927 год). </a:t>
            </a:r>
          </a:p>
        </p:txBody>
      </p:sp>
      <p:pic>
        <p:nvPicPr>
          <p:cNvPr id="13317" name="Picture 2" descr="http://www.enciklopedija.hr/Ilustracije/HE11_03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908050"/>
            <a:ext cx="2587625" cy="369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23850" y="404813"/>
            <a:ext cx="864076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Математика играет важную роль в естественнонаучных, экономических и гуманитарных исследованиях. Она стала для многих отраслей знаний не только орудием количественного расчета, но также методом точного исследования и средством предельно четкой формулировки понятий и проблем.</a:t>
            </a:r>
          </a:p>
          <a:p>
            <a:pPr algn="just" eaLnBrk="1" hangingPunct="1"/>
            <a:endParaRPr lang="ru-RU" altLang="ru-RU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792163" y="2860675"/>
            <a:ext cx="77041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B0F0"/>
                </a:solidFill>
              </a:rPr>
              <a:t>Традиционно математика делится на: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750" y="4076700"/>
            <a:ext cx="3095625" cy="2308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i="1" dirty="0"/>
              <a:t>теоретическую</a:t>
            </a:r>
            <a:r>
              <a:rPr lang="ru-RU" sz="2400" dirty="0"/>
              <a:t>, выполняющую углублённый анализ внутри математических структур.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363" y="3811588"/>
            <a:ext cx="3743325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/>
              <a:t>- </a:t>
            </a:r>
            <a:r>
              <a:rPr lang="ru-RU" sz="2400" b="1" i="1" dirty="0"/>
              <a:t>прикладную,</a:t>
            </a:r>
            <a:r>
              <a:rPr lang="ru-RU" sz="2400" dirty="0"/>
              <a:t> предоставляющую свои модели другим наукам и инженерным дисциплинам, причём некоторые из них занимают пограничное с математикой положение.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4438" y="3357563"/>
            <a:ext cx="1150937" cy="6477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92663" y="3392488"/>
            <a:ext cx="1292225" cy="54133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684213" y="185738"/>
            <a:ext cx="81359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Матема́тика (</a:t>
            </a:r>
            <a:r>
              <a:rPr lang="ru-RU" altLang="ru-RU" sz="2400" u="sng">
                <a:hlinkClick r:id="rId2" tooltip="Древнегреческий язык"/>
              </a:rPr>
              <a:t>др.-греч.</a:t>
            </a:r>
            <a:r>
              <a:rPr lang="ru-RU" altLang="ru-RU" sz="2400"/>
              <a:t> μᾰθημᾰτικά</a:t>
            </a:r>
            <a:r>
              <a:rPr lang="ru-RU" altLang="ru-RU" sz="2400" baseline="30000"/>
              <a:t> </a:t>
            </a:r>
            <a:r>
              <a:rPr lang="ru-RU" altLang="ru-RU" sz="2400"/>
              <a:t>&lt; </a:t>
            </a:r>
            <a:r>
              <a:rPr lang="ru-RU" altLang="ru-RU" sz="2400" u="sng">
                <a:hlinkClick r:id="rId2" tooltip="Древнегреческий язык"/>
              </a:rPr>
              <a:t>др.-греч.</a:t>
            </a:r>
            <a:r>
              <a:rPr lang="ru-RU" altLang="ru-RU" sz="2400"/>
              <a:t> Μάθημα — изучение, наука) — </a:t>
            </a:r>
            <a:r>
              <a:rPr lang="ru-RU" altLang="ru-RU" sz="2400" u="sng">
                <a:hlinkClick r:id="rId3" tooltip="Наука"/>
              </a:rPr>
              <a:t>наука</a:t>
            </a:r>
            <a:r>
              <a:rPr lang="ru-RU" altLang="ru-RU" sz="2400"/>
              <a:t> о структурах, порядке и отношениях, которая исторически сложилась на основе операций подсчёта, измерения и описания формы объектов.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11188" y="2349500"/>
            <a:ext cx="8137525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На протяжении нескольких веков физика и астрономия были основными источниками математических проблем и основными областями, в которых испытывалась сила новых математических методов. Однако в последнее время это положение вещей существенно изменилось. Сейчас, буквально на наших глазах, математические методы быстро входят в экономику, социологию, лингвистику, биологию и т. д. Возникли и вошли в обиход такие термины, как математическая лингвистика, математическая экономика, математическая биология.</a:t>
            </a:r>
          </a:p>
          <a:p>
            <a:pPr algn="just" eaLnBrk="1" hangingPunct="1"/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684213" y="185738"/>
            <a:ext cx="81359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hlinkClick r:id="rId2" tooltip="Математические объекты"/>
              </a:rPr>
              <a:t>Математические объекты</a:t>
            </a:r>
            <a:r>
              <a:rPr lang="ru-RU" altLang="ru-RU" sz="2400"/>
              <a:t> создаются путём </a:t>
            </a:r>
            <a:r>
              <a:rPr lang="ru-RU" altLang="ru-RU" sz="2400">
                <a:hlinkClick r:id="rId3" tooltip="Идеализация"/>
              </a:rPr>
              <a:t>идеализации</a:t>
            </a:r>
            <a:r>
              <a:rPr lang="ru-RU" altLang="ru-RU" sz="2400"/>
              <a:t> свойств реальных или других математических объектов и записи этих свойств на формальном языке.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11188" y="2057400"/>
            <a:ext cx="81375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Идеализированные свойства исследуемых объектов либо формулируются в виде </a:t>
            </a:r>
            <a:r>
              <a:rPr lang="ru-RU" altLang="ru-RU" sz="2400" u="sng">
                <a:hlinkClick r:id="rId4" tooltip="Аксиома"/>
              </a:rPr>
              <a:t>аксиом</a:t>
            </a:r>
            <a:r>
              <a:rPr lang="ru-RU" altLang="ru-RU" sz="2400"/>
              <a:t>, либо перечисляются в определении соответствующих математических объектов. Затем по строгим правилам логического вывода из этих свойств выводятся другие истинные свойства (</a:t>
            </a:r>
            <a:r>
              <a:rPr lang="ru-RU" altLang="ru-RU" sz="2400" u="sng">
                <a:hlinkClick r:id="rId5" tooltip="Теоремы"/>
              </a:rPr>
              <a:t>теоремы</a:t>
            </a:r>
            <a:r>
              <a:rPr lang="ru-RU" altLang="ru-RU" sz="2400"/>
              <a:t>). Эта </a:t>
            </a:r>
            <a:r>
              <a:rPr lang="ru-RU" altLang="ru-RU" sz="2400" u="sng">
                <a:hlinkClick r:id="rId6" tooltip="Теория"/>
              </a:rPr>
              <a:t>теория</a:t>
            </a:r>
            <a:r>
              <a:rPr lang="ru-RU" altLang="ru-RU" sz="2400"/>
              <a:t> в совокупности образует </a:t>
            </a:r>
            <a:r>
              <a:rPr lang="ru-RU" altLang="ru-RU" sz="2400" u="sng">
                <a:hlinkClick r:id="rId7" tooltip="Математическая модель"/>
              </a:rPr>
              <a:t>математическую модель</a:t>
            </a:r>
            <a:r>
              <a:rPr lang="ru-RU" altLang="ru-RU" sz="2400"/>
              <a:t> исследуемого объекта. Таким образом, первоначально, исходя из пространственных и количественных соотношений, математика получает более абстрактные соотношения, изучение которых также является предметом современной математики</a:t>
            </a:r>
          </a:p>
          <a:p>
            <a:pPr algn="just" eaLnBrk="1" hangingPunct="1"/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2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319</TotalTime>
  <Words>1457</Words>
  <Application>Microsoft Office PowerPoint</Application>
  <PresentationFormat>Экран (4:3)</PresentationFormat>
  <Paragraphs>130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Corbel</vt:lpstr>
      <vt:lpstr>Monotype Corsiva</vt:lpstr>
      <vt:lpstr>Times New Roman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Рассмотрим поподробнее профессию продавца.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2009-11-01T16:21:41Z</dcterms:created>
  <dcterms:modified xsi:type="dcterms:W3CDTF">2020-09-02T14:32:04Z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863270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