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themeOverride+xml" PartName="/ppt/theme/themeOverride1.xml"/>
  <Override ContentType="application/vnd.openxmlformats-officedocument.themeOverride+xml" PartName="/ppt/theme/themeOverride2.xml"/>
  <Override ContentType="application/vnd.openxmlformats-officedocument.theme+xml" PartName="/ppt/theme/theme2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7" r:id="rId1"/>
  </p:sldMasterIdLst>
  <p:notesMasterIdLst>
    <p:notesMasterId r:id="rId28"/>
  </p:notesMasterIdLst>
  <p:sldIdLst>
    <p:sldId id="256" r:id="rId2"/>
    <p:sldId id="266" r:id="rId3"/>
    <p:sldId id="286" r:id="rId4"/>
    <p:sldId id="287" r:id="rId5"/>
    <p:sldId id="288" r:id="rId6"/>
    <p:sldId id="290" r:id="rId7"/>
    <p:sldId id="289" r:id="rId8"/>
    <p:sldId id="291" r:id="rId9"/>
    <p:sldId id="292" r:id="rId10"/>
    <p:sldId id="293" r:id="rId11"/>
    <p:sldId id="285" r:id="rId12"/>
    <p:sldId id="257" r:id="rId13"/>
    <p:sldId id="258" r:id="rId14"/>
    <p:sldId id="259" r:id="rId15"/>
    <p:sldId id="273" r:id="rId16"/>
    <p:sldId id="260" r:id="rId17"/>
    <p:sldId id="261" r:id="rId18"/>
    <p:sldId id="262" r:id="rId19"/>
    <p:sldId id="263" r:id="rId20"/>
    <p:sldId id="284" r:id="rId21"/>
    <p:sldId id="264" r:id="rId22"/>
    <p:sldId id="265" r:id="rId23"/>
    <p:sldId id="267" r:id="rId24"/>
    <p:sldId id="268" r:id="rId25"/>
    <p:sldId id="269" r:id="rId26"/>
    <p:sldId id="294" r:id="rId27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9933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365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A086041A-E1E9-4F1D-A71F-4FBC608DFDC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Ctr="1"/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CA668-8D10-4FD2-AE35-CB5D8A92129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300353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DA016-2145-44DA-AE23-1B1CC230833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65240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AAC9E-DA5D-4CA3-A8A3-D2D3CD0AFAF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32098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1D2A69-4016-40AD-BD33-1E040286E06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23409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D6D5A-280D-4A23-812A-8A54C65EFD6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04807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Ctr="1"/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DC1FC-0568-44AC-ACD6-B45FB0FD7DE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478663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9137E-B92C-4646-8DDF-0B2E1268660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67845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4D611-A315-4001-8454-384C0BF69C2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78275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DA431E-0BAC-4F56-88E0-0AD5B60D7B2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31222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1CB0B-7144-4725-A6D5-B3275B53203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01777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Ctr="1"/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1350" y="6235700"/>
            <a:ext cx="3805238" cy="320675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284653-C54A-411E-8642-D4420739774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03605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39763" y="6235700"/>
            <a:ext cx="3803650" cy="320675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8B987-F1FE-471C-81C2-270ACC05A68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7956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550" y="965200"/>
            <a:ext cx="5937250" cy="118745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606550" y="2638425"/>
            <a:ext cx="5937250" cy="310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525" y="6238875"/>
            <a:ext cx="2065338" cy="323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1725" y="6235700"/>
            <a:ext cx="4557713" cy="320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713" y="6218238"/>
            <a:ext cx="365125" cy="365125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 eaLnBrk="1" hangingPunct="1">
              <a:defRPr sz="1100" spc="0" baseline="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614C10E-9A1A-4D04-9D22-33D8FDEFC9D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895" r:id="rId2"/>
    <p:sldLayoutId id="2147483903" r:id="rId3"/>
    <p:sldLayoutId id="2147483896" r:id="rId4"/>
    <p:sldLayoutId id="2147483897" r:id="rId5"/>
    <p:sldLayoutId id="2147483898" r:id="rId6"/>
    <p:sldLayoutId id="2147483899" r:id="rId7"/>
    <p:sldLayoutId id="2147483904" r:id="rId8"/>
    <p:sldLayoutId id="2147483905" r:id="rId9"/>
    <p:sldLayoutId id="2147483900" r:id="rId10"/>
    <p:sldLayoutId id="2147483901" r:id="rId11"/>
    <p:sldLayoutId id="2147483906" r:id="rId12"/>
  </p:sldLayoutIdLst>
  <p:txStyles>
    <p:titleStyle>
      <a:lvl1pPr algn="ctr" rtl="0" fontAlgn="base">
        <a:lnSpc>
          <a:spcPct val="90000"/>
        </a:lnSpc>
        <a:spcBef>
          <a:spcPct val="0"/>
        </a:spcBef>
        <a:spcAft>
          <a:spcPct val="0"/>
        </a:spcAft>
        <a:defRPr sz="2600" kern="1200" cap="all" spc="200">
          <a:solidFill>
            <a:srgbClr val="262626"/>
          </a:solidFill>
          <a:latin typeface="+mj-lt"/>
          <a:ea typeface="+mj-ea"/>
          <a:cs typeface="+mj-cs"/>
        </a:defRPr>
      </a:lvl1pPr>
      <a:lvl2pPr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Corbel" panose="020B0503020204020204" pitchFamily="34" charset="0"/>
        </a:defRPr>
      </a:lvl2pPr>
      <a:lvl3pPr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Corbel" panose="020B0503020204020204" pitchFamily="34" charset="0"/>
        </a:defRPr>
      </a:lvl3pPr>
      <a:lvl4pPr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Corbel" panose="020B0503020204020204" pitchFamily="34" charset="0"/>
        </a:defRPr>
      </a:lvl4pPr>
      <a:lvl5pPr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Corbel" panose="020B0503020204020204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Corbel" panose="020B0503020204020204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Corbel" panose="020B0503020204020204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Corbel" panose="020B0503020204020204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Corbel" panose="020B0503020204020204" pitchFamily="34" charset="0"/>
        </a:defRPr>
      </a:lvl9pPr>
    </p:titleStyle>
    <p:bodyStyle>
      <a:lvl1pPr marL="228600" indent="-228600" algn="l" rtl="0" fontAlgn="base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kern="1200">
          <a:solidFill>
            <a:srgbClr val="262626"/>
          </a:solidFill>
          <a:latin typeface="+mn-lt"/>
          <a:ea typeface="+mn-ea"/>
          <a:cs typeface="+mn-cs"/>
        </a:defRPr>
      </a:lvl1pPr>
      <a:lvl2pPr marL="457200" indent="-228600" algn="l" rtl="0" fontAlgn="base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2pPr>
      <a:lvl3pPr marL="685800" indent="-228600" algn="l" rtl="0" fontAlgn="base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3pPr>
      <a:lvl4pPr marL="914400" indent="-228600" algn="l" rtl="0" fontAlgn="base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4pPr>
      <a:lvl5pPr marL="1143000" indent="-228600" algn="l" rtl="0" fontAlgn="base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 ?><Relationships xmlns="http://schemas.openxmlformats.org/package/2006/relationships"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3.xml.rels><?xml version="1.0" encoding="UTF-8" standalone="yes" ?><Relationships xmlns="http://schemas.openxmlformats.org/package/2006/relationships"><Relationship Id="rId2" Target="../media/image1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4.xml.rels><?xml version="1.0" encoding="UTF-8" standalone="yes" ?><Relationships xmlns="http://schemas.openxmlformats.org/package/2006/relationships"><Relationship Id="rId2" Target="../media/image1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5.xml.rels><?xml version="1.0" encoding="UTF-8" standalone="yes" ?><Relationships xmlns="http://schemas.openxmlformats.org/package/2006/relationships"><Relationship Id="rId2" Target="../media/image1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6.xml.rels><?xml version="1.0" encoding="UTF-8" standalone="yes" ?><Relationships xmlns="http://schemas.openxmlformats.org/package/2006/relationships"><Relationship Id="rId2" Target="../media/image1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7.xml.rels><?xml version="1.0" encoding="UTF-8" standalone="yes" ?><Relationships xmlns="http://schemas.openxmlformats.org/package/2006/relationships"><Relationship Id="rId3" Target="../media/image17.jpeg" Type="http://schemas.openxmlformats.org/officeDocument/2006/relationships/image"/><Relationship Id="rId2" Target="../media/image16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image19.jpeg" Type="http://schemas.openxmlformats.org/officeDocument/2006/relationships/image"/><Relationship Id="rId4" Target="../media/image18.jpeg" Type="http://schemas.openxmlformats.org/officeDocument/2006/relationships/image"/></Relationships>
</file>

<file path=ppt/slides/_rels/slide18.xml.rels><?xml version="1.0" encoding="UTF-8" standalone="yes" ?><Relationships xmlns="http://schemas.openxmlformats.org/package/2006/relationships"><Relationship Id="rId3" Target="../media/image21.jpeg" Type="http://schemas.openxmlformats.org/officeDocument/2006/relationships/image"/><Relationship Id="rId2" Target="../media/image20.jpeg" Type="http://schemas.openxmlformats.org/officeDocument/2006/relationships/image"/><Relationship Id="rId1" Target="../slideLayouts/slideLayout6.xml" Type="http://schemas.openxmlformats.org/officeDocument/2006/relationships/slideLayout"/></Relationships>
</file>

<file path=ppt/slides/_rels/slide19.xml.rels><?xml version="1.0" encoding="UTF-8" standalone="yes" ?><Relationships xmlns="http://schemas.openxmlformats.org/package/2006/relationships"><Relationship Id="rId3" Target="../media/image23.jpeg" Type="http://schemas.openxmlformats.org/officeDocument/2006/relationships/image"/><Relationship Id="rId2" Target="../media/image2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0.xml.rels><?xml version="1.0" encoding="UTF-8" standalone="yes" ?><Relationships xmlns="http://schemas.openxmlformats.org/package/2006/relationships"><Relationship Id="rId3" Target="../media/image25.jpeg" Type="http://schemas.openxmlformats.org/officeDocument/2006/relationships/image"/><Relationship Id="rId2" Target="../media/image2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1.xml.rels><?xml version="1.0" encoding="UTF-8" standalone="yes" ?><Relationships xmlns="http://schemas.openxmlformats.org/package/2006/relationships"><Relationship Id="rId2" Target="../media/image2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2.xml.rels><?xml version="1.0" encoding="UTF-8" standalone="yes" ?><Relationships xmlns="http://schemas.openxmlformats.org/package/2006/relationships"><Relationship Id="rId2" Target="../media/image2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 ?><Relationships xmlns="http://schemas.openxmlformats.org/package/2006/relationships"><Relationship Id="rId2" Target="../media/image2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5.xml.rels><?xml version="1.0" encoding="UTF-8" standalone="yes" ?><Relationships xmlns="http://schemas.openxmlformats.org/package/2006/relationships"><Relationship Id="rId2" Target="../media/image2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D%D0%B0%D1%83%D0%BA%D0%B0" TargetMode="External"/><Relationship Id="rId2" Type="http://schemas.openxmlformats.org/officeDocument/2006/relationships/hyperlink" Target="https://ru.wikipedia.org/wiki/%D0%94%D1%80%D0%B5%D0%B2%D0%BD%D0%B5%D0%B3%D1%80%D0%B5%D1%87%D0%B5%D1%81%D0%BA%D0%B8%D0%B9_%D1%8F%D0%B7%D1%8B%D0%BA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8%D0%B4%D0%B5%D0%B0%D0%BB%D0%B8%D0%B7%D0%B0%D1%86%D0%B8%D1%8F" TargetMode="External"/><Relationship Id="rId7" Type="http://schemas.openxmlformats.org/officeDocument/2006/relationships/hyperlink" Target="https://ru.wikipedia.org/wiki/%D0%9C%D0%B0%D1%82%D0%B5%D0%BC%D0%B0%D1%82%D0%B8%D1%87%D0%B5%D1%81%D0%BA%D0%B0%D1%8F_%D0%BC%D0%BE%D0%B4%D0%B5%D0%BB%D1%8C" TargetMode="External"/><Relationship Id="rId2" Type="http://schemas.openxmlformats.org/officeDocument/2006/relationships/hyperlink" Target="https://ru.wikipedia.org/wiki/%D0%9C%D0%B0%D1%82%D0%B5%D0%BC%D0%B0%D1%82%D0%B8%D1%87%D0%B5%D1%81%D0%BA%D0%B8%D0%B5_%D0%BE%D0%B1%D1%8A%D0%B5%D0%BA%D1%82%D1%8B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A2%D0%B5%D0%BE%D1%80%D0%B8%D1%8F" TargetMode="External"/><Relationship Id="rId5" Type="http://schemas.openxmlformats.org/officeDocument/2006/relationships/hyperlink" Target="https://ru.wikipedia.org/wiki/%D0%A2%D0%B5%D0%BE%D1%80%D0%B5%D0%BC%D1%8B" TargetMode="External"/><Relationship Id="rId4" Type="http://schemas.openxmlformats.org/officeDocument/2006/relationships/hyperlink" Target="https://ru.wikipedia.org/wiki/%D0%90%D0%BA%D1%81%D0%B8%D0%BE%D0%BC%D0%B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5" name="Picture 7" descr="р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188913"/>
            <a:ext cx="2422525" cy="181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 descr="Безымянный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2400" y="3213100"/>
            <a:ext cx="2305050" cy="205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TextBox 1"/>
          <p:cNvSpPr txBox="1">
            <a:spLocks noChangeArrowheads="1"/>
          </p:cNvSpPr>
          <p:nvPr/>
        </p:nvSpPr>
        <p:spPr bwMode="auto">
          <a:xfrm>
            <a:off x="706438" y="1557338"/>
            <a:ext cx="5795962" cy="507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>
                <a:solidFill>
                  <a:schemeClr val="bg1"/>
                </a:solidFill>
              </a:rPr>
              <a:t>Математика в науке, технике, экономике, информационных технологиях и практической деятельности.  Роль математики в решении профессиональных задач.</a:t>
            </a:r>
          </a:p>
        </p:txBody>
      </p:sp>
      <p:sp>
        <p:nvSpPr>
          <p:cNvPr id="8197" name="TextBox 2"/>
          <p:cNvSpPr txBox="1">
            <a:spLocks noChangeArrowheads="1"/>
          </p:cNvSpPr>
          <p:nvPr/>
        </p:nvSpPr>
        <p:spPr bwMode="auto">
          <a:xfrm>
            <a:off x="1187450" y="228600"/>
            <a:ext cx="3313113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6600">
                <a:solidFill>
                  <a:schemeClr val="bg1"/>
                </a:solidFill>
              </a:rPr>
              <a:t>Тема: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3"/>
          <p:cNvSpPr txBox="1">
            <a:spLocks noChangeArrowheads="1"/>
          </p:cNvSpPr>
          <p:nvPr/>
        </p:nvSpPr>
        <p:spPr bwMode="auto">
          <a:xfrm>
            <a:off x="576263" y="260350"/>
            <a:ext cx="73437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>
                <a:solidFill>
                  <a:srgbClr val="0070C0"/>
                </a:solidFill>
              </a:rPr>
              <a:t>Календарно - тематический план учебной дисциплины</a:t>
            </a:r>
            <a:endParaRPr lang="ru-RU" altLang="ru-RU">
              <a:solidFill>
                <a:srgbClr val="0070C0"/>
              </a:solidFill>
            </a:endParaRPr>
          </a:p>
          <a:p>
            <a:pPr algn="ctr" eaLnBrk="1" hangingPunct="1"/>
            <a:r>
              <a:rPr lang="ru-RU" altLang="ru-RU" b="1">
                <a:solidFill>
                  <a:srgbClr val="0070C0"/>
                </a:solidFill>
              </a:rPr>
              <a:t>«Математика»</a:t>
            </a:r>
            <a:endParaRPr lang="ru-RU" altLang="ru-RU">
              <a:solidFill>
                <a:srgbClr val="0070C0"/>
              </a:solidFill>
            </a:endParaRPr>
          </a:p>
        </p:txBody>
      </p:sp>
      <p:sp>
        <p:nvSpPr>
          <p:cNvPr id="17411" name="TextBox 4"/>
          <p:cNvSpPr txBox="1">
            <a:spLocks noChangeArrowheads="1"/>
          </p:cNvSpPr>
          <p:nvPr/>
        </p:nvSpPr>
        <p:spPr bwMode="auto">
          <a:xfrm>
            <a:off x="611188" y="1052513"/>
            <a:ext cx="7273925" cy="618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/>
              <a:t>Раздел 1. Алгебра</a:t>
            </a:r>
          </a:p>
          <a:p>
            <a:pPr eaLnBrk="1" hangingPunct="1"/>
            <a:r>
              <a:rPr lang="ru-RU" altLang="ru-RU" b="1"/>
              <a:t>    Тема 1.1. </a:t>
            </a:r>
            <a:r>
              <a:rPr lang="ru-RU" altLang="ru-RU"/>
              <a:t>Введение. Развитие понятия о числе.</a:t>
            </a:r>
          </a:p>
          <a:p>
            <a:pPr eaLnBrk="1" hangingPunct="1"/>
            <a:r>
              <a:rPr lang="ru-RU" altLang="ru-RU" b="1"/>
              <a:t>    Тема 1.2. </a:t>
            </a:r>
            <a:r>
              <a:rPr lang="ru-RU" altLang="ru-RU"/>
              <a:t>Корни, степени и логарифмы.</a:t>
            </a:r>
          </a:p>
          <a:p>
            <a:pPr eaLnBrk="1" hangingPunct="1"/>
            <a:r>
              <a:rPr lang="ru-RU" altLang="ru-RU" b="1"/>
              <a:t>    Тема 1.3. </a:t>
            </a:r>
            <a:r>
              <a:rPr lang="ru-RU" altLang="ru-RU"/>
              <a:t>Функции и графики.</a:t>
            </a:r>
          </a:p>
          <a:p>
            <a:pPr eaLnBrk="1" hangingPunct="1"/>
            <a:r>
              <a:rPr lang="ru-RU" altLang="ru-RU" b="1"/>
              <a:t>    Тема 1.4. </a:t>
            </a:r>
            <a:r>
              <a:rPr lang="ru-RU" altLang="ru-RU"/>
              <a:t>Уравнения и неравенства.</a:t>
            </a:r>
          </a:p>
          <a:p>
            <a:pPr eaLnBrk="1" hangingPunct="1"/>
            <a:r>
              <a:rPr lang="ru-RU" altLang="ru-RU" b="1"/>
              <a:t>    Тема 1.5. </a:t>
            </a:r>
            <a:r>
              <a:rPr lang="ru-RU" altLang="ru-RU"/>
              <a:t>Основы тригонометрии.</a:t>
            </a:r>
          </a:p>
          <a:p>
            <a:pPr eaLnBrk="1" hangingPunct="1"/>
            <a:endParaRPr lang="ru-RU" altLang="ru-RU" b="1"/>
          </a:p>
          <a:p>
            <a:pPr eaLnBrk="1" hangingPunct="1"/>
            <a:r>
              <a:rPr lang="ru-RU" altLang="ru-RU" b="1"/>
              <a:t>Раздел 2. Начала математического анализа</a:t>
            </a:r>
          </a:p>
          <a:p>
            <a:pPr eaLnBrk="1" hangingPunct="1"/>
            <a:r>
              <a:rPr lang="ru-RU" altLang="ru-RU" b="1"/>
              <a:t>    Тема 2.1. </a:t>
            </a:r>
            <a:r>
              <a:rPr lang="ru-RU" altLang="ru-RU"/>
              <a:t>Производная.</a:t>
            </a:r>
          </a:p>
          <a:p>
            <a:pPr eaLnBrk="1" hangingPunct="1"/>
            <a:r>
              <a:rPr lang="ru-RU" altLang="ru-RU" b="1"/>
              <a:t>    Тема 2.2. </a:t>
            </a:r>
            <a:r>
              <a:rPr lang="ru-RU" altLang="ru-RU"/>
              <a:t>Интеграл.</a:t>
            </a:r>
          </a:p>
          <a:p>
            <a:pPr eaLnBrk="1" hangingPunct="1"/>
            <a:endParaRPr lang="ru-RU" altLang="ru-RU" b="1"/>
          </a:p>
          <a:p>
            <a:pPr eaLnBrk="1" hangingPunct="1"/>
            <a:r>
              <a:rPr lang="ru-RU" altLang="ru-RU" b="1"/>
              <a:t>Раздел 3. Геометрия</a:t>
            </a:r>
          </a:p>
          <a:p>
            <a:pPr eaLnBrk="1" hangingPunct="1"/>
            <a:r>
              <a:rPr lang="ru-RU" altLang="ru-RU" b="1"/>
              <a:t>    Тема 3.1. </a:t>
            </a:r>
            <a:r>
              <a:rPr lang="ru-RU" altLang="ru-RU"/>
              <a:t>Прямые и плоскости в пространстве.</a:t>
            </a:r>
          </a:p>
          <a:p>
            <a:pPr eaLnBrk="1" hangingPunct="1"/>
            <a:r>
              <a:rPr lang="ru-RU" altLang="ru-RU" b="1"/>
              <a:t>    Тема 3.2. </a:t>
            </a:r>
            <a:r>
              <a:rPr lang="ru-RU" altLang="ru-RU"/>
              <a:t>Координаты и векторы.</a:t>
            </a:r>
          </a:p>
          <a:p>
            <a:pPr eaLnBrk="1" hangingPunct="1"/>
            <a:r>
              <a:rPr lang="ru-RU" altLang="ru-RU" b="1"/>
              <a:t>    Тема 3.3. </a:t>
            </a:r>
            <a:r>
              <a:rPr lang="ru-RU" altLang="ru-RU"/>
              <a:t>Многогранники и круглые тела.</a:t>
            </a:r>
          </a:p>
          <a:p>
            <a:pPr eaLnBrk="1" hangingPunct="1"/>
            <a:endParaRPr lang="ru-RU" altLang="ru-RU" b="1"/>
          </a:p>
          <a:p>
            <a:pPr eaLnBrk="1" hangingPunct="1"/>
            <a:r>
              <a:rPr lang="ru-RU" altLang="ru-RU" b="1"/>
              <a:t>Раздел 4. Комбинаторика, статистика и теория вероятностей</a:t>
            </a:r>
          </a:p>
          <a:p>
            <a:pPr eaLnBrk="1" hangingPunct="1"/>
            <a:r>
              <a:rPr lang="ru-RU" altLang="ru-RU" b="1"/>
              <a:t>    Тема 4.1. </a:t>
            </a:r>
            <a:r>
              <a:rPr lang="ru-RU" altLang="ru-RU"/>
              <a:t>Комбинаторика.</a:t>
            </a:r>
          </a:p>
          <a:p>
            <a:pPr eaLnBrk="1" hangingPunct="1"/>
            <a:r>
              <a:rPr lang="ru-RU" altLang="ru-RU" b="1"/>
              <a:t>    Тема 4.2. </a:t>
            </a:r>
            <a:r>
              <a:rPr lang="ru-RU" altLang="ru-RU"/>
              <a:t>Элементы теории вероятностей и математической статистики</a:t>
            </a:r>
          </a:p>
          <a:p>
            <a:pPr eaLnBrk="1" hangingPunct="1"/>
            <a:endParaRPr lang="ru-RU" altLang="ru-RU"/>
          </a:p>
          <a:p>
            <a:pPr eaLnBrk="1" hangingPunct="1"/>
            <a:r>
              <a:rPr lang="ru-RU" altLang="ru-RU"/>
              <a:t> 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525963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altLang="ru-RU" sz="2800" smtClean="0">
                <a:latin typeface="Monotype Corsiva" panose="03010101010201010101" pitchFamily="66" charset="0"/>
              </a:rPr>
              <a:t>Математика обладает богатейшим арсеналом практических задач из повседневного быта: домашнее строительство, ремонт квартиры, покупки, разведение смесей для всевозможных практических потребностей и т.д. Философы считают, что именно математика прививает такие высокие нравственные качества человека, как разумность, точность, обязательность, определённость мысли, любовь к истине, способность к аргументированному убеждению, дисциплинированность и собранность в рассуждениях, внимательность. </a:t>
            </a:r>
          </a:p>
        </p:txBody>
      </p:sp>
      <p:pic>
        <p:nvPicPr>
          <p:cNvPr id="35844" name="Picture 4" descr="апвапвап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4005263"/>
            <a:ext cx="4176712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2565400"/>
          </a:xfrm>
        </p:spPr>
        <p:txBody>
          <a:bodyPr/>
          <a:lstStyle/>
          <a:p>
            <a:pPr algn="ctr">
              <a:lnSpc>
                <a:spcPct val="110000"/>
              </a:lnSpc>
              <a:buFontTx/>
              <a:buNone/>
            </a:pPr>
            <a:r>
              <a:rPr lang="ru-RU" altLang="ru-RU" smtClean="0"/>
              <a:t>    </a:t>
            </a:r>
            <a:r>
              <a:rPr lang="ru-RU" altLang="ru-RU" sz="2800" smtClean="0">
                <a:latin typeface="Monotype Corsiva" panose="03010101010201010101" pitchFamily="66" charset="0"/>
              </a:rPr>
              <a:t>Многие считают что математика изучается и применяется только в школе и в институте, а в повседневной жизни она не нужна. На самом деле это  огромная ошибка. И сейчас я постараюсь доказать вам это. </a:t>
            </a:r>
          </a:p>
        </p:txBody>
      </p:sp>
      <p:pic>
        <p:nvPicPr>
          <p:cNvPr id="3077" name="Picture 5" descr="д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2133600"/>
            <a:ext cx="6553200" cy="443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1187450" y="260350"/>
            <a:ext cx="7129463" cy="7921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gradFill rotWithShape="1">
                  <a:gsLst>
                    <a:gs pos="0">
                      <a:srgbClr val="9933FF"/>
                    </a:gs>
                    <a:gs pos="100000">
                      <a:srgbClr val="FF66FF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 panose="020B0806030902050204" pitchFamily="34" charset="0"/>
              </a:rPr>
              <a:t>Приведем несколько</a:t>
            </a:r>
          </a:p>
        </p:txBody>
      </p:sp>
      <p:sp>
        <p:nvSpPr>
          <p:cNvPr id="4101" name="WordArt 5"/>
          <p:cNvSpPr>
            <a:spLocks noChangeArrowheads="1" noChangeShapeType="1" noTextEdit="1"/>
          </p:cNvSpPr>
          <p:nvPr/>
        </p:nvSpPr>
        <p:spPr bwMode="auto">
          <a:xfrm>
            <a:off x="3132138" y="1179513"/>
            <a:ext cx="3527425" cy="7191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gradFill rotWithShape="1">
                  <a:gsLst>
                    <a:gs pos="0">
                      <a:srgbClr val="9933FF"/>
                    </a:gs>
                    <a:gs pos="100000">
                      <a:srgbClr val="FF66FF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 panose="020B0806030902050204" pitchFamily="34" charset="0"/>
              </a:rPr>
              <a:t>примеров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idx="1"/>
          </p:nvPr>
        </p:nvSpPr>
        <p:spPr>
          <a:xfrm>
            <a:off x="468313" y="2349500"/>
            <a:ext cx="2808287" cy="3402013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sz="2800" smtClean="0">
                <a:latin typeface="Monotype Corsiva" panose="03010101010201010101" pitchFamily="66" charset="0"/>
              </a:rPr>
              <a:t>1) Поход в магазин</a:t>
            </a:r>
          </a:p>
          <a:p>
            <a:pPr>
              <a:buFontTx/>
              <a:buNone/>
            </a:pPr>
            <a:endParaRPr lang="ru-RU" altLang="ru-RU" sz="2800" smtClean="0">
              <a:latin typeface="Monotype Corsiva" panose="03010101010201010101" pitchFamily="66" charset="0"/>
            </a:endParaRPr>
          </a:p>
          <a:p>
            <a:pPr>
              <a:buFontTx/>
              <a:buNone/>
            </a:pPr>
            <a:r>
              <a:rPr lang="ru-RU" altLang="ru-RU" sz="2800" smtClean="0">
                <a:latin typeface="Monotype Corsiva" panose="03010101010201010101" pitchFamily="66" charset="0"/>
              </a:rPr>
              <a:t>2) Работа</a:t>
            </a:r>
          </a:p>
          <a:p>
            <a:pPr>
              <a:buFontTx/>
              <a:buNone/>
            </a:pPr>
            <a:endParaRPr lang="ru-RU" altLang="ru-RU" sz="2800" smtClean="0">
              <a:latin typeface="Monotype Corsiva" panose="03010101010201010101" pitchFamily="66" charset="0"/>
            </a:endParaRPr>
          </a:p>
          <a:p>
            <a:pPr>
              <a:buFontTx/>
              <a:buNone/>
            </a:pPr>
            <a:r>
              <a:rPr lang="ru-RU" altLang="ru-RU" sz="2800" smtClean="0">
                <a:latin typeface="Monotype Corsiva" panose="03010101010201010101" pitchFamily="66" charset="0"/>
              </a:rPr>
              <a:t>3) Праздник</a:t>
            </a:r>
          </a:p>
          <a:p>
            <a:pPr>
              <a:buFontTx/>
              <a:buNone/>
            </a:pPr>
            <a:endParaRPr lang="ru-RU" altLang="ru-RU" sz="2800" smtClean="0"/>
          </a:p>
          <a:p>
            <a:pPr>
              <a:buFontTx/>
              <a:buNone/>
            </a:pPr>
            <a:endParaRPr lang="ru-RU" altLang="ru-RU" smtClean="0"/>
          </a:p>
        </p:txBody>
      </p:sp>
      <p:pic>
        <p:nvPicPr>
          <p:cNvPr id="4104" name="Picture 8" descr="ВФВФЫВФВФ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2492375"/>
            <a:ext cx="5219700" cy="391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7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1908175" y="188913"/>
            <a:ext cx="5724525" cy="9366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gradFill rotWithShape="1">
                  <a:gsLst>
                    <a:gs pos="0">
                      <a:srgbClr val="9933FF"/>
                    </a:gs>
                    <a:gs pos="100000">
                      <a:srgbClr val="FF66FF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 panose="020B0806030902050204" pitchFamily="34" charset="0"/>
              </a:rPr>
              <a:t>Поход в магазин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idx="1"/>
          </p:nvPr>
        </p:nvSpPr>
        <p:spPr>
          <a:xfrm>
            <a:off x="0" y="1125538"/>
            <a:ext cx="9144000" cy="5732462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smtClean="0"/>
              <a:t>   </a:t>
            </a:r>
            <a:r>
              <a:rPr lang="ru-RU" altLang="ru-RU" sz="3200" smtClean="0">
                <a:latin typeface="Monotype Corsiva" panose="03010101010201010101" pitchFamily="66" charset="0"/>
              </a:rPr>
              <a:t>Вот и первый наглядный пример. Каждый человек не может жить без еды. Для этого он ходит в магазин. И вот как раз здесь ему понадобится математика. </a:t>
            </a:r>
          </a:p>
          <a:p>
            <a:pPr>
              <a:buFontTx/>
              <a:buNone/>
            </a:pPr>
            <a:r>
              <a:rPr lang="ru-RU" altLang="ru-RU" smtClean="0">
                <a:latin typeface="Monotype Corsiva" panose="03010101010201010101" pitchFamily="66" charset="0"/>
              </a:rPr>
              <a:t>   </a:t>
            </a:r>
          </a:p>
        </p:txBody>
      </p:sp>
      <p:pic>
        <p:nvPicPr>
          <p:cNvPr id="5127" name="Picture 7" descr="г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2708275"/>
            <a:ext cx="5616575" cy="394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0"/>
            <a:ext cx="8229600" cy="234950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altLang="ru-RU" sz="2800" smtClean="0">
                <a:solidFill>
                  <a:srgbClr val="9933FF"/>
                </a:solidFill>
                <a:latin typeface="Monotype Corsiva" panose="03010101010201010101" pitchFamily="66" charset="0"/>
              </a:rPr>
              <a:t> Во-первых</a:t>
            </a:r>
            <a:r>
              <a:rPr lang="ru-RU" altLang="ru-RU" sz="2800" smtClean="0">
                <a:latin typeface="Monotype Corsiva" panose="03010101010201010101" pitchFamily="66" charset="0"/>
              </a:rPr>
              <a:t> посчитать имеющиеся деньги.</a:t>
            </a:r>
          </a:p>
          <a:p>
            <a:pPr algn="ctr">
              <a:buFontTx/>
              <a:buNone/>
            </a:pPr>
            <a:r>
              <a:rPr lang="ru-RU" altLang="ru-RU" sz="2800" smtClean="0">
                <a:latin typeface="Monotype Corsiva" panose="03010101010201010101" pitchFamily="66" charset="0"/>
              </a:rPr>
              <a:t> </a:t>
            </a:r>
            <a:r>
              <a:rPr lang="ru-RU" altLang="ru-RU" sz="2800" smtClean="0">
                <a:solidFill>
                  <a:srgbClr val="9933FF"/>
                </a:solidFill>
                <a:latin typeface="Monotype Corsiva" panose="03010101010201010101" pitchFamily="66" charset="0"/>
              </a:rPr>
              <a:t>Во-вторых</a:t>
            </a:r>
            <a:r>
              <a:rPr lang="ru-RU" altLang="ru-RU" sz="2800" smtClean="0">
                <a:latin typeface="Monotype Corsiva" panose="03010101010201010101" pitchFamily="66" charset="0"/>
              </a:rPr>
              <a:t> считать количество каких  либо продуктов.</a:t>
            </a:r>
          </a:p>
          <a:p>
            <a:pPr algn="ctr">
              <a:buFontTx/>
              <a:buNone/>
            </a:pPr>
            <a:r>
              <a:rPr lang="ru-RU" altLang="ru-RU" sz="2800" smtClean="0">
                <a:latin typeface="Monotype Corsiva" panose="03010101010201010101" pitchFamily="66" charset="0"/>
              </a:rPr>
              <a:t> </a:t>
            </a:r>
            <a:r>
              <a:rPr lang="ru-RU" altLang="ru-RU" sz="2800" smtClean="0">
                <a:solidFill>
                  <a:srgbClr val="9933FF"/>
                </a:solidFill>
                <a:latin typeface="Monotype Corsiva" panose="03010101010201010101" pitchFamily="66" charset="0"/>
              </a:rPr>
              <a:t>В-третьих</a:t>
            </a:r>
            <a:r>
              <a:rPr lang="ru-RU" altLang="ru-RU" sz="2800" smtClean="0">
                <a:latin typeface="Monotype Corsiva" panose="03010101010201010101" pitchFamily="66" charset="0"/>
              </a:rPr>
              <a:t> внимательно считать сдачу</a:t>
            </a:r>
          </a:p>
          <a:p>
            <a:pPr>
              <a:buFontTx/>
              <a:buNone/>
            </a:pPr>
            <a:endParaRPr lang="ru-RU" altLang="ru-RU" sz="2800" smtClean="0">
              <a:latin typeface="Monotype Corsiva" panose="03010101010201010101" pitchFamily="66" charset="0"/>
            </a:endParaRPr>
          </a:p>
          <a:p>
            <a:endParaRPr lang="ru-RU" altLang="ru-RU" smtClean="0"/>
          </a:p>
        </p:txBody>
      </p:sp>
      <p:pic>
        <p:nvPicPr>
          <p:cNvPr id="23558" name="Picture 6" descr="ПРАПРАПРПР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628775"/>
            <a:ext cx="6624637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sz="3200" smtClean="0">
                <a:latin typeface="Monotype Corsiva" panose="03010101010201010101" pitchFamily="66" charset="0"/>
              </a:rPr>
              <a:t>Например: имеем 500 руб. </a:t>
            </a:r>
          </a:p>
          <a:p>
            <a:pPr>
              <a:buFontTx/>
              <a:buNone/>
            </a:pPr>
            <a:r>
              <a:rPr lang="ru-RU" altLang="ru-RU" sz="3200" smtClean="0">
                <a:latin typeface="Monotype Corsiva" panose="03010101010201010101" pitchFamily="66" charset="0"/>
              </a:rPr>
              <a:t>Купили: хлеб 15руб.</a:t>
            </a:r>
          </a:p>
          <a:p>
            <a:pPr>
              <a:buFontTx/>
              <a:buNone/>
            </a:pPr>
            <a:r>
              <a:rPr lang="ru-RU" altLang="ru-RU" sz="3200" smtClean="0">
                <a:latin typeface="Monotype Corsiva" panose="03010101010201010101" pitchFamily="66" charset="0"/>
              </a:rPr>
              <a:t>              молоко 40руб.</a:t>
            </a:r>
          </a:p>
          <a:p>
            <a:pPr>
              <a:buFontTx/>
              <a:buNone/>
            </a:pPr>
            <a:r>
              <a:rPr lang="ru-RU" altLang="ru-RU" sz="3200" smtClean="0">
                <a:latin typeface="Monotype Corsiva" panose="03010101010201010101" pitchFamily="66" charset="0"/>
              </a:rPr>
              <a:t>              сосиски 75 руб.</a:t>
            </a:r>
          </a:p>
          <a:p>
            <a:pPr>
              <a:buFontTx/>
              <a:buNone/>
            </a:pPr>
            <a:r>
              <a:rPr lang="ru-RU" altLang="ru-RU" sz="3200" smtClean="0">
                <a:latin typeface="Monotype Corsiva" panose="03010101010201010101" pitchFamily="66" charset="0"/>
              </a:rPr>
              <a:t>              1кг яблок 45руб.</a:t>
            </a:r>
          </a:p>
          <a:p>
            <a:pPr>
              <a:buFontTx/>
              <a:buNone/>
            </a:pPr>
            <a:r>
              <a:rPr lang="ru-RU" altLang="ru-RU" sz="3200" smtClean="0">
                <a:latin typeface="Monotype Corsiva" panose="03010101010201010101" pitchFamily="66" charset="0"/>
              </a:rPr>
              <a:t>              печенья 30руб.</a:t>
            </a: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2555875" y="3716338"/>
            <a:ext cx="4248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3708400" y="3789363"/>
            <a:ext cx="25209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3200">
                <a:latin typeface="Monotype Corsiva" panose="03010101010201010101" pitchFamily="66" charset="0"/>
              </a:rPr>
              <a:t>Итого: 205руб.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50825" y="4652963"/>
            <a:ext cx="554513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3200">
                <a:latin typeface="Monotype Corsiva" panose="03010101010201010101" pitchFamily="66" charset="0"/>
              </a:rPr>
              <a:t>Считаем сдачу: 500-205=295руб.</a:t>
            </a:r>
          </a:p>
        </p:txBody>
      </p:sp>
      <p:pic>
        <p:nvPicPr>
          <p:cNvPr id="6151" name="Picture 7" descr="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476250"/>
            <a:ext cx="4211637" cy="177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1835150" y="5445125"/>
            <a:ext cx="5724525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3200" b="1">
                <a:latin typeface="Monotype Corsiva" panose="03010101010201010101" pitchFamily="66" charset="0"/>
              </a:rPr>
              <a:t>Вот оказывается даже в магазине 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3200" b="1">
                <a:latin typeface="Monotype Corsiva" panose="03010101010201010101" pitchFamily="66" charset="0"/>
              </a:rPr>
              <a:t>требуется знание математики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  <p:bldP spid="6149" grpId="0"/>
      <p:bldP spid="6150" grpId="0"/>
      <p:bldP spid="615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0" y="1196975"/>
            <a:ext cx="9144000" cy="3168650"/>
          </a:xfrm>
        </p:spPr>
        <p:txBody>
          <a:bodyPr rtlCol="0">
            <a:normAutofit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ru-RU" alt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</a:t>
            </a:r>
            <a:r>
              <a:rPr lang="ru-RU" alt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anose="03010101010201010101" pitchFamily="66" charset="0"/>
              </a:rPr>
              <a:t>Я могу привести ряд работ в которых используется математика. Это такие как: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ru-RU" alt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anose="03010101010201010101" pitchFamily="66" charset="0"/>
              </a:rPr>
              <a:t>       бухгалтер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ru-RU" alt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anose="03010101010201010101" pitchFamily="66" charset="0"/>
              </a:rPr>
              <a:t>       официант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ru-RU" alt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anose="03010101010201010101" pitchFamily="66" charset="0"/>
              </a:rPr>
              <a:t>       продавец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ru-RU" alt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anose="03010101010201010101" pitchFamily="66" charset="0"/>
              </a:rPr>
              <a:t>       дизайнер и т.д.</a:t>
            </a:r>
          </a:p>
        </p:txBody>
      </p:sp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>
            <a:off x="3130550" y="80963"/>
            <a:ext cx="2449513" cy="7921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gradFill rotWithShape="1">
                  <a:gsLst>
                    <a:gs pos="0">
                      <a:srgbClr val="9933FF"/>
                    </a:gs>
                    <a:gs pos="100000">
                      <a:srgbClr val="FF66FF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 panose="020B0806030902050204" pitchFamily="34" charset="0"/>
              </a:rPr>
              <a:t>Работа</a:t>
            </a:r>
          </a:p>
        </p:txBody>
      </p:sp>
      <p:pic>
        <p:nvPicPr>
          <p:cNvPr id="7173" name="Picture 5" descr="оьп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1844675"/>
            <a:ext cx="3048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 descr="прп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4292600"/>
            <a:ext cx="1738312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7" descr="а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4329113"/>
            <a:ext cx="3022600" cy="226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8" descr="пп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365625"/>
            <a:ext cx="3025775" cy="222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Rectangle 8"/>
          <p:cNvSpPr>
            <a:spLocks noGrp="1" noChangeArrowheads="1"/>
          </p:cNvSpPr>
          <p:nvPr>
            <p:ph type="title"/>
          </p:nvPr>
        </p:nvSpPr>
        <p:spPr>
          <a:xfrm>
            <a:off x="468313" y="87313"/>
            <a:ext cx="8229600" cy="90805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altLang="ru-RU" sz="3600" smtClean="0">
                <a:latin typeface="Monotype Corsiva" panose="03010101010201010101" pitchFamily="66" charset="0"/>
              </a:rPr>
              <a:t>Рассмотрим поподробнее профессию продавца</a:t>
            </a:r>
            <a:r>
              <a:rPr lang="ru-RU" altLang="ru-RU" sz="3600" smtClean="0"/>
              <a:t>.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010025" y="1341438"/>
            <a:ext cx="5133975" cy="4752975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sz="3200" smtClean="0">
                <a:latin typeface="Monotype Corsiva" panose="03010101010201010101" pitchFamily="66" charset="0"/>
              </a:rPr>
              <a:t>В профессии продавца</a:t>
            </a:r>
          </a:p>
          <a:p>
            <a:pPr>
              <a:buFontTx/>
              <a:buNone/>
            </a:pPr>
            <a:r>
              <a:rPr lang="ru-RU" altLang="ru-RU" sz="3200" smtClean="0">
                <a:latin typeface="Monotype Corsiva" panose="03010101010201010101" pitchFamily="66" charset="0"/>
              </a:rPr>
              <a:t>математика просто</a:t>
            </a:r>
          </a:p>
          <a:p>
            <a:pPr>
              <a:buFontTx/>
              <a:buNone/>
            </a:pPr>
            <a:r>
              <a:rPr lang="ru-RU" altLang="ru-RU" sz="3200" smtClean="0">
                <a:latin typeface="Monotype Corsiva" panose="03010101010201010101" pitchFamily="66" charset="0"/>
              </a:rPr>
              <a:t>необходима. Для чего? Для</a:t>
            </a:r>
          </a:p>
          <a:p>
            <a:pPr>
              <a:buFontTx/>
              <a:buNone/>
            </a:pPr>
            <a:r>
              <a:rPr lang="ru-RU" altLang="ru-RU" sz="3200" smtClean="0">
                <a:latin typeface="Monotype Corsiva" panose="03010101010201010101" pitchFamily="66" charset="0"/>
              </a:rPr>
              <a:t>того чтобы: 1) Считать</a:t>
            </a:r>
          </a:p>
          <a:p>
            <a:pPr>
              <a:buFontTx/>
              <a:buNone/>
            </a:pPr>
            <a:r>
              <a:rPr lang="ru-RU" altLang="ru-RU" sz="3200" smtClean="0">
                <a:latin typeface="Monotype Corsiva" panose="03010101010201010101" pitchFamily="66" charset="0"/>
              </a:rPr>
              <a:t>поступившие продукты</a:t>
            </a:r>
          </a:p>
          <a:p>
            <a:pPr>
              <a:buFontTx/>
              <a:buNone/>
            </a:pPr>
            <a:r>
              <a:rPr lang="ru-RU" altLang="ru-RU" sz="3200" smtClean="0">
                <a:latin typeface="Monotype Corsiva" panose="03010101010201010101" pitchFamily="66" charset="0"/>
              </a:rPr>
              <a:t>2) Считать деньги</a:t>
            </a:r>
          </a:p>
          <a:p>
            <a:pPr>
              <a:buFontTx/>
              <a:buNone/>
            </a:pPr>
            <a:r>
              <a:rPr lang="ru-RU" altLang="ru-RU" sz="3200" smtClean="0">
                <a:latin typeface="Monotype Corsiva" panose="03010101010201010101" pitchFamily="66" charset="0"/>
              </a:rPr>
              <a:t>3) Считать количество</a:t>
            </a:r>
          </a:p>
          <a:p>
            <a:pPr>
              <a:buFontTx/>
              <a:buNone/>
            </a:pPr>
            <a:r>
              <a:rPr lang="ru-RU" altLang="ru-RU" sz="3200" smtClean="0">
                <a:latin typeface="Monotype Corsiva" panose="03010101010201010101" pitchFamily="66" charset="0"/>
              </a:rPr>
              <a:t>оставшихся продуктов и т.п.</a:t>
            </a:r>
          </a:p>
        </p:txBody>
      </p:sp>
      <p:pic>
        <p:nvPicPr>
          <p:cNvPr id="8201" name="Picture 9" descr="ап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05263"/>
            <a:ext cx="3240087" cy="243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2" name="Picture 10" descr="ффыфыФЫ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125538"/>
            <a:ext cx="3240087" cy="261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 animBg="1"/>
      <p:bldP spid="819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1125538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altLang="ru-RU" sz="2800" smtClean="0">
                <a:latin typeface="Monotype Corsiva" panose="03010101010201010101" pitchFamily="66" charset="0"/>
              </a:rPr>
              <a:t>В профессии дизайнера одежды  тоже поможет математика. Нужно рассчитывать лекала, ткань и т.д. </a:t>
            </a:r>
          </a:p>
        </p:txBody>
      </p:sp>
      <p:pic>
        <p:nvPicPr>
          <p:cNvPr id="9220" name="Picture 4" descr="ывааыв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981075"/>
            <a:ext cx="3325812" cy="554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 descr="выаыавы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981075"/>
            <a:ext cx="4157663" cy="554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280"/>
                            </p:stCondLst>
                            <p:childTnLst>
                              <p:par>
                                <p:cTn id="11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280"/>
                            </p:stCondLst>
                            <p:childTnLst>
                              <p:par>
                                <p:cTn id="20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0" y="620713"/>
            <a:ext cx="6480175" cy="2808287"/>
          </a:xfrm>
        </p:spPr>
        <p:txBody>
          <a:bodyPr rtlCol="0">
            <a:normAutofit fontScale="62500" lnSpcReduction="20000"/>
          </a:bodyPr>
          <a:lstStyle/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ru-RU" alt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anose="03010101010201010101" pitchFamily="66" charset="0"/>
              </a:rPr>
              <a:t> </a:t>
            </a:r>
            <a:r>
              <a:rPr lang="ru-RU" altLang="ru-RU" sz="5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anose="03010101010201010101" pitchFamily="66" charset="0"/>
              </a:rPr>
              <a:t>“Если вы хотите участвовать в большой жизни, то наполните свою голову математикой, пока есть к тому возможность. Она окажет вам потом огромную помощь во всей вашей работе”                                                                        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ru-RU" altLang="ru-RU" dirty="0" smtClean="0">
              <a:solidFill>
                <a:schemeClr val="tx1">
                  <a:lumMod val="85000"/>
                  <a:lumOff val="15000"/>
                </a:schemeClr>
              </a:solidFill>
              <a:latin typeface="Monotype Corsiva" panose="03010101010201010101" pitchFamily="66" charset="0"/>
            </a:endParaRPr>
          </a:p>
        </p:txBody>
      </p:sp>
      <p:pic>
        <p:nvPicPr>
          <p:cNvPr id="14340" name="Picture 4" descr="АПРАПРАПРАП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644900"/>
            <a:ext cx="3609975" cy="288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Box 1"/>
          <p:cNvSpPr txBox="1">
            <a:spLocks noChangeArrowheads="1"/>
          </p:cNvSpPr>
          <p:nvPr/>
        </p:nvSpPr>
        <p:spPr bwMode="auto">
          <a:xfrm>
            <a:off x="4356100" y="5732463"/>
            <a:ext cx="352901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>
                <a:latin typeface="Monotype Corsiva" panose="03010101010201010101" pitchFamily="66" charset="0"/>
              </a:rPr>
              <a:t>М. И. Калинин</a:t>
            </a:r>
            <a:endParaRPr lang="ru-RU" altLang="ru-RU" sz="3600"/>
          </a:p>
        </p:txBody>
      </p:sp>
      <p:pic>
        <p:nvPicPr>
          <p:cNvPr id="9221" name="Picture 5" descr="http://deduhova.ru/statesman/wp-content/uploads/2017/10/kalinin_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4413" y="1038225"/>
            <a:ext cx="2832100" cy="354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875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1773238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sz="3200" smtClean="0">
                <a:latin typeface="Monotype Corsiva" panose="03010101010201010101" pitchFamily="66" charset="0"/>
              </a:rPr>
              <a:t>Например чтобы сшить  юбку, потребуется: ткань,</a:t>
            </a:r>
          </a:p>
          <a:p>
            <a:pPr>
              <a:buFontTx/>
              <a:buNone/>
            </a:pPr>
            <a:r>
              <a:rPr lang="ru-RU" altLang="ru-RU" sz="3200" smtClean="0">
                <a:latin typeface="Monotype Corsiva" panose="03010101010201010101" pitchFamily="66" charset="0"/>
              </a:rPr>
              <a:t>ножницы, игла, мел, машинка, молния, ленты, бусины,</a:t>
            </a:r>
          </a:p>
          <a:p>
            <a:pPr>
              <a:buFontTx/>
              <a:buNone/>
            </a:pPr>
            <a:r>
              <a:rPr lang="ru-RU" altLang="ru-RU" sz="3200" smtClean="0">
                <a:latin typeface="Monotype Corsiva" panose="03010101010201010101" pitchFamily="66" charset="0"/>
              </a:rPr>
              <a:t>пуговицы, аппликации и т.п.</a:t>
            </a:r>
          </a:p>
        </p:txBody>
      </p:sp>
      <p:pic>
        <p:nvPicPr>
          <p:cNvPr id="34820" name="Picture 4" descr="выфвфывф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133600"/>
            <a:ext cx="4105275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1" name="Picture 5" descr="ппвпвав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412875"/>
            <a:ext cx="4343400" cy="387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9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0" y="1341438"/>
            <a:ext cx="9144000" cy="2951162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sz="3200" smtClean="0">
                <a:latin typeface="Monotype Corsiva" panose="03010101010201010101" pitchFamily="66" charset="0"/>
              </a:rPr>
              <a:t>А как же устроить праздник без математики? Даже не</a:t>
            </a:r>
          </a:p>
          <a:p>
            <a:pPr>
              <a:buFontTx/>
              <a:buNone/>
            </a:pPr>
            <a:r>
              <a:rPr lang="ru-RU" altLang="ru-RU" sz="3200" smtClean="0">
                <a:latin typeface="Monotype Corsiva" panose="03010101010201010101" pitchFamily="66" charset="0"/>
              </a:rPr>
              <a:t>сможешь посчитать количество гостей =)</a:t>
            </a:r>
          </a:p>
          <a:p>
            <a:pPr>
              <a:buFontTx/>
              <a:buNone/>
            </a:pPr>
            <a:r>
              <a:rPr lang="ru-RU" altLang="ru-RU" sz="3200" smtClean="0">
                <a:latin typeface="Monotype Corsiva" panose="03010101010201010101" pitchFamily="66" charset="0"/>
              </a:rPr>
              <a:t>А ведь еще нужно купить продукты, где опять таки</a:t>
            </a:r>
          </a:p>
          <a:p>
            <a:pPr>
              <a:buFontTx/>
              <a:buNone/>
            </a:pPr>
            <a:r>
              <a:rPr lang="ru-RU" altLang="ru-RU" sz="3200" smtClean="0">
                <a:latin typeface="Monotype Corsiva" panose="03010101010201010101" pitchFamily="66" charset="0"/>
              </a:rPr>
              <a:t>применяется математика, назначить время и </a:t>
            </a:r>
          </a:p>
          <a:p>
            <a:pPr>
              <a:buFontTx/>
              <a:buNone/>
            </a:pPr>
            <a:r>
              <a:rPr lang="ru-RU" altLang="ru-RU" sz="3200" smtClean="0">
                <a:latin typeface="Monotype Corsiva" panose="03010101010201010101" pitchFamily="66" charset="0"/>
              </a:rPr>
              <a:t>остальные мелочи.</a:t>
            </a:r>
          </a:p>
        </p:txBody>
      </p:sp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>
            <a:off x="684213" y="188913"/>
            <a:ext cx="7813675" cy="10080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gradFill rotWithShape="1">
                  <a:gsLst>
                    <a:gs pos="0">
                      <a:srgbClr val="9933FF"/>
                    </a:gs>
                    <a:gs pos="100000">
                      <a:srgbClr val="FF66FF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 panose="020B0806030902050204" pitchFamily="34" charset="0"/>
              </a:rPr>
              <a:t>В доме праздник...</a:t>
            </a:r>
          </a:p>
        </p:txBody>
      </p:sp>
      <p:pic>
        <p:nvPicPr>
          <p:cNvPr id="10245" name="Picture 5" descr="вапвапвап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3716338"/>
            <a:ext cx="5329238" cy="29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4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8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2276475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sz="2800" smtClean="0">
                <a:latin typeface="Monotype Corsiva" panose="03010101010201010101" pitchFamily="66" charset="0"/>
              </a:rPr>
              <a:t>Допустим что на праздник  Новый год собрались 3 семьи</a:t>
            </a:r>
          </a:p>
          <a:p>
            <a:pPr>
              <a:buFontTx/>
              <a:buNone/>
            </a:pPr>
            <a:r>
              <a:rPr lang="ru-RU" altLang="ru-RU" sz="2800" smtClean="0">
                <a:latin typeface="Monotype Corsiva" panose="03010101010201010101" pitchFamily="66" charset="0"/>
              </a:rPr>
              <a:t>по 4 человека. В итоге получается 12 человек. Зная</a:t>
            </a:r>
          </a:p>
          <a:p>
            <a:pPr>
              <a:buFontTx/>
              <a:buNone/>
            </a:pPr>
            <a:r>
              <a:rPr lang="ru-RU" altLang="ru-RU" sz="2800" smtClean="0">
                <a:latin typeface="Monotype Corsiva" panose="03010101010201010101" pitchFamily="66" charset="0"/>
              </a:rPr>
              <a:t>количество гостей можно рассчитать количество продуктов и</a:t>
            </a:r>
          </a:p>
          <a:p>
            <a:pPr>
              <a:buFontTx/>
              <a:buNone/>
            </a:pPr>
            <a:r>
              <a:rPr lang="ru-RU" altLang="ru-RU" sz="2800" smtClean="0">
                <a:latin typeface="Monotype Corsiva" panose="03010101010201010101" pitchFamily="66" charset="0"/>
              </a:rPr>
              <a:t>напитков.</a:t>
            </a:r>
            <a:r>
              <a:rPr lang="ru-RU" altLang="ru-RU" sz="2800" smtClean="0"/>
              <a:t> </a:t>
            </a:r>
          </a:p>
        </p:txBody>
      </p:sp>
      <p:pic>
        <p:nvPicPr>
          <p:cNvPr id="11269" name="Picture 5" descr="фывфы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1773238"/>
            <a:ext cx="6264275" cy="4697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4525963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altLang="ru-RU" sz="2800" smtClean="0">
                <a:latin typeface="Monotype Corsiva" panose="03010101010201010101" pitchFamily="66" charset="0"/>
              </a:rPr>
              <a:t>А какой Новый год без подарков?</a:t>
            </a:r>
          </a:p>
          <a:p>
            <a:pPr algn="ctr">
              <a:buFontTx/>
              <a:buNone/>
            </a:pPr>
            <a:r>
              <a:rPr lang="ru-RU" altLang="ru-RU" sz="2800" smtClean="0">
                <a:latin typeface="Monotype Corsiva" panose="03010101010201010101" pitchFamily="66" charset="0"/>
              </a:rPr>
              <a:t>Посчитаем затраты на подарки.</a:t>
            </a:r>
          </a:p>
        </p:txBody>
      </p:sp>
      <p:graphicFrame>
        <p:nvGraphicFramePr>
          <p:cNvPr id="15579" name="Group 219"/>
          <p:cNvGraphicFramePr>
            <a:graphicFrameLocks noGrp="1"/>
          </p:cNvGraphicFramePr>
          <p:nvPr>
            <p:ph sz="half" idx="2"/>
          </p:nvPr>
        </p:nvGraphicFramePr>
        <p:xfrm>
          <a:off x="0" y="1196975"/>
          <a:ext cx="9144000" cy="4759325"/>
        </p:xfrm>
        <a:graphic>
          <a:graphicData uri="http://schemas.openxmlformats.org/drawingml/2006/table">
            <a:tbl>
              <a:tblPr/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5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57275" algn="l"/>
                        </a:tabLst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cs typeface="Times New Roman" pitchFamily="18" charset="0"/>
                        </a:rPr>
                        <a:t>Кому подарок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57275" algn="l"/>
                        </a:tabLst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cs typeface="Times New Roman" pitchFamily="18" charset="0"/>
                        </a:rPr>
                        <a:t>Какой подарок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57275" algn="l"/>
                        </a:tabLst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cs typeface="Times New Roman" pitchFamily="18" charset="0"/>
                        </a:rPr>
                        <a:t>цена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57275" algn="l"/>
                        </a:tabLst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cs typeface="Times New Roman" pitchFamily="18" charset="0"/>
                        </a:rPr>
                        <a:t>папе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57275" algn="l"/>
                        </a:tabLst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cs typeface="Times New Roman" pitchFamily="18" charset="0"/>
                        </a:rPr>
                        <a:t>Часы, туалетная вода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57275" algn="l"/>
                        </a:tabLst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cs typeface="Times New Roman" pitchFamily="18" charset="0"/>
                        </a:rPr>
                        <a:t>3000 руб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2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57275" algn="l"/>
                        </a:tabLst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cs typeface="Times New Roman" pitchFamily="18" charset="0"/>
                        </a:rPr>
                        <a:t>маме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57275" algn="l"/>
                        </a:tabLst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cs typeface="Times New Roman" pitchFamily="18" charset="0"/>
                        </a:rPr>
                        <a:t>Духи, косметика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57275" algn="l"/>
                        </a:tabLst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cs typeface="Times New Roman" pitchFamily="18" charset="0"/>
                        </a:rPr>
                        <a:t>3000 руб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57275" algn="l"/>
                        </a:tabLst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cs typeface="Times New Roman" pitchFamily="18" charset="0"/>
                        </a:rPr>
                        <a:t>сыну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57275" algn="l"/>
                        </a:tabLst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cs typeface="Times New Roman" pitchFamily="18" charset="0"/>
                        </a:rPr>
                        <a:t>Машинки, раскраски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57275" algn="l"/>
                        </a:tabLst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cs typeface="Times New Roman" pitchFamily="18" charset="0"/>
                        </a:rPr>
                        <a:t>1500 руб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57275" algn="l"/>
                        </a:tabLst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cs typeface="Times New Roman" pitchFamily="18" charset="0"/>
                        </a:rPr>
                        <a:t>дочери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57275" algn="l"/>
                        </a:tabLst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cs typeface="Times New Roman" pitchFamily="18" charset="0"/>
                        </a:rPr>
                        <a:t>Косметика, бижутерия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57275" algn="l"/>
                        </a:tabLst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cs typeface="Times New Roman" pitchFamily="18" charset="0"/>
                        </a:rPr>
                        <a:t>1500 руб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5580" name="Text Box 220"/>
          <p:cNvSpPr txBox="1">
            <a:spLocks noChangeArrowheads="1"/>
          </p:cNvSpPr>
          <p:nvPr/>
        </p:nvSpPr>
        <p:spPr bwMode="auto">
          <a:xfrm>
            <a:off x="3492500" y="6278563"/>
            <a:ext cx="53276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ru-RU" altLang="ru-RU" sz="3200">
                <a:latin typeface="Monotype Corsiva" panose="03010101010201010101" pitchFamily="66" charset="0"/>
              </a:rPr>
              <a:t>Итого: 9000 руб.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8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55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55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55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8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2276475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ru-RU" altLang="ru-RU" sz="3600" smtClean="0">
                <a:latin typeface="Monotype Corsiva" panose="03010101010201010101" pitchFamily="66" charset="0"/>
              </a:rPr>
              <a:t>На затраты на Новый год было выделено 20000 руб. 9000 потрачено на подарки. Остается 11000. Этого вполне хватит чтобы накрыть новогодний стол.</a:t>
            </a:r>
          </a:p>
        </p:txBody>
      </p:sp>
      <p:pic>
        <p:nvPicPr>
          <p:cNvPr id="31747" name="Picture 5" descr="пвпвпвап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1989138"/>
            <a:ext cx="619125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2060575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sz="3200" smtClean="0">
                <a:latin typeface="Monotype Corsiva" panose="03010101010201010101" pitchFamily="66" charset="0"/>
              </a:rPr>
              <a:t>Сегодня мы узнали где и как в повседневной жизни используется математика. Пользуясь полученными знаниями, можно надеяться, что в реальной жизни вы будете процветать и использовать полученные знания.</a:t>
            </a:r>
          </a:p>
        </p:txBody>
      </p:sp>
      <p:pic>
        <p:nvPicPr>
          <p:cNvPr id="17412" name="Picture 4" descr="фывы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2133600"/>
            <a:ext cx="7561262" cy="446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3"/>
          <p:cNvSpPr txBox="1">
            <a:spLocks noChangeArrowheads="1"/>
          </p:cNvSpPr>
          <p:nvPr/>
        </p:nvSpPr>
        <p:spPr bwMode="auto">
          <a:xfrm>
            <a:off x="684213" y="1484313"/>
            <a:ext cx="75596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3795" name="TextBox 4"/>
          <p:cNvSpPr txBox="1">
            <a:spLocks noChangeArrowheads="1"/>
          </p:cNvSpPr>
          <p:nvPr/>
        </p:nvSpPr>
        <p:spPr bwMode="auto">
          <a:xfrm>
            <a:off x="2843213" y="188913"/>
            <a:ext cx="27368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600" u="sng"/>
              <a:t>Вывод:</a:t>
            </a:r>
            <a:endParaRPr lang="ru-RU" altLang="ru-RU" sz="3600"/>
          </a:p>
        </p:txBody>
      </p:sp>
      <p:sp>
        <p:nvSpPr>
          <p:cNvPr id="33796" name="Прямоугольник 5"/>
          <p:cNvSpPr>
            <a:spLocks noChangeArrowheads="1"/>
          </p:cNvSpPr>
          <p:nvPr/>
        </p:nvSpPr>
        <p:spPr bwMode="auto">
          <a:xfrm>
            <a:off x="395288" y="908050"/>
            <a:ext cx="8448675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ru-RU" altLang="ru-RU" sz="2000"/>
              <a:t>     Математика – это «универсальный язык», которым люди широко пользуются во всех сферах деятельности. Она является не только мощным средством решения прикладных задач и универсальным языком науки, но также и элементом общей культуры. Поэтому математическое образование следует рассматривать как важнейшую составляющую в системе фундаментальной подготовки современного специалиста.</a:t>
            </a:r>
          </a:p>
          <a:p>
            <a:pPr eaLnBrk="1" hangingPunct="1"/>
            <a:endParaRPr lang="ru-RU" altLang="ru-RU" sz="2000"/>
          </a:p>
          <a:p>
            <a:pPr algn="just" eaLnBrk="1" hangingPunct="1"/>
            <a:r>
              <a:rPr lang="ru-RU" altLang="ru-RU" sz="2000"/>
              <a:t>     «Математизирование» может остаться одним из проявлений творческой деятельности человека, подобно музицированию или литературному творчеству, ярким и самобытным, но прогнозирование его исторических судеб не поддаётся рационализации и не может быть объективным.</a:t>
            </a:r>
          </a:p>
          <a:p>
            <a:pPr eaLnBrk="1" hangingPunct="1"/>
            <a:endParaRPr lang="ru-RU" altLang="ru-RU" sz="2000"/>
          </a:p>
          <a:p>
            <a:pPr algn="just" eaLnBrk="1" hangingPunct="1"/>
            <a:r>
              <a:rPr lang="ru-RU" altLang="ru-RU" sz="2000"/>
              <a:t>     Математика — фундаментальная наука, предоставляющая (общие) языковые средства другим наукам; тем самым она выявляет их структурную взаимосвязь и способствует нахождению самых общих законов природы.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260350"/>
            <a:ext cx="5219700" cy="3097213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ru-RU" altLang="ru-RU" smtClean="0">
                <a:latin typeface="Monotype Corsiva" panose="03010101010201010101" pitchFamily="66" charset="0"/>
              </a:rPr>
              <a:t> </a:t>
            </a:r>
            <a:r>
              <a:rPr lang="ru-RU" altLang="ru-RU" sz="5800" smtClean="0">
                <a:latin typeface="Monotype Corsiva" panose="03010101010201010101" pitchFamily="66" charset="0"/>
              </a:rPr>
              <a:t>“</a:t>
            </a:r>
            <a:r>
              <a:rPr lang="ru-RU" altLang="ru-RU" sz="3600" smtClean="0">
                <a:solidFill>
                  <a:schemeClr val="tx1"/>
                </a:solidFill>
                <a:latin typeface="Monotype Corsiva" panose="03010101010201010101" pitchFamily="66" charset="0"/>
              </a:rPr>
              <a:t>Математика является самой древней из всех наук, вместе с тем она остается вечно молодой”          </a:t>
            </a:r>
            <a:r>
              <a:rPr lang="ru-RU" altLang="ru-RU" sz="5800" smtClean="0">
                <a:latin typeface="Monotype Corsiva" panose="03010101010201010101" pitchFamily="66" charset="0"/>
              </a:rPr>
              <a:t>                                                              </a:t>
            </a:r>
          </a:p>
          <a:p>
            <a:pPr>
              <a:buFontTx/>
              <a:buNone/>
            </a:pPr>
            <a:endParaRPr lang="ru-RU" altLang="ru-RU" smtClean="0">
              <a:latin typeface="Monotype Corsiva" panose="03010101010201010101" pitchFamily="66" charset="0"/>
            </a:endParaRPr>
          </a:p>
        </p:txBody>
      </p:sp>
      <p:sp>
        <p:nvSpPr>
          <p:cNvPr id="10243" name="TextBox 1"/>
          <p:cNvSpPr txBox="1">
            <a:spLocks noChangeArrowheads="1"/>
          </p:cNvSpPr>
          <p:nvPr/>
        </p:nvSpPr>
        <p:spPr bwMode="auto">
          <a:xfrm>
            <a:off x="6011863" y="3189288"/>
            <a:ext cx="33718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>
                <a:latin typeface="Monotype Corsiva" panose="03010101010201010101" pitchFamily="66" charset="0"/>
              </a:rPr>
              <a:t>Келдыш М.В. – академик АН СССР; математик, механик</a:t>
            </a:r>
          </a:p>
        </p:txBody>
      </p:sp>
      <p:pic>
        <p:nvPicPr>
          <p:cNvPr id="10244" name="Picture 2" descr="http://im.kommersant.ru/Issues.photo/OGONIOK/2013/018/KMO_085979_03749_1_t2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260350"/>
            <a:ext cx="2614612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Box 2"/>
          <p:cNvSpPr txBox="1">
            <a:spLocks noChangeArrowheads="1"/>
          </p:cNvSpPr>
          <p:nvPr/>
        </p:nvSpPr>
        <p:spPr bwMode="auto">
          <a:xfrm>
            <a:off x="323850" y="3429000"/>
            <a:ext cx="5464175" cy="295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/>
              <a:t>Математика (греч. </a:t>
            </a:r>
            <a:r>
              <a:rPr lang="en-US" altLang="ru-RU" sz="2800"/>
              <a:t>mathematike</a:t>
            </a:r>
            <a:r>
              <a:rPr lang="ru-RU" altLang="ru-RU" sz="2800"/>
              <a:t>, </a:t>
            </a:r>
            <a:r>
              <a:rPr lang="en-US" altLang="ru-RU" sz="2800"/>
              <a:t>mathema</a:t>
            </a:r>
            <a:r>
              <a:rPr lang="ru-RU" altLang="ru-RU" sz="2800"/>
              <a:t> – познание, наука) - наука о количественных отношениях и пространственных формах действительного мира.</a:t>
            </a:r>
          </a:p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3"/>
          <p:cNvSpPr txBox="1">
            <a:spLocks noChangeArrowheads="1"/>
          </p:cNvSpPr>
          <p:nvPr/>
        </p:nvSpPr>
        <p:spPr bwMode="auto">
          <a:xfrm>
            <a:off x="395288" y="296863"/>
            <a:ext cx="78486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/>
              <a:t>В литературе было предложено много различных определений математики.</a:t>
            </a:r>
          </a:p>
        </p:txBody>
      </p:sp>
      <p:sp>
        <p:nvSpPr>
          <p:cNvPr id="11267" name="TextBox 4"/>
          <p:cNvSpPr txBox="1">
            <a:spLocks noChangeArrowheads="1"/>
          </p:cNvSpPr>
          <p:nvPr/>
        </p:nvSpPr>
        <p:spPr bwMode="auto">
          <a:xfrm>
            <a:off x="396875" y="1290638"/>
            <a:ext cx="7199313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Одно из первых определений предмета математики дал </a:t>
            </a:r>
            <a:r>
              <a:rPr lang="ru-RU" altLang="ru-RU" sz="2400">
                <a:solidFill>
                  <a:srgbClr val="00B0F0"/>
                </a:solidFill>
              </a:rPr>
              <a:t>Рене Декарт</a:t>
            </a:r>
            <a:r>
              <a:rPr lang="ru-RU" altLang="ru-RU" sz="2400"/>
              <a:t>:</a:t>
            </a:r>
          </a:p>
          <a:p>
            <a:pPr eaLnBrk="1" hangingPunct="1"/>
            <a:endParaRPr lang="ru-RU" altLang="ru-RU"/>
          </a:p>
        </p:txBody>
      </p:sp>
      <p:sp>
        <p:nvSpPr>
          <p:cNvPr id="11268" name="TextBox 5"/>
          <p:cNvSpPr txBox="1">
            <a:spLocks noChangeArrowheads="1"/>
          </p:cNvSpPr>
          <p:nvPr/>
        </p:nvSpPr>
        <p:spPr bwMode="auto">
          <a:xfrm>
            <a:off x="3632200" y="2133600"/>
            <a:ext cx="4968875" cy="498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000"/>
              <a:t>К области математики относятся только те науки, в которых рассматривается либо порядок, либо мера, и совершенно не существенно, будут ли это числа, фигуры, звёзды, звуки или что-нибудь другое, в чём отыскивается эта мера. Таким образом, должна существовать некая общая наука, объясняющая всё относящееся к порядку и мере, не входя в исследование никаких частных предметов, и эта наука должна называться не иностранным, но старым, уже вошедшим в употребление именем Всеобщей математики.</a:t>
            </a:r>
          </a:p>
          <a:p>
            <a:pPr eaLnBrk="1" hangingPunct="1"/>
            <a:endParaRPr lang="ru-RU" altLang="ru-RU"/>
          </a:p>
        </p:txBody>
      </p:sp>
      <p:pic>
        <p:nvPicPr>
          <p:cNvPr id="11269" name="Picture 2" descr="http://xochu-vse-znat.ru/wp-content/uploads/2017/04/mini-42-768x64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2133600"/>
            <a:ext cx="3259138" cy="339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TextBox 6"/>
          <p:cNvSpPr txBox="1">
            <a:spLocks noChangeArrowheads="1"/>
          </p:cNvSpPr>
          <p:nvPr/>
        </p:nvSpPr>
        <p:spPr bwMode="auto">
          <a:xfrm>
            <a:off x="127000" y="5529263"/>
            <a:ext cx="3240088" cy="138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1200"/>
              <a:t>Французский философ, математик, механик, физик и физиолог, создатель аналитической геометрии и современной алгебраической символики, автор метода радикального сомнения в философии, механицизма в физике, предтеча рефлексологии.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4"/>
          <p:cNvSpPr txBox="1">
            <a:spLocks noChangeArrowheads="1"/>
          </p:cNvSpPr>
          <p:nvPr/>
        </p:nvSpPr>
        <p:spPr bwMode="auto">
          <a:xfrm>
            <a:off x="306388" y="260350"/>
            <a:ext cx="81375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В советское время классическим считалось определение из БСЭ, данное </a:t>
            </a:r>
            <a:r>
              <a:rPr lang="ru-RU" altLang="ru-RU">
                <a:solidFill>
                  <a:srgbClr val="00B0F0"/>
                </a:solidFill>
              </a:rPr>
              <a:t>А.Н. Колмогоровым:</a:t>
            </a:r>
          </a:p>
        </p:txBody>
      </p:sp>
      <p:sp>
        <p:nvSpPr>
          <p:cNvPr id="12291" name="TextBox 5"/>
          <p:cNvSpPr txBox="1">
            <a:spLocks noChangeArrowheads="1"/>
          </p:cNvSpPr>
          <p:nvPr/>
        </p:nvSpPr>
        <p:spPr bwMode="auto">
          <a:xfrm>
            <a:off x="401638" y="906463"/>
            <a:ext cx="8742362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/>
              <a:t>Математика… наука о количественных отношениях и пространственных формах действительного мира.</a:t>
            </a:r>
          </a:p>
          <a:p>
            <a:pPr eaLnBrk="1" hangingPunct="1"/>
            <a:endParaRPr lang="ru-RU" altLang="ru-RU" sz="3200"/>
          </a:p>
        </p:txBody>
      </p:sp>
      <p:sp>
        <p:nvSpPr>
          <p:cNvPr id="12292" name="TextBox 6"/>
          <p:cNvSpPr txBox="1">
            <a:spLocks noChangeArrowheads="1"/>
          </p:cNvSpPr>
          <p:nvPr/>
        </p:nvSpPr>
        <p:spPr bwMode="auto">
          <a:xfrm>
            <a:off x="250825" y="2566988"/>
            <a:ext cx="4640263" cy="403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1600" b="1"/>
              <a:t>Колмогоров Андрей Николаевич</a:t>
            </a:r>
          </a:p>
          <a:p>
            <a:pPr eaLnBrk="1" hangingPunct="1"/>
            <a:r>
              <a:rPr lang="ru-RU" altLang="ru-RU" sz="1600"/>
              <a:t>Советский математик</a:t>
            </a:r>
          </a:p>
          <a:p>
            <a:pPr eaLnBrk="1" hangingPunct="1"/>
            <a:r>
              <a:rPr lang="ru-RU" altLang="ru-RU" sz="1600"/>
              <a:t>Советский математик, один из крупнейших математиков XX века. Колмогоров - один из основоположников современной теории вероятностей, им получены фундаментальные результаты в топологии, геометрии, математической логике, классической механике, теории турбулентности, теории сложности алгоритмов, теории информации, теории приближения функций, теории множеств, теории дифференциальных уравнений, теории динамических систем, функциональном анализе и в ряде других областей математики и её приложений.</a:t>
            </a:r>
          </a:p>
        </p:txBody>
      </p:sp>
      <p:pic>
        <p:nvPicPr>
          <p:cNvPr id="12293" name="Picture 2" descr="https://www.york.ac.uk/depts/maths/histstat/people/kolmogorov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2376488"/>
            <a:ext cx="2879725" cy="410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4"/>
          <p:cNvSpPr txBox="1">
            <a:spLocks noChangeArrowheads="1"/>
          </p:cNvSpPr>
          <p:nvPr/>
        </p:nvSpPr>
        <p:spPr bwMode="auto">
          <a:xfrm>
            <a:off x="306388" y="169863"/>
            <a:ext cx="813752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>
                <a:solidFill>
                  <a:srgbClr val="00B0F0"/>
                </a:solidFill>
              </a:rPr>
              <a:t>Герман Вейль </a:t>
            </a:r>
            <a:r>
              <a:rPr lang="ru-RU" altLang="ru-RU"/>
              <a:t>пессимистически оценил возможность дать общепринятое определение предмета математики:</a:t>
            </a:r>
            <a:r>
              <a:rPr lang="ru-RU" altLang="ru-RU">
                <a:solidFill>
                  <a:srgbClr val="00B0F0"/>
                </a:solidFill>
              </a:rPr>
              <a:t>:</a:t>
            </a:r>
          </a:p>
        </p:txBody>
      </p:sp>
      <p:sp>
        <p:nvSpPr>
          <p:cNvPr id="13315" name="TextBox 5"/>
          <p:cNvSpPr txBox="1">
            <a:spLocks noChangeArrowheads="1"/>
          </p:cNvSpPr>
          <p:nvPr/>
        </p:nvSpPr>
        <p:spPr bwMode="auto">
          <a:xfrm>
            <a:off x="4019550" y="1327150"/>
            <a:ext cx="5003800" cy="538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Вопрос об основаниях математики и о том, что представляет собой, в конечном счёте математика, остаётся открытым. Мы не знаем какого-то направления, которое позволит, в конце концов, найти окончательный ответ на этот вопрос, и можно ли вообще ожидать, что подобный «окончательный» ответ будет когда-нибудь получен и признан всеми математиками.</a:t>
            </a:r>
          </a:p>
          <a:p>
            <a:pPr eaLnBrk="1" hangingPunct="1"/>
            <a:endParaRPr lang="ru-RU" altLang="ru-RU" sz="3200"/>
          </a:p>
        </p:txBody>
      </p:sp>
      <p:sp>
        <p:nvSpPr>
          <p:cNvPr id="13316" name="TextBox 6"/>
          <p:cNvSpPr txBox="1">
            <a:spLocks noChangeArrowheads="1"/>
          </p:cNvSpPr>
          <p:nvPr/>
        </p:nvSpPr>
        <p:spPr bwMode="auto">
          <a:xfrm>
            <a:off x="306388" y="4868863"/>
            <a:ext cx="3529012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1600" b="1"/>
              <a:t>Ге́рман</a:t>
            </a:r>
            <a:r>
              <a:rPr lang="ru-RU" altLang="ru-RU" sz="1600"/>
              <a:t> Кла́ус Гу́го </a:t>
            </a:r>
            <a:r>
              <a:rPr lang="ru-RU" altLang="ru-RU" sz="1600" b="1"/>
              <a:t>Вейль</a:t>
            </a:r>
            <a:r>
              <a:rPr lang="ru-RU" altLang="ru-RU" sz="1600"/>
              <a:t> [</a:t>
            </a:r>
            <a:r>
              <a:rPr lang="ru-RU" altLang="ru-RU" sz="1600" b="1"/>
              <a:t>Вайль</a:t>
            </a:r>
            <a:r>
              <a:rPr lang="ru-RU" altLang="ru-RU" sz="1600"/>
              <a:t>] (9 ноября 1885, Эльмсхорн, Шлезвиг-Гольштейн, Германская империя — 8 декабря 1955, Цюрих) — немецкий математик и физик-теоретик. Лауреат премии Лобачевского (1927 год). </a:t>
            </a:r>
          </a:p>
        </p:txBody>
      </p:sp>
      <p:pic>
        <p:nvPicPr>
          <p:cNvPr id="13317" name="Picture 2" descr="http://www.enciklopedija.hr/Ilustracije/HE11_030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900" y="908050"/>
            <a:ext cx="2587625" cy="3697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3"/>
          <p:cNvSpPr txBox="1">
            <a:spLocks noChangeArrowheads="1"/>
          </p:cNvSpPr>
          <p:nvPr/>
        </p:nvSpPr>
        <p:spPr bwMode="auto">
          <a:xfrm>
            <a:off x="323850" y="404813"/>
            <a:ext cx="8640763" cy="258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ru-RU" altLang="ru-RU" sz="2400"/>
              <a:t>Математика играет важную роль в естественнонаучных, экономических и гуманитарных исследованиях. Она стала для многих отраслей знаний не только орудием количественного расчета, но также методом точного исследования и средством предельно четкой формулировки понятий и проблем.</a:t>
            </a:r>
          </a:p>
          <a:p>
            <a:pPr algn="just" eaLnBrk="1" hangingPunct="1"/>
            <a:endParaRPr lang="ru-RU" altLang="ru-RU"/>
          </a:p>
        </p:txBody>
      </p:sp>
      <p:sp>
        <p:nvSpPr>
          <p:cNvPr id="14339" name="TextBox 4"/>
          <p:cNvSpPr txBox="1">
            <a:spLocks noChangeArrowheads="1"/>
          </p:cNvSpPr>
          <p:nvPr/>
        </p:nvSpPr>
        <p:spPr bwMode="auto">
          <a:xfrm>
            <a:off x="792163" y="2860675"/>
            <a:ext cx="7704137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>
                <a:solidFill>
                  <a:srgbClr val="00B0F0"/>
                </a:solidFill>
              </a:rPr>
              <a:t>Традиционно математика делится на: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9750" y="4076700"/>
            <a:ext cx="3095625" cy="23082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2400" b="1" i="1" dirty="0"/>
              <a:t>теоретическую</a:t>
            </a:r>
            <a:r>
              <a:rPr lang="ru-RU" sz="2400" dirty="0"/>
              <a:t>, выполняющую углублённый анализ внутри математических структур.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932363" y="3811588"/>
            <a:ext cx="3743325" cy="30464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2400" dirty="0"/>
              <a:t>- </a:t>
            </a:r>
            <a:r>
              <a:rPr lang="ru-RU" sz="2400" b="1" i="1" dirty="0"/>
              <a:t>прикладную,</a:t>
            </a:r>
            <a:r>
              <a:rPr lang="ru-RU" sz="2400" dirty="0"/>
              <a:t> предоставляющую свои модели другим наукам и инженерным дисциплинам, причём некоторые из них занимают пограничное с математикой положение.</a:t>
            </a:r>
            <a:endParaRPr lang="ru-RU" dirty="0"/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2484438" y="3357563"/>
            <a:ext cx="1150937" cy="647700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4792663" y="3392488"/>
            <a:ext cx="1292225" cy="541337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3"/>
          <p:cNvSpPr txBox="1">
            <a:spLocks noChangeArrowheads="1"/>
          </p:cNvSpPr>
          <p:nvPr/>
        </p:nvSpPr>
        <p:spPr bwMode="auto">
          <a:xfrm>
            <a:off x="684213" y="185738"/>
            <a:ext cx="8135937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Матема́тика (</a:t>
            </a:r>
            <a:r>
              <a:rPr lang="ru-RU" altLang="ru-RU" sz="2400" u="sng">
                <a:hlinkClick r:id="rId2" tooltip="Древнегреческий язык"/>
              </a:rPr>
              <a:t>др.-греч.</a:t>
            </a:r>
            <a:r>
              <a:rPr lang="ru-RU" altLang="ru-RU" sz="2400"/>
              <a:t> μᾰθημᾰτικά</a:t>
            </a:r>
            <a:r>
              <a:rPr lang="ru-RU" altLang="ru-RU" sz="2400" baseline="30000"/>
              <a:t> </a:t>
            </a:r>
            <a:r>
              <a:rPr lang="ru-RU" altLang="ru-RU" sz="2400"/>
              <a:t>&lt; </a:t>
            </a:r>
            <a:r>
              <a:rPr lang="ru-RU" altLang="ru-RU" sz="2400" u="sng">
                <a:hlinkClick r:id="rId2" tooltip="Древнегреческий язык"/>
              </a:rPr>
              <a:t>др.-греч.</a:t>
            </a:r>
            <a:r>
              <a:rPr lang="ru-RU" altLang="ru-RU" sz="2400"/>
              <a:t> Μάθημα — изучение, наука) — </a:t>
            </a:r>
            <a:r>
              <a:rPr lang="ru-RU" altLang="ru-RU" sz="2400" u="sng">
                <a:hlinkClick r:id="rId3" tooltip="Наука"/>
              </a:rPr>
              <a:t>наука</a:t>
            </a:r>
            <a:r>
              <a:rPr lang="ru-RU" altLang="ru-RU" sz="2400"/>
              <a:t> о структурах, порядке и отношениях, которая исторически сложилась на основе операций подсчёта, измерения и описания формы объектов.</a:t>
            </a:r>
          </a:p>
        </p:txBody>
      </p:sp>
      <p:sp>
        <p:nvSpPr>
          <p:cNvPr id="15363" name="TextBox 4"/>
          <p:cNvSpPr txBox="1">
            <a:spLocks noChangeArrowheads="1"/>
          </p:cNvSpPr>
          <p:nvPr/>
        </p:nvSpPr>
        <p:spPr bwMode="auto">
          <a:xfrm>
            <a:off x="611188" y="2349500"/>
            <a:ext cx="8137525" cy="443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ru-RU" altLang="ru-RU" sz="2400"/>
              <a:t>На протяжении нескольких веков физика и астрономия были основными источниками математических проблем и основными областями, в которых испытывалась сила новых математических методов. Однако в последнее время это положение вещей существенно изменилось. Сейчас, буквально на наших глазах, математические методы быстро входят в экономику, социологию, лингвистику, биологию и т. д. Возникли и вошли в обиход такие термины, как математическая лингвистика, математическая экономика, математическая биология.</a:t>
            </a:r>
          </a:p>
          <a:p>
            <a:pPr algn="just" eaLnBrk="1" hangingPunct="1"/>
            <a:endParaRPr lang="ru-RU" alt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3"/>
          <p:cNvSpPr txBox="1">
            <a:spLocks noChangeArrowheads="1"/>
          </p:cNvSpPr>
          <p:nvPr/>
        </p:nvSpPr>
        <p:spPr bwMode="auto">
          <a:xfrm>
            <a:off x="684213" y="185738"/>
            <a:ext cx="8135937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>
                <a:hlinkClick r:id="rId2" tooltip="Математические объекты"/>
              </a:rPr>
              <a:t>Математические объекты</a:t>
            </a:r>
            <a:r>
              <a:rPr lang="ru-RU" altLang="ru-RU" sz="2400"/>
              <a:t> создаются путём </a:t>
            </a:r>
            <a:r>
              <a:rPr lang="ru-RU" altLang="ru-RU" sz="2400">
                <a:hlinkClick r:id="rId3" tooltip="Идеализация"/>
              </a:rPr>
              <a:t>идеализации</a:t>
            </a:r>
            <a:r>
              <a:rPr lang="ru-RU" altLang="ru-RU" sz="2400"/>
              <a:t> свойств реальных или других математических объектов и записи этих свойств на формальном языке.</a:t>
            </a:r>
          </a:p>
        </p:txBody>
      </p:sp>
      <p:sp>
        <p:nvSpPr>
          <p:cNvPr id="16387" name="TextBox 4"/>
          <p:cNvSpPr txBox="1">
            <a:spLocks noChangeArrowheads="1"/>
          </p:cNvSpPr>
          <p:nvPr/>
        </p:nvSpPr>
        <p:spPr bwMode="auto">
          <a:xfrm>
            <a:off x="611188" y="2057400"/>
            <a:ext cx="8137525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Идеализированные свойства исследуемых объектов либо формулируются в виде </a:t>
            </a:r>
            <a:r>
              <a:rPr lang="ru-RU" altLang="ru-RU" sz="2400" u="sng">
                <a:hlinkClick r:id="rId4" tooltip="Аксиома"/>
              </a:rPr>
              <a:t>аксиом</a:t>
            </a:r>
            <a:r>
              <a:rPr lang="ru-RU" altLang="ru-RU" sz="2400"/>
              <a:t>, либо перечисляются в определении соответствующих математических объектов. Затем по строгим правилам логического вывода из этих свойств выводятся другие истинные свойства (</a:t>
            </a:r>
            <a:r>
              <a:rPr lang="ru-RU" altLang="ru-RU" sz="2400" u="sng">
                <a:hlinkClick r:id="rId5" tooltip="Теоремы"/>
              </a:rPr>
              <a:t>теоремы</a:t>
            </a:r>
            <a:r>
              <a:rPr lang="ru-RU" altLang="ru-RU" sz="2400"/>
              <a:t>). Эта </a:t>
            </a:r>
            <a:r>
              <a:rPr lang="ru-RU" altLang="ru-RU" sz="2400" u="sng">
                <a:hlinkClick r:id="rId6" tooltip="Теория"/>
              </a:rPr>
              <a:t>теория</a:t>
            </a:r>
            <a:r>
              <a:rPr lang="ru-RU" altLang="ru-RU" sz="2400"/>
              <a:t> в совокупности образует </a:t>
            </a:r>
            <a:r>
              <a:rPr lang="ru-RU" altLang="ru-RU" sz="2400" u="sng">
                <a:hlinkClick r:id="rId7" tooltip="Математическая модель"/>
              </a:rPr>
              <a:t>математическую модель</a:t>
            </a:r>
            <a:r>
              <a:rPr lang="ru-RU" altLang="ru-RU" sz="2400"/>
              <a:t> исследуемого объекта. Таким образом, первоначально, исходя из пространственных и количественных соотношений, математика получает более абстрактные соотношения, изучение которых также является предметом современной математики</a:t>
            </a:r>
          </a:p>
          <a:p>
            <a:pPr algn="just" eaLnBrk="1" hangingPunct="1"/>
            <a:endParaRPr lang="ru-RU" alt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arcel">
    <a:dk1>
      <a:srgbClr val="000000"/>
    </a:dk1>
    <a:lt1>
      <a:srgbClr val="FFFFFF"/>
    </a:lt1>
    <a:dk2>
      <a:srgbClr val="4A5356"/>
    </a:dk2>
    <a:lt2>
      <a:srgbClr val="E8E3CE"/>
    </a:lt2>
    <a:accent1>
      <a:srgbClr val="F6A21D"/>
    </a:accent1>
    <a:accent2>
      <a:srgbClr val="9BAFB5"/>
    </a:accent2>
    <a:accent3>
      <a:srgbClr val="C96731"/>
    </a:accent3>
    <a:accent4>
      <a:srgbClr val="9CA383"/>
    </a:accent4>
    <a:accent5>
      <a:srgbClr val="87795D"/>
    </a:accent5>
    <a:accent6>
      <a:srgbClr val="A0988C"/>
    </a:accent6>
    <a:hlink>
      <a:srgbClr val="00B0F0"/>
    </a:hlink>
    <a:folHlink>
      <a:srgbClr val="738F97"/>
    </a:folHlink>
  </a:clrScheme>
</a:themeOverride>
</file>

<file path=ppt/theme/themeOverride2.xml><?xml version="1.0" encoding="utf-8"?>
<a:themeOverride xmlns:a="http://schemas.openxmlformats.org/drawingml/2006/main">
  <a:clrScheme name="Parcel">
    <a:dk1>
      <a:srgbClr val="000000"/>
    </a:dk1>
    <a:lt1>
      <a:srgbClr val="FFFFFF"/>
    </a:lt1>
    <a:dk2>
      <a:srgbClr val="4A5356"/>
    </a:dk2>
    <a:lt2>
      <a:srgbClr val="E8E3CE"/>
    </a:lt2>
    <a:accent1>
      <a:srgbClr val="F6A21D"/>
    </a:accent1>
    <a:accent2>
      <a:srgbClr val="9BAFB5"/>
    </a:accent2>
    <a:accent3>
      <a:srgbClr val="C96731"/>
    </a:accent3>
    <a:accent4>
      <a:srgbClr val="9CA383"/>
    </a:accent4>
    <a:accent5>
      <a:srgbClr val="87795D"/>
    </a:accent5>
    <a:accent6>
      <a:srgbClr val="A0988C"/>
    </a:accent6>
    <a:hlink>
      <a:srgbClr val="00B0F0"/>
    </a:hlink>
    <a:folHlink>
      <a:srgbClr val="738F9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Посылка</Template>
  <TotalTime>319</TotalTime>
  <Words>1457</Words>
  <Application>Microsoft Office PowerPoint</Application>
  <PresentationFormat>Экран (4:3)</PresentationFormat>
  <Paragraphs>130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1" baseType="lpstr">
      <vt:lpstr>Arial</vt:lpstr>
      <vt:lpstr>Corbel</vt:lpstr>
      <vt:lpstr>Monotype Corsiva</vt:lpstr>
      <vt:lpstr>Times New Roman</vt:lpstr>
      <vt:lpstr>Parcel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Рассмотрим поподробнее профессию продавца.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14</cp:revision>
  <dcterms:created xsi:type="dcterms:W3CDTF">2009-11-01T16:21:41Z</dcterms:created>
  <dcterms:modified xsi:type="dcterms:W3CDTF">2020-09-02T14:32:04Z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863270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S10.2.0</vt:lpwstr>
  </property>
</Properties>
</file>