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8" r:id="rId3"/>
    <p:sldId id="258" r:id="rId4"/>
    <p:sldId id="259" r:id="rId5"/>
    <p:sldId id="261" r:id="rId6"/>
    <p:sldId id="263" r:id="rId7"/>
    <p:sldId id="265" r:id="rId8"/>
    <p:sldId id="267" r:id="rId9"/>
    <p:sldId id="270" r:id="rId10"/>
    <p:sldId id="272" r:id="rId11"/>
    <p:sldId id="273" r:id="rId12"/>
    <p:sldId id="274" r:id="rId13"/>
    <p:sldId id="276" r:id="rId14"/>
    <p:sldId id="277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99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66CCFF"/>
    <a:srgbClr val="990099"/>
    <a:srgbClr val="62D065"/>
    <a:srgbClr val="3333FF"/>
    <a:srgbClr val="000099"/>
    <a:srgbClr val="99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0" autoAdjust="0"/>
  </p:normalViewPr>
  <p:slideViewPr>
    <p:cSldViewPr>
      <p:cViewPr>
        <p:scale>
          <a:sx n="60" d="100"/>
          <a:sy n="60" d="100"/>
        </p:scale>
        <p:origin x="-1656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48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r>
              <a:rPr lang="ru-RU"/>
              <a:t>Введение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03EE448E-2B08-4D3F-AB0A-65F9136F4A91}" type="datetime1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269A4EF2-5F6D-422F-880A-6F6525F08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280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r>
              <a:rPr lang="ru-RU"/>
              <a:t>Введение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933581C6-B8B6-4A58-ACB8-F29724DC14FA}" type="datetime1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184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FD0A6D09-CFAD-4718-B438-DACC04141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290971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1200" smtClean="0">
                <a:solidFill>
                  <a:schemeClr val="tx1"/>
                </a:solidFill>
              </a:rPr>
              <a:t>Введение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19E869-90BB-43A7-915F-4ADC5DF11C21}" type="datetime1">
              <a:rPr lang="ru-RU" sz="1200" smtClean="0">
                <a:solidFill>
                  <a:schemeClr val="tx1"/>
                </a:solidFill>
              </a:rPr>
              <a:pPr eaLnBrk="1" hangingPunct="1"/>
              <a:t>05.11.2020</a:t>
            </a:fld>
            <a:endParaRPr lang="ru-RU" sz="1200" smtClean="0">
              <a:solidFill>
                <a:schemeClr val="tx1"/>
              </a:solidFill>
            </a:endParaRPr>
          </a:p>
        </p:txBody>
      </p:sp>
      <p:sp>
        <p:nvSpPr>
          <p:cNvPr id="1946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1200" smtClean="0">
                <a:solidFill>
                  <a:schemeClr val="tx1"/>
                </a:solidFill>
              </a:rPr>
              <a:t>Введение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rgbClr val="000099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9FA80F8-7220-491C-9096-259887FE6C04}" type="datetime1">
              <a:rPr lang="ru-RU" sz="1200" smtClean="0">
                <a:solidFill>
                  <a:schemeClr val="tx1"/>
                </a:solidFill>
              </a:rPr>
              <a:pPr eaLnBrk="1" hangingPunct="1"/>
              <a:t>05.11.2020</a:t>
            </a:fld>
            <a:endParaRPr lang="ru-RU" sz="1200" smtClean="0">
              <a:solidFill>
                <a:schemeClr val="tx1"/>
              </a:solidFill>
            </a:endParaRPr>
          </a:p>
        </p:txBody>
      </p:sp>
      <p:sp>
        <p:nvSpPr>
          <p:cNvPr id="2048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2ECB0-CF92-4D12-B6D4-07DB7CBA3E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569347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E7C84-B6E3-4B92-97BC-E7D7FEB9A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824240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FAD9C-0A3D-4356-ADEB-F72481973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22410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4B60-E86C-470C-AEB0-AEC99552F1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9802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BA382-053F-4722-B4C6-7B51BFDC2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386285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CFD72-D03E-4759-BF47-43CCD2D81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624560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E1DD4-FAEF-41B4-BDC7-073477694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551781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58766-AFE8-4377-8AE2-18A94F435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81657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31DCB-FA46-4FF2-966A-8A2C21B15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21580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E737F-53FB-4854-BAF8-299777932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924435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4B61D-CB13-48BC-B5C3-B06B4E7113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447100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DDA945D5-A80C-4220-88C8-52814A398D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1089;&#1074;&#1077;&#1095;&#1077;&#1085;&#1080;&#1077;%20&#1087;&#1088;&#1080;&#1079;&#1085;&#1072;&#1082;%20&#1088;-&#1080;&#1080;.wmv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692275" y="2060575"/>
            <a:ext cx="59753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defRPr/>
            </a:pPr>
            <a:r>
              <a:rPr lang="ru-RU" sz="32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Тема: Классификация химических реакций.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533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 окислительно-восстановительные реакции: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9144000" cy="4343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 ним относятся все реакции ионного обмена, например</a:t>
            </a:r>
            <a:r>
              <a:rPr lang="en-US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  <a:endParaRPr lang="ru-RU" sz="22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</a:t>
            </a:r>
            <a:r>
              <a:rPr lang="ru-RU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+ 2HCl = 2NaCl + </a:t>
            </a:r>
            <a:r>
              <a:rPr lang="ru-RU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  <a:r>
              <a:rPr lang="ru-RU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n-US" sz="2000" b="1" i="1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2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Но т.к. угольная кислота </a:t>
            </a:r>
            <a:r>
              <a:rPr lang="ru-RU" sz="22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– </a:t>
            </a:r>
            <a:r>
              <a:rPr lang="ru-RU" sz="22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очень слабая, она может существовать</a:t>
            </a:r>
          </a:p>
          <a:p>
            <a:pPr eaLnBrk="1" hangingPunct="1">
              <a:buFontTx/>
              <a:buNone/>
              <a:defRPr/>
            </a:pPr>
            <a:r>
              <a:rPr lang="ru-RU" sz="22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только в разбавленных растворах, а в присутствии более сильных кислот</a:t>
            </a:r>
          </a:p>
          <a:p>
            <a:pPr eaLnBrk="1" hangingPunct="1">
              <a:buFontTx/>
              <a:buNone/>
              <a:defRPr/>
            </a:pPr>
            <a:r>
              <a:rPr lang="ru-RU" sz="22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неустойчива и разлагается на углекислый газ и воду. Таким образом,</a:t>
            </a:r>
          </a:p>
          <a:p>
            <a:pPr eaLnBrk="1" hangingPunct="1">
              <a:buFontTx/>
              <a:buNone/>
              <a:defRPr/>
            </a:pPr>
            <a:r>
              <a:rPr lang="ru-RU" sz="22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окончательное уравнение имеет вид:</a:t>
            </a:r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</a:t>
            </a:r>
            <a:r>
              <a:rPr lang="ru-RU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+ 2HCl = 2NaCl + CO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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+ H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O,</a:t>
            </a:r>
            <a:endParaRPr lang="ru-RU" sz="2200" baseline="-250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многие реакции</a:t>
            </a:r>
            <a:r>
              <a:rPr lang="en-US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соединения :</a:t>
            </a:r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+ H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= 2LiOH</a:t>
            </a:r>
          </a:p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а также многие реакции разложения:</a:t>
            </a:r>
            <a:endParaRPr lang="en-US" sz="2200" smtClean="0"/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2Fe(OH)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 </a:t>
            </a:r>
            <a:r>
              <a:rPr lang="en-US" sz="2200" b="1" i="1" baseline="74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t 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Fe 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+ 3H</a:t>
            </a:r>
            <a:r>
              <a:rPr lang="en-US" sz="2000" b="1" i="1" baseline="-250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endParaRPr lang="ru-RU" sz="2000" b="1" i="1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defRPr/>
            </a:pPr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b="1" u="sng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 окислительно-восстановительные реакции</a:t>
            </a:r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–</a:t>
            </a:r>
            <a:r>
              <a:rPr lang="ru-RU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реакции, иду- щие без изменения степеней окисления элементов.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US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lang="ru-RU" sz="3200" b="1" u="sng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участию катализатора: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685800"/>
            <a:ext cx="9144000" cy="5486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  <a:defRPr/>
            </a:pPr>
            <a:r>
              <a:rPr lang="ru-RU" sz="2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Катализаторы – 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это вещества, участвующие в химической реакции и</a:t>
            </a:r>
          </a:p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изменяющие ее скорость или направление, но по окончании реакции</a:t>
            </a:r>
          </a:p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остающиеся неизменными качественно и количественно.</a:t>
            </a:r>
            <a:r>
              <a:rPr lang="ru-RU" sz="2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</a:p>
          <a:p>
            <a:pPr algn="ctr" eaLnBrk="1" hangingPunct="1">
              <a:buFontTx/>
              <a:buNone/>
              <a:defRPr/>
            </a:pP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Некаталитические реакции: </a:t>
            </a:r>
          </a:p>
          <a:p>
            <a:pPr eaLnBrk="1" hangingPunct="1">
              <a:buFontTx/>
              <a:buNone/>
              <a:defRPr/>
            </a:pPr>
            <a:r>
              <a:rPr lang="ru-RU" sz="22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Некаталитические реакции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- реакции, идущие без участия катализатора:</a:t>
            </a:r>
          </a:p>
          <a:p>
            <a:pPr algn="ctr" eaLnBrk="1" hangingPunct="1">
              <a:buFontTx/>
              <a:buNone/>
              <a:defRPr/>
            </a:pPr>
            <a:r>
              <a:rPr lang="en-US" sz="2400" b="1" i="1" smtClean="0">
                <a:solidFill>
                  <a:srgbClr val="3333FF"/>
                </a:solidFill>
              </a:rPr>
              <a:t>2HgO 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</a:t>
            </a:r>
            <a:r>
              <a:rPr lang="en-US" sz="2400" b="1" i="1" baseline="60000" smtClean="0">
                <a:solidFill>
                  <a:srgbClr val="3333FF"/>
                </a:solidFill>
                <a:sym typeface="Wingdings 3" pitchFamily="18" charset="2"/>
              </a:rPr>
              <a:t>t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 2Hg + O</a:t>
            </a:r>
            <a:r>
              <a:rPr lang="en-US" sz="2400" b="1" i="1" baseline="-25000" smtClean="0">
                <a:solidFill>
                  <a:srgbClr val="3333FF"/>
                </a:solidFill>
                <a:sym typeface="Wingdings 3" pitchFamily="18" charset="2"/>
              </a:rPr>
              <a:t>2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</a:p>
          <a:p>
            <a:pPr algn="ctr" eaLnBrk="1" hangingPunct="1">
              <a:buFontTx/>
              <a:buNone/>
              <a:defRPr/>
            </a:pP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2Al + 6HCl </a:t>
            </a:r>
            <a:r>
              <a:rPr lang="en-US" sz="2400" b="1" i="1" baseline="60000" smtClean="0">
                <a:solidFill>
                  <a:srgbClr val="3333FF"/>
                </a:solidFill>
                <a:sym typeface="Wingdings 3" pitchFamily="18" charset="2"/>
              </a:rPr>
              <a:t>t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 2AlCl</a:t>
            </a:r>
            <a:r>
              <a:rPr lang="en-US" sz="2400" b="1" i="1" baseline="-25000" smtClean="0">
                <a:solidFill>
                  <a:srgbClr val="3333FF"/>
                </a:solidFill>
                <a:sym typeface="Wingdings 3" pitchFamily="18" charset="2"/>
              </a:rPr>
              <a:t>3 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+ 3H</a:t>
            </a:r>
            <a:r>
              <a:rPr lang="en-US" sz="2400" b="1" i="1" baseline="-25000" smtClean="0">
                <a:solidFill>
                  <a:srgbClr val="3333FF"/>
                </a:solidFill>
                <a:sym typeface="Wingdings 3" pitchFamily="18" charset="2"/>
              </a:rPr>
              <a:t>2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</a:p>
          <a:p>
            <a:pPr algn="ctr" eaLnBrk="1" hangingPunct="1">
              <a:buFontTx/>
              <a:buNone/>
              <a:defRPr/>
            </a:pP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Каталитические реакции:</a:t>
            </a:r>
          </a:p>
          <a:p>
            <a:pPr algn="ctr" eaLnBrk="1" hangingPunct="1">
              <a:buFontTx/>
              <a:buNone/>
              <a:defRPr/>
            </a:pPr>
            <a:r>
              <a:rPr lang="ru-RU" sz="22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Каталитические реакции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реакции, идущие с участием катализатора:</a:t>
            </a:r>
          </a:p>
          <a:p>
            <a:pPr algn="ctr" eaLnBrk="1" hangingPunct="1">
              <a:lnSpc>
                <a:spcPct val="60000"/>
              </a:lnSpc>
              <a:buFontTx/>
              <a:buNone/>
              <a:defRPr/>
            </a:pPr>
            <a:r>
              <a:rPr lang="en-US" sz="16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        </a:t>
            </a:r>
            <a:r>
              <a:rPr lang="en-US" sz="1200" b="1" i="1" smtClean="0">
                <a:solidFill>
                  <a:srgbClr val="3333FF"/>
                </a:solidFill>
                <a:sym typeface="Wingdings 3" pitchFamily="18" charset="2"/>
              </a:rPr>
              <a:t>H</a:t>
            </a:r>
            <a:r>
              <a:rPr lang="en-US" sz="1200" b="1" i="1" baseline="-25000" smtClean="0">
                <a:solidFill>
                  <a:srgbClr val="3333FF"/>
                </a:solidFill>
                <a:sym typeface="Wingdings 3" pitchFamily="18" charset="2"/>
              </a:rPr>
              <a:t>2</a:t>
            </a:r>
            <a:r>
              <a:rPr lang="en-US" sz="1200" b="1" i="1" smtClean="0">
                <a:solidFill>
                  <a:srgbClr val="3333FF"/>
                </a:solidFill>
                <a:sym typeface="Wingdings 3" pitchFamily="18" charset="2"/>
              </a:rPr>
              <a:t>O</a:t>
            </a:r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4Al + </a:t>
            </a:r>
            <a:r>
              <a:rPr lang="ru-RU" sz="2000" b="1" i="1" smtClean="0">
                <a:solidFill>
                  <a:srgbClr val="3333FF"/>
                </a:solidFill>
                <a:sym typeface="Wingdings 3" pitchFamily="18" charset="2"/>
              </a:rPr>
              <a:t>3</a:t>
            </a: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I</a:t>
            </a:r>
            <a:r>
              <a:rPr lang="en-US" sz="2000" b="1" i="1" baseline="-25000" smtClean="0">
                <a:solidFill>
                  <a:srgbClr val="3333FF"/>
                </a:solidFill>
                <a:sym typeface="Wingdings 3" pitchFamily="18" charset="2"/>
              </a:rPr>
              <a:t>2 </a:t>
            </a: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  2AlI</a:t>
            </a:r>
            <a:r>
              <a:rPr lang="en-US" sz="2000" b="1" i="1" baseline="-25000" smtClean="0">
                <a:solidFill>
                  <a:srgbClr val="3333FF"/>
                </a:solidFill>
                <a:sym typeface="Wingdings 3" pitchFamily="18" charset="2"/>
              </a:rPr>
              <a:t>3</a:t>
            </a:r>
          </a:p>
          <a:p>
            <a:pPr eaLnBrk="1" hangingPunct="1">
              <a:buFontTx/>
              <a:buNone/>
              <a:defRPr/>
            </a:pPr>
            <a:r>
              <a:rPr lang="en-US" sz="2000" b="1" i="1" baseline="-25000" smtClean="0">
                <a:solidFill>
                  <a:srgbClr val="3333FF"/>
                </a:solidFill>
                <a:sym typeface="Wingdings 3" pitchFamily="18" charset="2"/>
              </a:rPr>
              <a:t>                                                                                               </a:t>
            </a:r>
            <a:r>
              <a:rPr lang="en-US" sz="1400" b="1" i="1" smtClean="0">
                <a:solidFill>
                  <a:srgbClr val="3333FF"/>
                </a:solidFill>
                <a:sym typeface="Wingdings 3" pitchFamily="18" charset="2"/>
              </a:rPr>
              <a:t>t,MnO</a:t>
            </a:r>
            <a:r>
              <a:rPr lang="en-US" sz="1400" b="1" i="1" baseline="-25000" smtClean="0">
                <a:solidFill>
                  <a:srgbClr val="3333FF"/>
                </a:solidFill>
                <a:sym typeface="Wingdings 3" pitchFamily="18" charset="2"/>
              </a:rPr>
              <a:t>2</a:t>
            </a:r>
            <a:endParaRPr lang="en-US" sz="1400" b="1" i="1" smtClean="0">
              <a:solidFill>
                <a:srgbClr val="3333FF"/>
              </a:solidFill>
              <a:sym typeface="Wingdings 3" pitchFamily="18" charset="2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2KClO</a:t>
            </a:r>
            <a:r>
              <a:rPr lang="en-US" sz="2000" b="1" i="1" baseline="-25000" smtClean="0">
                <a:solidFill>
                  <a:srgbClr val="3333FF"/>
                </a:solidFill>
                <a:sym typeface="Wingdings 3" pitchFamily="18" charset="2"/>
              </a:rPr>
              <a:t>3   </a:t>
            </a: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    2KCl + 3O</a:t>
            </a:r>
            <a:r>
              <a:rPr lang="en-US" sz="2000" b="1" i="1" baseline="-25000" smtClean="0">
                <a:solidFill>
                  <a:srgbClr val="3333FF"/>
                </a:solidFill>
                <a:sym typeface="Wingdings 3" pitchFamily="18" charset="2"/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</a:p>
          <a:p>
            <a:pPr algn="ctr" eaLnBrk="1" hangingPunct="1">
              <a:lnSpc>
                <a:spcPct val="60000"/>
              </a:lnSpc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  Pt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                                               CO + NaOH   H-CO-ONa</a:t>
            </a:r>
          </a:p>
          <a:p>
            <a:pPr algn="ctr" eaLnBrk="1" hangingPunct="1">
              <a:lnSpc>
                <a:spcPct val="60000"/>
              </a:lnSpc>
              <a:buFontTx/>
              <a:buNone/>
              <a:defRPr/>
            </a:pPr>
            <a:endParaRPr lang="ru-RU" sz="2000" b="1" i="1" baseline="-25000" smtClean="0">
              <a:solidFill>
                <a:srgbClr val="3333FF"/>
              </a:solidFill>
              <a:sym typeface="Wingdings 3" pitchFamily="18" charset="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0"/>
            <a:ext cx="9144000" cy="10668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2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</a:t>
            </a:r>
            <a:r>
              <a:rPr lang="ru-RU" sz="3200" b="1" u="sng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агрегатному состоянию реагирующих веществ (фазовому составу):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1143000"/>
            <a:ext cx="9144000" cy="5105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smtClean="0"/>
              <a:t>     </a:t>
            </a: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Гетерогенные реакции:</a:t>
            </a:r>
            <a:endParaRPr lang="ru-RU" sz="2800" smtClean="0"/>
          </a:p>
          <a:p>
            <a:pPr algn="l" eaLnBrk="1" hangingPunct="1">
              <a:defRPr/>
            </a:pPr>
            <a:r>
              <a:rPr lang="ru-RU" sz="2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22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Гетерогенные реакции</a:t>
            </a:r>
            <a:r>
              <a:rPr lang="ru-RU" sz="2200" smtClean="0"/>
              <a:t> – 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реакции, в которых реагирующие вещества и продукты реакции находятся в разных агрегатных состояниях (в разных фазах): </a:t>
            </a:r>
            <a:r>
              <a:rPr lang="en-US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</a:t>
            </a:r>
            <a:r>
              <a:rPr lang="en-US" sz="2400" b="1" i="1" smtClean="0">
                <a:solidFill>
                  <a:srgbClr val="3333FF"/>
                </a:solidFill>
              </a:rPr>
              <a:t>FeO(</a:t>
            </a:r>
            <a:r>
              <a:rPr lang="ru-RU" sz="2400" b="1" i="1" smtClean="0">
                <a:solidFill>
                  <a:srgbClr val="3333FF"/>
                </a:solidFill>
              </a:rPr>
              <a:t>т</a:t>
            </a:r>
            <a:r>
              <a:rPr lang="en-US" sz="2400" b="1" i="1" smtClean="0">
                <a:solidFill>
                  <a:srgbClr val="3333FF"/>
                </a:solidFill>
              </a:rPr>
              <a:t>)</a:t>
            </a:r>
            <a:r>
              <a:rPr lang="ru-RU" sz="2400" b="1" i="1" smtClean="0">
                <a:solidFill>
                  <a:srgbClr val="3333FF"/>
                </a:solidFill>
              </a:rPr>
              <a:t> + СО(г)</a:t>
            </a:r>
            <a:r>
              <a:rPr lang="ru-RU" sz="2400" b="1" smtClean="0"/>
              <a:t> </a:t>
            </a:r>
            <a:r>
              <a:rPr lang="ru-RU" sz="2400" b="1" i="1" smtClean="0">
                <a:solidFill>
                  <a:srgbClr val="3333FF"/>
                </a:solidFill>
                <a:sym typeface="Wingdings 3" pitchFamily="18" charset="2"/>
              </a:rPr>
              <a:t> 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Fe(</a:t>
            </a:r>
            <a:r>
              <a:rPr lang="ru-RU" sz="2400" b="1" i="1" smtClean="0">
                <a:solidFill>
                  <a:srgbClr val="3333FF"/>
                </a:solidFill>
                <a:sym typeface="Wingdings 3" pitchFamily="18" charset="2"/>
              </a:rPr>
              <a:t>т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)</a:t>
            </a:r>
            <a:r>
              <a:rPr lang="ru-RU" sz="2400" b="1" i="1" smtClean="0">
                <a:solidFill>
                  <a:srgbClr val="3333FF"/>
                </a:solidFill>
              </a:rPr>
              <a:t> + СО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</a:rPr>
              <a:t>(г) + </a:t>
            </a:r>
            <a:r>
              <a:rPr lang="en-US" sz="2400" b="1" i="1" smtClean="0">
                <a:solidFill>
                  <a:srgbClr val="3333FF"/>
                </a:solidFill>
              </a:rPr>
              <a:t>Q</a:t>
            </a:r>
            <a:endParaRPr lang="en-US" sz="2400" b="1" smtClean="0"/>
          </a:p>
          <a:p>
            <a:pPr eaLnBrk="1" hangingPunct="1">
              <a:defRPr/>
            </a:pPr>
            <a:r>
              <a:rPr lang="ru-RU" sz="2400" b="1" i="1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Al(</a:t>
            </a:r>
            <a:r>
              <a:rPr lang="ru-RU" sz="2400" b="1" i="1" smtClean="0">
                <a:solidFill>
                  <a:srgbClr val="3333FF"/>
                </a:solidFill>
              </a:rPr>
              <a:t>т</a:t>
            </a:r>
            <a:r>
              <a:rPr lang="en-US" sz="2400" b="1" i="1" smtClean="0">
                <a:solidFill>
                  <a:srgbClr val="3333FF"/>
                </a:solidFill>
              </a:rPr>
              <a:t>)</a:t>
            </a:r>
            <a:r>
              <a:rPr lang="ru-RU" sz="2400" b="1" i="1" smtClean="0">
                <a:solidFill>
                  <a:srgbClr val="3333FF"/>
                </a:solidFill>
              </a:rPr>
              <a:t> + 3С</a:t>
            </a:r>
            <a:r>
              <a:rPr lang="en-US" sz="2400" b="1" i="1" smtClean="0">
                <a:solidFill>
                  <a:srgbClr val="3333FF"/>
                </a:solidFill>
              </a:rPr>
              <a:t>u</a:t>
            </a:r>
            <a:r>
              <a:rPr lang="ru-RU" sz="2400" b="1" i="1" smtClean="0">
                <a:solidFill>
                  <a:srgbClr val="3333FF"/>
                </a:solidFill>
              </a:rPr>
              <a:t>С</a:t>
            </a:r>
            <a:r>
              <a:rPr lang="en-US" sz="2400" b="1" i="1" smtClean="0">
                <a:solidFill>
                  <a:srgbClr val="3333FF"/>
                </a:solidFill>
              </a:rPr>
              <a:t>l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</a:rPr>
              <a:t> 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р-р</a:t>
            </a:r>
            <a:r>
              <a:rPr lang="en-US" sz="2400" b="1" i="1" smtClean="0">
                <a:solidFill>
                  <a:srgbClr val="3333FF"/>
                </a:solidFill>
              </a:rPr>
              <a:t>)</a:t>
            </a:r>
            <a:r>
              <a:rPr lang="ru-RU" sz="2400" b="1" i="1" smtClean="0">
                <a:solidFill>
                  <a:srgbClr val="3333FF"/>
                </a:solidFill>
              </a:rPr>
              <a:t> = 3С</a:t>
            </a:r>
            <a:r>
              <a:rPr lang="en-US" sz="2400" b="1" i="1" smtClean="0">
                <a:solidFill>
                  <a:srgbClr val="3333FF"/>
                </a:solidFill>
              </a:rPr>
              <a:t>u(</a:t>
            </a:r>
            <a:r>
              <a:rPr lang="ru-RU" sz="2400" b="1" i="1" smtClean="0">
                <a:solidFill>
                  <a:srgbClr val="3333FF"/>
                </a:solidFill>
              </a:rPr>
              <a:t>т</a:t>
            </a:r>
            <a:r>
              <a:rPr lang="en-US" sz="2400" b="1" i="1" smtClean="0">
                <a:solidFill>
                  <a:srgbClr val="3333FF"/>
                </a:solidFill>
              </a:rPr>
              <a:t>) + 2AlCl</a:t>
            </a:r>
            <a:r>
              <a:rPr lang="ru-RU" sz="2400" b="1" i="1" baseline="-25000" smtClean="0">
                <a:solidFill>
                  <a:srgbClr val="3333FF"/>
                </a:solidFill>
              </a:rPr>
              <a:t>3</a:t>
            </a:r>
            <a:r>
              <a:rPr lang="en-US" sz="2400" b="1" i="1" smtClean="0">
                <a:solidFill>
                  <a:srgbClr val="3333FF"/>
                </a:solidFill>
              </a:rPr>
              <a:t> (</a:t>
            </a:r>
            <a:r>
              <a:rPr lang="ru-RU" sz="2400" b="1" i="1" smtClean="0">
                <a:solidFill>
                  <a:srgbClr val="3333FF"/>
                </a:solidFill>
              </a:rPr>
              <a:t>р-р</a:t>
            </a:r>
            <a:r>
              <a:rPr lang="en-US" sz="2400" b="1" i="1" smtClean="0">
                <a:solidFill>
                  <a:srgbClr val="3333FF"/>
                </a:solidFill>
              </a:rPr>
              <a:t>)</a:t>
            </a:r>
            <a:r>
              <a:rPr lang="en-US" sz="2400" b="1" smtClean="0"/>
              <a:t> </a:t>
            </a:r>
            <a:r>
              <a:rPr lang="ru-RU" sz="2400" b="1" smtClean="0"/>
              <a:t>   </a:t>
            </a:r>
          </a:p>
          <a:p>
            <a:pPr eaLnBrk="1" hangingPunct="1">
              <a:defRPr/>
            </a:pPr>
            <a:r>
              <a:rPr lang="en-US" sz="2400" b="1" i="1" smtClean="0">
                <a:solidFill>
                  <a:srgbClr val="3333FF"/>
                </a:solidFill>
              </a:rPr>
              <a:t>CaC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т</a:t>
            </a:r>
            <a:r>
              <a:rPr lang="en-US" sz="2400" b="1" i="1" smtClean="0">
                <a:solidFill>
                  <a:srgbClr val="3333FF"/>
                </a:solidFill>
              </a:rPr>
              <a:t>) + 2H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O</a:t>
            </a:r>
            <a:r>
              <a:rPr lang="ru-RU" sz="2400" b="1" i="1" smtClean="0">
                <a:solidFill>
                  <a:srgbClr val="3333FF"/>
                </a:solidFill>
              </a:rPr>
              <a:t>(ж)</a:t>
            </a:r>
            <a:r>
              <a:rPr lang="en-US" sz="2400" b="1" i="1" smtClean="0">
                <a:solidFill>
                  <a:srgbClr val="3333FF"/>
                </a:solidFill>
              </a:rPr>
              <a:t> = C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H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  <a:r>
              <a:rPr lang="en-US" sz="2400" b="1" i="1" smtClean="0">
                <a:solidFill>
                  <a:srgbClr val="3333FF"/>
                </a:solidFill>
              </a:rPr>
              <a:t> </a:t>
            </a:r>
            <a:r>
              <a:rPr lang="ru-RU" sz="2400" b="1" i="1" smtClean="0">
                <a:solidFill>
                  <a:srgbClr val="3333FF"/>
                </a:solidFill>
              </a:rPr>
              <a:t>+</a:t>
            </a:r>
            <a:r>
              <a:rPr lang="en-US" sz="2400" b="1" i="1" smtClean="0">
                <a:solidFill>
                  <a:srgbClr val="3333FF"/>
                </a:solidFill>
              </a:rPr>
              <a:t> Ca(OH)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р-р</a:t>
            </a:r>
            <a:r>
              <a:rPr lang="en-US" sz="2400" b="1" i="1" smtClean="0">
                <a:solidFill>
                  <a:srgbClr val="3333FF"/>
                </a:solidFill>
              </a:rPr>
              <a:t>)</a:t>
            </a:r>
            <a:r>
              <a:rPr lang="en-US" sz="2400" b="1" smtClean="0"/>
              <a:t> </a:t>
            </a:r>
            <a:r>
              <a:rPr lang="ru-RU" sz="2400" b="1" smtClean="0"/>
              <a:t>          </a:t>
            </a:r>
            <a:endParaRPr lang="en-US" sz="2400" b="1" smtClean="0"/>
          </a:p>
          <a:p>
            <a:pPr eaLnBrk="1" hangingPunct="1">
              <a:defRPr/>
            </a:pPr>
            <a:r>
              <a:rPr lang="ru-RU" sz="2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Гомогенные реакции:</a:t>
            </a:r>
            <a:endParaRPr lang="ru-RU" sz="2800" smtClean="0"/>
          </a:p>
          <a:p>
            <a:pPr algn="l" eaLnBrk="1" hangingPunct="1">
              <a:defRPr/>
            </a:pPr>
            <a:r>
              <a:rPr lang="ru-RU" sz="2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22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Гомогенные реакции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реакции, в которых реагирующие вещества и продукты реакции находятся в одном агрегатном состоянии (в одной фазе):    </a:t>
            </a:r>
            <a:r>
              <a:rPr lang="en-US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</a:t>
            </a:r>
            <a:r>
              <a:rPr lang="ru-RU" sz="2400" b="1" i="1" smtClean="0">
                <a:solidFill>
                  <a:srgbClr val="3333FF"/>
                </a:solidFill>
              </a:rPr>
              <a:t>2С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</a:rPr>
              <a:t>Н</a:t>
            </a:r>
            <a:r>
              <a:rPr lang="ru-RU" sz="2400" b="1" i="1" baseline="-25000" smtClean="0">
                <a:solidFill>
                  <a:srgbClr val="3333FF"/>
                </a:solidFill>
              </a:rPr>
              <a:t>6</a:t>
            </a:r>
            <a:r>
              <a:rPr lang="ru-RU" sz="2400" b="1" i="1" smtClean="0">
                <a:solidFill>
                  <a:srgbClr val="3333FF"/>
                </a:solidFill>
              </a:rPr>
              <a:t>(г) + 7О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</a:rPr>
              <a:t>(г) </a:t>
            </a:r>
            <a:r>
              <a:rPr lang="ru-RU" sz="2400" b="1" i="1" smtClean="0">
                <a:solidFill>
                  <a:srgbClr val="3333FF"/>
                </a:solidFill>
                <a:sym typeface="Wingdings 3" pitchFamily="18" charset="2"/>
              </a:rPr>
              <a:t> 4СО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  <a:sym typeface="Wingdings 3" pitchFamily="18" charset="2"/>
              </a:rPr>
              <a:t>(г) + 6Н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  <a:sym typeface="Wingdings 3" pitchFamily="18" charset="2"/>
              </a:rPr>
              <a:t>О(г)</a:t>
            </a:r>
            <a:r>
              <a:rPr lang="ru-RU" sz="2400" smtClean="0"/>
              <a:t>                    </a:t>
            </a:r>
            <a:endParaRPr lang="en-US" sz="2400" smtClean="0"/>
          </a:p>
          <a:p>
            <a:pPr eaLnBrk="1" hangingPunct="1">
              <a:defRPr/>
            </a:pPr>
            <a:r>
              <a:rPr lang="ru-RU" sz="2400" smtClean="0"/>
              <a:t> </a:t>
            </a:r>
            <a:r>
              <a:rPr lang="ru-RU" sz="2400" b="1" i="1" smtClean="0">
                <a:solidFill>
                  <a:srgbClr val="3333FF"/>
                </a:solidFill>
              </a:rPr>
              <a:t>2 </a:t>
            </a:r>
            <a:r>
              <a:rPr lang="en-US" sz="2400" b="1" i="1" smtClean="0">
                <a:solidFill>
                  <a:srgbClr val="3333FF"/>
                </a:solidFill>
              </a:rPr>
              <a:t>SO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г</a:t>
            </a:r>
            <a:r>
              <a:rPr lang="en-US" sz="2400" b="1" i="1" smtClean="0">
                <a:solidFill>
                  <a:srgbClr val="3333FF"/>
                </a:solidFill>
              </a:rPr>
              <a:t>) + O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г</a:t>
            </a:r>
            <a:r>
              <a:rPr lang="en-US" sz="2400" b="1" i="1" smtClean="0">
                <a:solidFill>
                  <a:srgbClr val="3333FF"/>
                </a:solidFill>
              </a:rPr>
              <a:t>) = 2SO</a:t>
            </a:r>
            <a:r>
              <a:rPr lang="ru-RU" sz="2400" b="1" i="1" baseline="-25000" smtClean="0">
                <a:solidFill>
                  <a:srgbClr val="3333FF"/>
                </a:solidFill>
              </a:rPr>
              <a:t>3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г</a:t>
            </a:r>
            <a:r>
              <a:rPr lang="en-US" sz="2400" b="1" i="1" smtClean="0">
                <a:solidFill>
                  <a:srgbClr val="3333FF"/>
                </a:solidFill>
              </a:rPr>
              <a:t>) +Q</a:t>
            </a:r>
            <a:r>
              <a:rPr lang="ru-RU" sz="2400" b="1" smtClean="0"/>
              <a:t> </a:t>
            </a:r>
            <a:endParaRPr lang="en-US" sz="2400" b="1" smtClean="0"/>
          </a:p>
          <a:p>
            <a:pPr eaLnBrk="1" hangingPunct="1">
              <a:defRPr/>
            </a:pPr>
            <a:r>
              <a:rPr lang="en-US" sz="2400" b="1" i="1" smtClean="0">
                <a:solidFill>
                  <a:srgbClr val="3333FF"/>
                </a:solidFill>
              </a:rPr>
              <a:t>H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г</a:t>
            </a:r>
            <a:r>
              <a:rPr lang="en-US" sz="2400" b="1" i="1" smtClean="0">
                <a:solidFill>
                  <a:srgbClr val="3333FF"/>
                </a:solidFill>
              </a:rPr>
              <a:t>) + F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(</a:t>
            </a:r>
            <a:r>
              <a:rPr lang="ru-RU" sz="2400" b="1" i="1" smtClean="0">
                <a:solidFill>
                  <a:srgbClr val="3333FF"/>
                </a:solidFill>
              </a:rPr>
              <a:t>г</a:t>
            </a:r>
            <a:r>
              <a:rPr lang="en-US" sz="2400" b="1" i="1" smtClean="0">
                <a:solidFill>
                  <a:srgbClr val="3333FF"/>
                </a:solidFill>
              </a:rPr>
              <a:t>) = 2HF(</a:t>
            </a:r>
            <a:r>
              <a:rPr lang="ru-RU" sz="2400" b="1" i="1" smtClean="0">
                <a:solidFill>
                  <a:srgbClr val="3333FF"/>
                </a:solidFill>
              </a:rPr>
              <a:t>г</a:t>
            </a:r>
            <a:r>
              <a:rPr lang="en-US" sz="2400" b="1" i="1" smtClean="0">
                <a:solidFill>
                  <a:srgbClr val="3333FF"/>
                </a:solidFill>
              </a:rPr>
              <a:t>)</a:t>
            </a:r>
            <a:endParaRPr lang="ru-RU" sz="2400" b="1" i="1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772400" cy="533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 </a:t>
            </a:r>
            <a:r>
              <a:rPr lang="ru-RU" sz="3200" b="1" u="sng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тепловому эффекту: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914400"/>
            <a:ext cx="9144000" cy="1981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Экзотермические реакции: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Экзотермические реакции</a:t>
            </a:r>
            <a:r>
              <a:rPr lang="ru-RU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реакции, протекающие с выделением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энергии во внешнюю среду.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Экзотермические реакции, которые протекают с выделением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света, относят к </a:t>
            </a:r>
            <a:r>
              <a:rPr lang="ru-RU" sz="3600" i="1" u="sng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реакциям горения</a:t>
            </a: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например:</a:t>
            </a:r>
            <a:endParaRPr lang="ru-RU" sz="3600" b="1" i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804988" y="5445125"/>
            <a:ext cx="55626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3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4Р + 5О</a:t>
            </a:r>
            <a:r>
              <a:rPr lang="ru-RU" sz="3600" b="1" i="1" baseline="-250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2Р</a:t>
            </a:r>
            <a:r>
              <a:rPr lang="ru-RU" sz="3600" b="1" i="1" baseline="-250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  <a:r>
              <a:rPr lang="en-US" sz="3600" b="1" i="1" baseline="-250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ru-RU" sz="3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</a:t>
            </a:r>
            <a:r>
              <a:rPr lang="en-US" sz="3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Q</a:t>
            </a:r>
            <a:endParaRPr lang="ru-RU" sz="3600" b="1" i="1" dirty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  <p:bldP spid="3174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533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Эндотермические реакции:</a:t>
            </a:r>
            <a:endParaRPr lang="ru-RU" sz="4000" b="1" i="1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8200"/>
            <a:ext cx="9144000" cy="5334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  <a:defRPr/>
            </a:pPr>
            <a:r>
              <a:rPr lang="ru-RU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Эндотермические реакции</a:t>
            </a:r>
            <a:r>
              <a:rPr lang="ru-RU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реакции, протекающие с поглощением энергии из внешней среды. К ним относятся почти все реакции разложения, например: </a:t>
            </a:r>
            <a:endParaRPr lang="en-US" sz="28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Обжиг известняка:</a:t>
            </a: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</a:t>
            </a:r>
            <a:r>
              <a:rPr lang="ru-RU" sz="3600" b="1" i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СаСО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</a:t>
            </a:r>
            <a:r>
              <a:rPr lang="en-US" sz="3600" b="1" i="1" baseline="60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t  </a:t>
            </a:r>
            <a:r>
              <a:rPr lang="en-US" sz="3600" b="1" i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CaO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 + CO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2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 - Q</a:t>
            </a:r>
            <a:endParaRPr lang="ru-RU" sz="3600" b="1" i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 3" pitchFamily="18" charset="2"/>
            </a:endParaRPr>
          </a:p>
          <a:p>
            <a:pPr eaLnBrk="1" hangingPunct="1">
              <a:buFontTx/>
              <a:buNone/>
              <a:defRPr/>
            </a:pPr>
            <a:endParaRPr lang="ru-RU" sz="2000" b="1" i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 3" pitchFamily="18" charset="2"/>
            </a:endParaRPr>
          </a:p>
          <a:p>
            <a:pPr eaLnBrk="1" hangingPunct="1">
              <a:buFontTx/>
              <a:buNone/>
              <a:defRPr/>
            </a:pP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      Количество выделенной или поглощенной в результате реакции</a:t>
            </a:r>
          </a:p>
          <a:p>
            <a:pPr eaLnBrk="1" hangingPunct="1">
              <a:buFontTx/>
              <a:buNone/>
              <a:defRPr/>
            </a:pP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энергии называют 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тепловым эффектом реакции</a:t>
            </a: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, а уравнение химической</a:t>
            </a:r>
          </a:p>
          <a:p>
            <a:pPr eaLnBrk="1" hangingPunct="1">
              <a:buFontTx/>
              <a:buNone/>
              <a:defRPr/>
            </a:pP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реакции с указанием этого эффекта называют 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термохимическим</a:t>
            </a:r>
          </a:p>
          <a:p>
            <a:pPr eaLnBrk="1" hangingPunct="1">
              <a:buFontTx/>
              <a:buNone/>
              <a:defRPr/>
            </a:pPr>
            <a:r>
              <a:rPr lang="ru-RU" sz="2000" b="1" i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уравнением</a:t>
            </a: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  <a:sym typeface="Wingdings 3" pitchFamily="18" charset="2"/>
              </a:rPr>
              <a:t>, например:</a:t>
            </a:r>
          </a:p>
          <a:p>
            <a:pPr algn="ctr" eaLnBrk="1" hangingPunct="1">
              <a:buFontTx/>
              <a:buNone/>
              <a:defRPr/>
            </a:pP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H</a:t>
            </a:r>
            <a:r>
              <a:rPr lang="ru-RU" sz="20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2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(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г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)+ </a:t>
            </a:r>
            <a:r>
              <a:rPr lang="en-US" sz="2000" b="1" i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Cl</a:t>
            </a:r>
            <a:r>
              <a:rPr lang="ru-RU" sz="20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2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(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г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) = 2HCl(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г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) + 92.3 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кДж</a:t>
            </a:r>
            <a:endParaRPr lang="en-US" sz="2000" b="1" i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 3" pitchFamily="18" charset="2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N</a:t>
            </a:r>
            <a:r>
              <a:rPr lang="ru-RU" sz="20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2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(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г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) + O</a:t>
            </a:r>
            <a:r>
              <a:rPr lang="ru-RU" sz="20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2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(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г</a:t>
            </a:r>
            <a:r>
              <a:rPr lang="en-US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) = 2NO – 90.4 </a:t>
            </a:r>
            <a:r>
              <a:rPr lang="ru-RU" sz="2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3" pitchFamily="18" charset="2"/>
              </a:rPr>
              <a:t>кДж</a:t>
            </a:r>
          </a:p>
          <a:p>
            <a:pPr eaLnBrk="1" hangingPunct="1">
              <a:buFontTx/>
              <a:buNone/>
              <a:defRPr/>
            </a:pPr>
            <a:endParaRPr lang="ru-RU" sz="2000" b="1" i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6858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6.  </a:t>
            </a:r>
            <a:r>
              <a:rPr lang="ru-RU" sz="3200" b="1" u="sng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направлению: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990600"/>
            <a:ext cx="9144000" cy="2438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Необратимые реакции: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Необратимые реакции</a:t>
            </a: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протекают в данных условиях только в одном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направлении.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 таким реакциям можно отнести все реакции обмена,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сопровождающиеся образованием осадка, газа или </a:t>
            </a:r>
            <a:r>
              <a:rPr lang="ru-RU" sz="2800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малодиссоциирующего</a:t>
            </a:r>
            <a:endParaRPr lang="ru-RU" sz="28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вещества (воды) и все реакции горения: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858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Обратимые реакции: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836613"/>
            <a:ext cx="8893175" cy="31416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Обратимые реакции</a:t>
            </a: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в данных условиях протекают одновременно в</a:t>
            </a:r>
          </a:p>
          <a:p>
            <a:pPr algn="ctr" eaLnBrk="1" hangingPunct="1">
              <a:buFontTx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двух противоположных направлениях. Таких реакций подавляющее</a:t>
            </a:r>
          </a:p>
          <a:p>
            <a:pPr algn="ctr" eaLnBrk="1" hangingPunct="1">
              <a:buFontTx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большинство. </a:t>
            </a:r>
          </a:p>
          <a:p>
            <a:pPr algn="ctr" eaLnBrk="1" hangingPunct="1">
              <a:buFontTx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Например: </a:t>
            </a:r>
          </a:p>
          <a:p>
            <a:pPr algn="ctr" eaLnBrk="1" hangingPunct="1">
              <a:buFontTx/>
              <a:buNone/>
              <a:defRPr/>
            </a:pPr>
            <a:r>
              <a:rPr lang="ru-RU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O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&lt;=&gt; 2SO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3</a:t>
            </a:r>
            <a:endParaRPr lang="ru-RU" sz="3600" b="1" i="1" baseline="-25000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ru-RU" sz="3600" b="1" i="1" baseline="-25000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+3H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&lt;=&gt; 2NH</a:t>
            </a:r>
            <a:r>
              <a:rPr lang="en-US" sz="36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3</a:t>
            </a:r>
            <a:endParaRPr lang="ru-RU" sz="3600" b="1" i="1" baseline="-25000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План: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b="1" smtClean="0">
                <a:solidFill>
                  <a:srgbClr val="9900CC"/>
                </a:solidFill>
              </a:rPr>
              <a:t>ПОНЯТИЕ О ХИМИЧЕСКИХ РЕАКЦИЯХ.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sz="2400" b="1" smtClean="0">
              <a:solidFill>
                <a:srgbClr val="9900CC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2"/>
            </a:pPr>
            <a:r>
              <a:rPr lang="ru-RU" sz="2400" b="1" smtClean="0">
                <a:solidFill>
                  <a:srgbClr val="9900CC"/>
                </a:solidFill>
              </a:rPr>
              <a:t>КЛАССИФИКАЦИЯ ХИМИЧЕСКИХ РЕАКЦИЙ: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b="1" smtClean="0"/>
              <a:t>По числу и составу реагирующих веществ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b="1" smtClean="0"/>
              <a:t>По изменению степеней окисления химических элементов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b="1" smtClean="0"/>
              <a:t>По участию катализатора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b="1" smtClean="0"/>
              <a:t>По агрегатному состоянию реагирующих веществ</a:t>
            </a:r>
            <a:endParaRPr lang="en-US" sz="2400" b="1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b="1" smtClean="0"/>
              <a:t>По тепловому эффекту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b="1" smtClean="0"/>
              <a:t>По направлению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sz="2400" b="1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400" b="1" smtClean="0"/>
              <a:t> 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sz="2400" b="1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838200" y="228600"/>
            <a:ext cx="8077200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spcBef>
                <a:spcPct val="20000"/>
              </a:spcBef>
              <a:defRPr/>
            </a:pPr>
            <a:r>
              <a:rPr lang="ru-RU" sz="2800" b="1" dirty="0">
                <a:solidFill>
                  <a:schemeClr val="tx1"/>
                </a:solidFill>
                <a:effectLst/>
              </a:rPr>
              <a:t>          </a:t>
            </a:r>
            <a:r>
              <a:rPr lang="ru-RU" b="1" u="sng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Химические реакции</a:t>
            </a:r>
            <a:r>
              <a:rPr lang="ru-RU" dirty="0">
                <a:solidFill>
                  <a:schemeClr val="tx1"/>
                </a:solidFill>
                <a:effectLst/>
              </a:rPr>
              <a:t>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–  это процессы, в результате которых из одних веществ образуются другие отличающиеся от них по составу и (или) строению.</a:t>
            </a:r>
          </a:p>
          <a:p>
            <a:pPr marL="457200" indent="-457200" algn="l">
              <a:spcBef>
                <a:spcPct val="20000"/>
              </a:spcBef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При химических реакциях обязательно происходит изменение веществ, при котором разрываются старые и образуются новые химические связи между атомами.</a:t>
            </a:r>
          </a:p>
          <a:p>
            <a:pPr marL="457200" indent="-457200">
              <a:spcBef>
                <a:spcPct val="20000"/>
              </a:spcBef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Признаки химических реакций:</a:t>
            </a:r>
          </a:p>
          <a:p>
            <a:pPr marL="457200" indent="-457200" algn="l">
              <a:spcBef>
                <a:spcPct val="20000"/>
              </a:spcBef>
              <a:buFontTx/>
              <a:buAutoNum type="arabicParenR"/>
              <a:defRPr/>
            </a:pPr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Выделяется газ</a:t>
            </a:r>
          </a:p>
          <a:p>
            <a:pPr marL="457200" indent="-457200" algn="l">
              <a:spcBef>
                <a:spcPct val="20000"/>
              </a:spcBef>
              <a:buFontTx/>
              <a:buAutoNum type="arabicParenR" startAt="2"/>
              <a:defRPr/>
            </a:pPr>
            <a:r>
              <a:rPr lang="ru-RU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Выпадет осадок</a:t>
            </a:r>
          </a:p>
          <a:p>
            <a:pPr marL="457200" indent="-457200" algn="l">
              <a:spcBef>
                <a:spcPct val="20000"/>
              </a:spcBef>
              <a:defRPr/>
            </a:pPr>
            <a:r>
              <a:rPr lang="ru-RU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3)   </a:t>
            </a:r>
            <a:r>
              <a:rPr lang="ru-RU" i="1" dirty="0">
                <a:solidFill>
                  <a:srgbClr val="62D06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Происходит изменение окраски веществ</a:t>
            </a:r>
          </a:p>
          <a:p>
            <a:pPr marL="457200" indent="-457200" algn="l">
              <a:spcBef>
                <a:spcPct val="20000"/>
              </a:spcBef>
              <a:buFontTx/>
              <a:buAutoNum type="arabicParenR" startAt="4"/>
              <a:defRPr/>
            </a:pPr>
            <a:r>
              <a:rPr lang="ru-RU" i="1" dirty="0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Выделяется или поглощается тепло, свет</a:t>
            </a:r>
          </a:p>
          <a:p>
            <a:pPr marL="457200" indent="-457200" algn="l">
              <a:spcBef>
                <a:spcPct val="20000"/>
              </a:spcBef>
              <a:buFontTx/>
              <a:buAutoNum type="arabicParenR" startAt="4"/>
              <a:defRPr/>
            </a:pPr>
            <a:r>
              <a:rPr lang="ru-RU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Свечение .</a:t>
            </a:r>
            <a:endParaRPr lang="ru-RU" i="1" dirty="0">
              <a:solidFill>
                <a:srgbClr val="9900CC"/>
              </a:solidFill>
              <a:effectLst>
                <a:outerShdw blurRad="38100" dist="38100" dir="2700000" algn="tl">
                  <a:srgbClr val="000000"/>
                </a:outerShdw>
              </a:effectLst>
              <a:hlinkClick r:id="rId2" action="ppaction://hlinkfile"/>
            </a:endParaRPr>
          </a:p>
          <a:p>
            <a:pPr marL="457200" indent="-457200" algn="l">
              <a:spcBef>
                <a:spcPct val="20000"/>
              </a:spcBef>
              <a:defRPr/>
            </a:pPr>
            <a:endParaRPr lang="ru-RU" sz="1400" i="1" dirty="0">
              <a:solidFill>
                <a:srgbClr val="99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 algn="l">
              <a:spcBef>
                <a:spcPct val="20000"/>
              </a:spcBef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Рассмотрим классификацию химических реакций по различным признакам.          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ChangeArrowheads="1"/>
          </p:cNvSpPr>
          <p:nvPr/>
        </p:nvSpPr>
        <p:spPr bwMode="auto">
          <a:xfrm>
            <a:off x="0" y="1447800"/>
            <a:ext cx="9144000" cy="502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  <a:defRPr/>
            </a:pPr>
            <a:r>
              <a:rPr lang="ru-RU" sz="3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По числу и составу реагирующих веществ:</a:t>
            </a:r>
          </a:p>
          <a:p>
            <a:pPr marL="457200" indent="-457200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</a:p>
          <a:p>
            <a:pPr marL="457200" indent="-457200">
              <a:defRPr/>
            </a:pPr>
            <a:r>
              <a:rPr lang="ru-RU" sz="2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Реакции, идущие без изменения состава веществ</a:t>
            </a:r>
          </a:p>
          <a:p>
            <a:pPr marL="457200" indent="-457200" algn="just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 неорганической химии к таким реакциям можно</a:t>
            </a:r>
          </a:p>
          <a:p>
            <a:pPr marL="457200" indent="-457200" algn="just">
              <a:defRPr/>
            </a:pP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отнести процессы получения аллотропных модификаций</a:t>
            </a:r>
          </a:p>
          <a:p>
            <a:pPr marL="457200" indent="-457200" algn="just">
              <a:defRPr/>
            </a:pP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одного химического элемента, например:</a:t>
            </a:r>
          </a:p>
          <a:p>
            <a:pPr marL="457200" indent="-457200" algn="just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457200" indent="-457200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ru-RU" b="1">
                <a:solidFill>
                  <a:srgbClr val="FF0066"/>
                </a:solidFill>
                <a:effectLst/>
              </a:rPr>
              <a:t>С (графит) 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&lt;</a:t>
            </a:r>
            <a:r>
              <a:rPr lang="ru-RU" b="1">
                <a:solidFill>
                  <a:srgbClr val="FF0066"/>
                </a:solidFill>
                <a:effectLst/>
              </a:rPr>
              <a:t>=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&gt;</a:t>
            </a:r>
            <a:r>
              <a:rPr lang="ru-RU" b="1">
                <a:solidFill>
                  <a:srgbClr val="FF0066"/>
                </a:solidFill>
                <a:effectLst/>
              </a:rPr>
              <a:t> С (алмаз)</a:t>
            </a:r>
          </a:p>
          <a:p>
            <a:pPr marL="457200" indent="-457200">
              <a:defRPr/>
            </a:pPr>
            <a:r>
              <a:rPr lang="ru-RU" b="1">
                <a:solidFill>
                  <a:srgbClr val="FF0066"/>
                </a:solidFill>
                <a:effectLst/>
              </a:rPr>
              <a:t>3О</a:t>
            </a:r>
            <a:r>
              <a:rPr lang="ru-RU" b="1" baseline="-30000">
                <a:solidFill>
                  <a:srgbClr val="FF0066"/>
                </a:solidFill>
                <a:effectLst/>
                <a:cs typeface="Times New Roman" pitchFamily="18" charset="0"/>
              </a:rPr>
              <a:t>2</a:t>
            </a:r>
            <a:r>
              <a:rPr lang="ru-RU" b="1">
                <a:solidFill>
                  <a:srgbClr val="FF0066"/>
                </a:solidFill>
                <a:effectLst/>
              </a:rPr>
              <a:t> (кислород) 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&lt;</a:t>
            </a:r>
            <a:r>
              <a:rPr lang="ru-RU" b="1">
                <a:solidFill>
                  <a:srgbClr val="FF0066"/>
                </a:solidFill>
                <a:effectLst/>
              </a:rPr>
              <a:t>=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&gt;</a:t>
            </a:r>
            <a:r>
              <a:rPr lang="ru-RU" b="1">
                <a:solidFill>
                  <a:srgbClr val="FF0066"/>
                </a:solidFill>
                <a:effectLst/>
              </a:rPr>
              <a:t> 2О</a:t>
            </a:r>
            <a:r>
              <a:rPr lang="ru-RU" b="1" baseline="-25000">
                <a:solidFill>
                  <a:srgbClr val="FF0066"/>
                </a:solidFill>
                <a:effectLst/>
              </a:rPr>
              <a:t>3 </a:t>
            </a:r>
            <a:r>
              <a:rPr lang="ru-RU" b="1">
                <a:solidFill>
                  <a:srgbClr val="FF0066"/>
                </a:solidFill>
                <a:effectLst/>
              </a:rPr>
              <a:t>(озон)</a:t>
            </a:r>
          </a:p>
          <a:p>
            <a:pPr marL="457200" indent="-457200">
              <a:defRPr/>
            </a:pPr>
            <a:r>
              <a:rPr lang="en-US" b="1">
                <a:solidFill>
                  <a:srgbClr val="FF0066"/>
                </a:solidFill>
                <a:effectLst/>
              </a:rPr>
              <a:t>Sn (</a:t>
            </a:r>
            <a:r>
              <a:rPr lang="ru-RU" b="1">
                <a:solidFill>
                  <a:srgbClr val="FF0066"/>
                </a:solidFill>
                <a:effectLst/>
              </a:rPr>
              <a:t>белое олово</a:t>
            </a:r>
            <a:r>
              <a:rPr lang="en-US" b="1">
                <a:solidFill>
                  <a:srgbClr val="FF0066"/>
                </a:solidFill>
                <a:effectLst/>
              </a:rPr>
              <a:t>) 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&lt;</a:t>
            </a:r>
            <a:r>
              <a:rPr lang="ru-RU" b="1">
                <a:solidFill>
                  <a:srgbClr val="FF0066"/>
                </a:solidFill>
                <a:effectLst/>
              </a:rPr>
              <a:t>=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&gt;</a:t>
            </a:r>
            <a:r>
              <a:rPr lang="en-US" b="1">
                <a:solidFill>
                  <a:srgbClr val="FF0066"/>
                </a:solidFill>
                <a:effectLst/>
                <a:cs typeface="Times New Roman" pitchFamily="18" charset="0"/>
              </a:rPr>
              <a:t> Sn (</a:t>
            </a:r>
            <a:r>
              <a:rPr lang="ru-RU" b="1">
                <a:solidFill>
                  <a:srgbClr val="FF0066"/>
                </a:solidFill>
                <a:effectLst/>
              </a:rPr>
              <a:t>серое олово</a:t>
            </a:r>
            <a:r>
              <a:rPr lang="en-US" b="1">
                <a:solidFill>
                  <a:srgbClr val="FF0066"/>
                </a:solidFill>
                <a:effectLst/>
                <a:cs typeface="Times New Roman" pitchFamily="18" charset="0"/>
              </a:rPr>
              <a:t>)</a:t>
            </a:r>
            <a:endParaRPr lang="ru-RU" b="1">
              <a:solidFill>
                <a:srgbClr val="FF0066"/>
              </a:solidFill>
              <a:effectLst/>
            </a:endParaRPr>
          </a:p>
          <a:p>
            <a:pPr marL="457200" indent="-457200">
              <a:defRPr/>
            </a:pPr>
            <a:r>
              <a:rPr lang="en-US" b="1">
                <a:solidFill>
                  <a:srgbClr val="FF0066"/>
                </a:solidFill>
                <a:effectLst/>
              </a:rPr>
              <a:t>S (</a:t>
            </a:r>
            <a:r>
              <a:rPr lang="ru-RU" b="1">
                <a:solidFill>
                  <a:srgbClr val="FF0066"/>
                </a:solidFill>
                <a:effectLst/>
              </a:rPr>
              <a:t>ромбическая</a:t>
            </a:r>
            <a:r>
              <a:rPr lang="en-US" b="1">
                <a:solidFill>
                  <a:srgbClr val="FF0066"/>
                </a:solidFill>
                <a:effectLst/>
              </a:rPr>
              <a:t>)</a:t>
            </a:r>
            <a:r>
              <a:rPr lang="ru-RU" b="1">
                <a:solidFill>
                  <a:srgbClr val="FF0066"/>
                </a:solidFill>
                <a:effectLst/>
              </a:rPr>
              <a:t> 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&lt;</a:t>
            </a:r>
            <a:r>
              <a:rPr lang="ru-RU" b="1">
                <a:solidFill>
                  <a:srgbClr val="FF0066"/>
                </a:solidFill>
                <a:effectLst/>
              </a:rPr>
              <a:t>=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&gt;</a:t>
            </a:r>
            <a:r>
              <a:rPr lang="ru-RU" b="1">
                <a:solidFill>
                  <a:srgbClr val="FF0066"/>
                </a:solidFill>
                <a:effectLst/>
              </a:rPr>
              <a:t> </a:t>
            </a:r>
            <a:r>
              <a:rPr lang="en-US" b="1">
                <a:solidFill>
                  <a:srgbClr val="FF0066"/>
                </a:solidFill>
                <a:effectLst/>
              </a:rPr>
              <a:t>S</a:t>
            </a:r>
            <a:r>
              <a:rPr lang="ru-RU" b="1">
                <a:solidFill>
                  <a:srgbClr val="FF0066"/>
                </a:solidFill>
                <a:effectLst/>
              </a:rPr>
              <a:t> (пластическая)</a:t>
            </a:r>
          </a:p>
          <a:p>
            <a:pPr marL="457200" indent="-457200">
              <a:defRPr/>
            </a:pPr>
            <a:r>
              <a:rPr lang="ru-RU" b="1">
                <a:solidFill>
                  <a:srgbClr val="FF0066"/>
                </a:solidFill>
                <a:effectLst/>
              </a:rPr>
              <a:t> Р (красный) 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&lt;</a:t>
            </a:r>
            <a:r>
              <a:rPr lang="ru-RU" b="1">
                <a:solidFill>
                  <a:srgbClr val="FF0066"/>
                </a:solidFill>
                <a:effectLst/>
              </a:rPr>
              <a:t>=</a:t>
            </a:r>
            <a:r>
              <a:rPr lang="ru-RU" b="1">
                <a:solidFill>
                  <a:srgbClr val="FF0066"/>
                </a:solidFill>
                <a:effectLst/>
                <a:cs typeface="Times New Roman" pitchFamily="18" charset="0"/>
              </a:rPr>
              <a:t>&gt;</a:t>
            </a:r>
            <a:r>
              <a:rPr lang="ru-RU" b="1">
                <a:solidFill>
                  <a:srgbClr val="FF0066"/>
                </a:solidFill>
                <a:effectLst/>
              </a:rPr>
              <a:t> Р (белый)</a:t>
            </a:r>
          </a:p>
          <a:p>
            <a:pPr marL="457200" indent="-457200"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0"/>
            <a:ext cx="9144000" cy="1295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</a:t>
            </a:r>
            <a:r>
              <a:rPr lang="ru-RU" sz="320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ХИМИЧЕСКИХ РЕАКЦИЙ: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6858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Реакции, идущие с изменением состава вещества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836613"/>
            <a:ext cx="7747000" cy="554513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ru-RU" sz="24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Реакции соединения</a:t>
            </a:r>
            <a:r>
              <a:rPr lang="ru-RU" sz="1800" dirty="0" smtClean="0"/>
              <a:t> </a:t>
            </a: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– это реакции, при которых из двух и более веществ образуется одно сложное вещество.</a:t>
            </a:r>
          </a:p>
          <a:p>
            <a:pPr marL="609600" indent="-609600" algn="just" eaLnBrk="1" hangingPunct="1">
              <a:buFontTx/>
              <a:buNone/>
              <a:defRPr/>
            </a:pPr>
            <a:r>
              <a:rPr lang="ru-RU" sz="22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В неорганической химии все многообразие реакции</a:t>
            </a:r>
          </a:p>
          <a:p>
            <a:pPr marL="609600" indent="-609600" algn="just" eaLnBrk="1" hangingPunct="1">
              <a:buFontTx/>
              <a:buNone/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соединения можно рассмотреть на примере </a:t>
            </a:r>
            <a:r>
              <a:rPr lang="ru-RU" sz="2400" u="sng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реакции получения</a:t>
            </a:r>
          </a:p>
          <a:p>
            <a:pPr marL="609600" indent="-609600" algn="just" eaLnBrk="1" hangingPunct="1">
              <a:buFontTx/>
              <a:buNone/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серной кислоты из серы</a:t>
            </a: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</a:p>
          <a:p>
            <a:pPr marL="609600" indent="-609600" algn="just" eaLnBrk="1" hangingPunct="1">
              <a:buFontTx/>
              <a:buNone/>
              <a:defRPr/>
            </a:pPr>
            <a:r>
              <a:rPr lang="ru-RU" sz="2400" dirty="0" smtClean="0"/>
              <a:t>      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а) получение оксида серы(</a:t>
            </a:r>
            <a:r>
              <a:rPr lang="en-US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IV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):    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 + 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 SO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 i="1" baseline="-25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- из двух простых веществ образуется одно сложное,</a:t>
            </a:r>
          </a:p>
          <a:p>
            <a:pPr marL="609600" indent="-609600" algn="just" eaLnBrk="1" hangingPunct="1">
              <a:buFontTx/>
              <a:buNone/>
              <a:defRPr/>
            </a:pP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б) получение оксида серы(</a:t>
            </a:r>
            <a:r>
              <a:rPr lang="en-US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VI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  <a:r>
              <a:rPr lang="en-US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&lt;=&gt; 2SO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3</a:t>
            </a:r>
            <a:r>
              <a:rPr lang="en-US" sz="2400" b="1" i="1" baseline="-25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</a:t>
            </a:r>
            <a:r>
              <a:rPr lang="en-US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 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из простого и сложного веществ образуется одно сложное,</a:t>
            </a:r>
          </a:p>
          <a:p>
            <a:pPr marL="609600" indent="-609600" algn="just" eaLnBrk="1" hangingPunct="1">
              <a:buFontTx/>
              <a:buNone/>
              <a:defRPr/>
            </a:pP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в) получение серной кислоты:    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H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= H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</a:t>
            </a:r>
            <a:r>
              <a:rPr lang="en-US" sz="2400" b="1" i="1" baseline="-25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400" b="1" i="1" baseline="-25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en-US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из двух сложных веществ образуется одно сложное.</a:t>
            </a:r>
            <a:r>
              <a:rPr lang="en-US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 sz="24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2.</a:t>
            </a: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</a:t>
            </a:r>
            <a:r>
              <a:rPr lang="ru-RU" sz="2400" b="1" u="sng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Реакции разложения</a:t>
            </a: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это реакции, при которых из одного сложного вещества образуется несколько новых веществ.</a:t>
            </a:r>
            <a:r>
              <a:rPr lang="ru-RU" sz="2400" b="1" u="sng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773238"/>
            <a:ext cx="7772400" cy="4419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700" smtClean="0"/>
              <a:t>     </a:t>
            </a:r>
            <a:endParaRPr lang="ru-RU" sz="2700" u="sng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а)  разложение воды под действием электрического тока: </a:t>
            </a:r>
            <a:endParaRPr lang="en-US" sz="2400" b="1" i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i="1" smtClean="0">
                <a:solidFill>
                  <a:srgbClr val="FF0066"/>
                </a:solidFill>
              </a:rPr>
              <a:t>            эл.ток</a:t>
            </a:r>
            <a:r>
              <a:rPr lang="ru-RU" sz="1800" b="1" i="1" baseline="46000" smtClean="0">
                <a:solidFill>
                  <a:srgbClr val="FF0066"/>
                </a:solidFill>
                <a:sym typeface="Wingdings 3" pitchFamily="18" charset="2"/>
              </a:rPr>
              <a:t> </a:t>
            </a:r>
            <a:r>
              <a:rPr lang="en-US" sz="1800" b="1" i="1" smtClean="0">
                <a:solidFill>
                  <a:srgbClr val="FF0066"/>
                </a:solidFill>
              </a:rPr>
              <a:t> </a:t>
            </a:r>
            <a:endParaRPr lang="ru-RU" sz="1800" b="1" i="1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i="1" smtClean="0">
                <a:solidFill>
                  <a:srgbClr val="FF0066"/>
                </a:solidFill>
              </a:rPr>
              <a:t>2</a:t>
            </a:r>
            <a:r>
              <a:rPr lang="ru-RU" sz="2400" b="1" i="1" smtClean="0">
                <a:solidFill>
                  <a:srgbClr val="FF0066"/>
                </a:solidFill>
              </a:rPr>
              <a:t>Н</a:t>
            </a:r>
            <a:r>
              <a:rPr lang="ru-RU" sz="2400" b="1" i="1" baseline="-25000" smtClean="0">
                <a:solidFill>
                  <a:srgbClr val="FF0066"/>
                </a:solidFill>
              </a:rPr>
              <a:t>2</a:t>
            </a:r>
            <a:r>
              <a:rPr lang="ru-RU" sz="2400" b="1" i="1" smtClean="0">
                <a:solidFill>
                  <a:srgbClr val="FF0066"/>
                </a:solidFill>
              </a:rPr>
              <a:t>О  </a:t>
            </a:r>
            <a:r>
              <a:rPr lang="en-US" sz="2400" b="1" i="1" smtClean="0">
                <a:solidFill>
                  <a:srgbClr val="FF0066"/>
                </a:solidFill>
                <a:sym typeface="Wingdings 3" pitchFamily="18" charset="2"/>
              </a:rPr>
              <a:t></a:t>
            </a:r>
            <a:r>
              <a:rPr lang="en-US" sz="2400" b="1" i="1" baseline="46000" smtClean="0">
                <a:solidFill>
                  <a:srgbClr val="FF0066"/>
                </a:solidFill>
                <a:sym typeface="Wingdings 3" pitchFamily="18" charset="2"/>
              </a:rPr>
              <a:t> </a:t>
            </a:r>
            <a:r>
              <a:rPr lang="en-US" sz="2400" b="1" i="1" smtClean="0">
                <a:solidFill>
                  <a:srgbClr val="FF0066"/>
                </a:solidFill>
                <a:sym typeface="Wingdings 3" pitchFamily="18" charset="2"/>
              </a:rPr>
              <a:t>2</a:t>
            </a:r>
            <a:r>
              <a:rPr lang="ru-RU" sz="2400" b="1" i="1" smtClean="0">
                <a:solidFill>
                  <a:srgbClr val="FF0066"/>
                </a:solidFill>
                <a:sym typeface="Wingdings 3" pitchFamily="18" charset="2"/>
              </a:rPr>
              <a:t>Н</a:t>
            </a:r>
            <a:r>
              <a:rPr lang="ru-RU" sz="2400" b="1" i="1" baseline="-25000" smtClean="0">
                <a:solidFill>
                  <a:srgbClr val="FF0066"/>
                </a:solidFill>
                <a:sym typeface="Wingdings 3" pitchFamily="18" charset="2"/>
              </a:rPr>
              <a:t>2</a:t>
            </a:r>
            <a:r>
              <a:rPr lang="ru-RU" sz="2400" b="1" i="1" smtClean="0">
                <a:solidFill>
                  <a:srgbClr val="FF0066"/>
                </a:solidFill>
              </a:rPr>
              <a:t> </a:t>
            </a:r>
            <a:r>
              <a:rPr lang="en-US" sz="2400" b="1" i="1" smtClean="0">
                <a:solidFill>
                  <a:srgbClr val="FF0066"/>
                </a:solidFill>
              </a:rPr>
              <a:t>+ O</a:t>
            </a:r>
            <a:r>
              <a:rPr lang="ru-RU" sz="2400" b="1" i="1" baseline="-25000" smtClean="0">
                <a:solidFill>
                  <a:srgbClr val="FF0066"/>
                </a:solidFill>
              </a:rPr>
              <a:t>2</a:t>
            </a:r>
            <a:r>
              <a:rPr lang="en-US" sz="2400" b="1" i="1" smtClean="0">
                <a:solidFill>
                  <a:srgbClr val="FF0066"/>
                </a:solidFill>
                <a:sym typeface="Wingdings 3" pitchFamily="18" charset="2"/>
              </a:rPr>
              <a:t></a:t>
            </a:r>
            <a:r>
              <a:rPr lang="en-US" sz="2400" b="1" i="1" smtClean="0"/>
              <a:t> </a:t>
            </a:r>
            <a:r>
              <a:rPr lang="ru-RU" sz="2400" b="1" i="1" smtClean="0"/>
              <a:t>-  из одного сложного вещества образуются два простых вещества.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/>
              <a:t>б) разложение карбоната кальция</a:t>
            </a:r>
            <a:r>
              <a:rPr lang="en-US" sz="2400" b="1" i="1" smtClean="0"/>
              <a:t>:</a:t>
            </a:r>
            <a:r>
              <a:rPr lang="ru-RU" sz="2400" b="1" i="1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/>
              <a:t>                 </a:t>
            </a:r>
            <a:r>
              <a:rPr lang="en-US" sz="2400" b="1" i="1" smtClean="0">
                <a:solidFill>
                  <a:srgbClr val="FF0066"/>
                </a:solidFill>
                <a:sym typeface="Wingdings 3" pitchFamily="18" charset="2"/>
              </a:rPr>
              <a:t>t</a:t>
            </a:r>
            <a:endParaRPr lang="en-US" sz="2400" b="1" i="1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i="1" smtClean="0"/>
              <a:t>   </a:t>
            </a:r>
            <a:r>
              <a:rPr lang="ru-RU" sz="2400" b="1" i="1" smtClean="0">
                <a:solidFill>
                  <a:srgbClr val="FF0066"/>
                </a:solidFill>
              </a:rPr>
              <a:t>СаСО</a:t>
            </a:r>
            <a:r>
              <a:rPr lang="ru-RU" sz="2400" b="1" i="1" baseline="-25000" smtClean="0">
                <a:solidFill>
                  <a:srgbClr val="FF0066"/>
                </a:solidFill>
              </a:rPr>
              <a:t>3</a:t>
            </a:r>
            <a:r>
              <a:rPr lang="en-US" sz="2400" b="1" i="1" smtClean="0">
                <a:solidFill>
                  <a:srgbClr val="FF0066"/>
                </a:solidFill>
              </a:rPr>
              <a:t> </a:t>
            </a:r>
            <a:r>
              <a:rPr lang="en-US" sz="2400" b="1" i="1" smtClean="0">
                <a:solidFill>
                  <a:srgbClr val="FF0066"/>
                </a:solidFill>
                <a:cs typeface="Times New Roman" pitchFamily="18" charset="0"/>
              </a:rPr>
              <a:t>→</a:t>
            </a:r>
            <a:r>
              <a:rPr lang="ru-RU" sz="2400" b="1" i="1" smtClean="0">
                <a:solidFill>
                  <a:srgbClr val="FF0066"/>
                </a:solidFill>
                <a:cs typeface="Times New Roman" pitchFamily="18" charset="0"/>
              </a:rPr>
              <a:t> СаО + СО</a:t>
            </a:r>
            <a:r>
              <a:rPr lang="ru-RU" sz="2400" b="1" i="1" baseline="-25000" smtClean="0">
                <a:solidFill>
                  <a:srgbClr val="FF0066"/>
                </a:solidFill>
                <a:cs typeface="Times New Roman" pitchFamily="18" charset="0"/>
              </a:rPr>
              <a:t>2</a:t>
            </a:r>
            <a:r>
              <a:rPr lang="ru-RU" sz="2400" b="1" i="1" smtClean="0">
                <a:cs typeface="Times New Roman" pitchFamily="18" charset="0"/>
              </a:rPr>
              <a:t> ↑</a:t>
            </a:r>
            <a:r>
              <a:rPr lang="ru-RU" sz="2400" b="1" i="1" smtClean="0"/>
              <a:t> -  из</a:t>
            </a:r>
            <a:r>
              <a:rPr lang="ru-RU" sz="24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одного сложного вещества образуются два сложных вещества.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3.     </a:t>
            </a:r>
            <a:r>
              <a:rPr lang="ru-RU" sz="2400" b="1" u="sng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Реакции замещения</a:t>
            </a: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это реакции, в результате которых атомы простого вещества замещают атомы какого-нибудь элемента в сложном веществе.</a:t>
            </a: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 sz="2400" b="1" u="sng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В неорганической химии примером таких процессов может</a:t>
            </a:r>
          </a:p>
          <a:p>
            <a:pPr eaLnBrk="1" hangingPunct="1"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служить блок </a:t>
            </a:r>
            <a:r>
              <a:rPr lang="ru-RU" sz="2200" u="sng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реакций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ru-RU" sz="2200" u="sng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характеризующих свойства металлов:</a:t>
            </a:r>
          </a:p>
          <a:p>
            <a:pPr eaLnBrk="1" hangingPunct="1">
              <a:buFontTx/>
              <a:buNone/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а) взаимодействие щелочных или щелочноземельных металлов с</a:t>
            </a:r>
            <a:endParaRPr lang="en-US" sz="2000" b="1" i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водой:</a:t>
            </a:r>
            <a:r>
              <a:rPr lang="en-US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</a:t>
            </a:r>
            <a:r>
              <a:rPr lang="ru-RU" sz="2000" b="1" smtClean="0">
                <a:solidFill>
                  <a:srgbClr val="3333FF"/>
                </a:solidFill>
              </a:rPr>
              <a:t>2</a:t>
            </a:r>
            <a:r>
              <a:rPr lang="en-US" sz="2000" b="1" smtClean="0">
                <a:solidFill>
                  <a:srgbClr val="3333FF"/>
                </a:solidFill>
              </a:rPr>
              <a:t>Na + 2H</a:t>
            </a:r>
            <a:r>
              <a:rPr lang="en-US" sz="2000" b="1" baseline="-25000" smtClean="0">
                <a:solidFill>
                  <a:srgbClr val="3333FF"/>
                </a:solidFill>
              </a:rPr>
              <a:t>2</a:t>
            </a:r>
            <a:r>
              <a:rPr lang="en-US" sz="2000" b="1" smtClean="0">
                <a:solidFill>
                  <a:srgbClr val="3333FF"/>
                </a:solidFill>
              </a:rPr>
              <a:t>O = 2NaOH + H</a:t>
            </a:r>
            <a:r>
              <a:rPr lang="en-US" sz="2000" b="1" baseline="-25000" smtClean="0">
                <a:solidFill>
                  <a:srgbClr val="3333FF"/>
                </a:solidFill>
              </a:rPr>
              <a:t>2</a:t>
            </a:r>
            <a:r>
              <a:rPr lang="en-US" sz="2000" b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  <a:endParaRPr lang="ru-RU" sz="2000" b="1" smtClean="0">
              <a:solidFill>
                <a:srgbClr val="3333FF"/>
              </a:solidFill>
              <a:sym typeface="Wingdings 3" pitchFamily="18" charset="2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000" b="1" smtClean="0">
                <a:solidFill>
                  <a:srgbClr val="3333FF"/>
                </a:solidFill>
              </a:rPr>
              <a:t>Са + 2Н</a:t>
            </a:r>
            <a:r>
              <a:rPr lang="ru-RU" sz="2000" b="1" baseline="-25000" smtClean="0">
                <a:solidFill>
                  <a:srgbClr val="3333FF"/>
                </a:solidFill>
              </a:rPr>
              <a:t>2</a:t>
            </a:r>
            <a:r>
              <a:rPr lang="ru-RU" sz="2000" b="1" smtClean="0">
                <a:solidFill>
                  <a:srgbClr val="3333FF"/>
                </a:solidFill>
              </a:rPr>
              <a:t>О = Са(ОН)</a:t>
            </a:r>
            <a:r>
              <a:rPr lang="ru-RU" sz="2000" b="1" baseline="-25000" smtClean="0">
                <a:solidFill>
                  <a:srgbClr val="3333FF"/>
                </a:solidFill>
              </a:rPr>
              <a:t>2</a:t>
            </a:r>
            <a:r>
              <a:rPr lang="ru-RU" sz="2000" b="1" smtClean="0">
                <a:solidFill>
                  <a:srgbClr val="3333FF"/>
                </a:solidFill>
              </a:rPr>
              <a:t> + </a:t>
            </a:r>
            <a:r>
              <a:rPr lang="en-US" sz="2000" b="1" smtClean="0">
                <a:solidFill>
                  <a:srgbClr val="3333FF"/>
                </a:solidFill>
              </a:rPr>
              <a:t>H</a:t>
            </a:r>
            <a:r>
              <a:rPr lang="en-US" sz="2000" b="1" baseline="-25000" smtClean="0">
                <a:solidFill>
                  <a:srgbClr val="3333FF"/>
                </a:solidFill>
              </a:rPr>
              <a:t>2</a:t>
            </a:r>
            <a:r>
              <a:rPr lang="en-US" sz="2000" b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  <a:endParaRPr lang="ru-RU" sz="2000" b="1" smtClean="0">
              <a:solidFill>
                <a:srgbClr val="3333FF"/>
              </a:solidFill>
              <a:sym typeface="Wingdings 3" pitchFamily="18" charset="2"/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б</a:t>
            </a:r>
            <a:r>
              <a:rPr lang="en-US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  <a:r>
              <a:rPr lang="ru-RU" sz="2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взаимодействие металлов с кислотами в растворе:</a:t>
            </a:r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</a:rPr>
              <a:t>Zn + 2HCl = ZnCl</a:t>
            </a:r>
            <a:r>
              <a:rPr lang="en-US" sz="2000" b="1" i="1" baseline="-25000" smtClean="0">
                <a:solidFill>
                  <a:srgbClr val="3333FF"/>
                </a:solidFill>
              </a:rPr>
              <a:t>2</a:t>
            </a:r>
            <a:r>
              <a:rPr lang="en-US" sz="2000" b="1" i="1" smtClean="0">
                <a:solidFill>
                  <a:srgbClr val="3333FF"/>
                </a:solidFill>
              </a:rPr>
              <a:t>  + H</a:t>
            </a:r>
            <a:r>
              <a:rPr lang="en-US" sz="2000" b="1" i="1" baseline="-25000" smtClean="0">
                <a:solidFill>
                  <a:srgbClr val="3333FF"/>
                </a:solidFill>
              </a:rPr>
              <a:t>2</a:t>
            </a: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  <a:endParaRPr lang="ru-RU" sz="2000" b="1" i="1" smtClean="0">
              <a:solidFill>
                <a:srgbClr val="3333FF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i="1" smtClean="0"/>
              <a:t>в) взаимодействие металлов с солями в растворе:</a:t>
            </a:r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</a:rPr>
              <a:t>Fe + Cu SO</a:t>
            </a:r>
            <a:r>
              <a:rPr lang="en-US" sz="2000" b="1" i="1" baseline="-25000" smtClean="0">
                <a:solidFill>
                  <a:srgbClr val="3333FF"/>
                </a:solidFill>
              </a:rPr>
              <a:t>4</a:t>
            </a:r>
            <a:r>
              <a:rPr lang="en-US" sz="2000" b="1" i="1" smtClean="0">
                <a:solidFill>
                  <a:srgbClr val="3333FF"/>
                </a:solidFill>
              </a:rPr>
              <a:t>= FeSO</a:t>
            </a:r>
            <a:r>
              <a:rPr lang="en-US" sz="2000" b="1" i="1" baseline="-25000" smtClean="0">
                <a:solidFill>
                  <a:srgbClr val="3333FF"/>
                </a:solidFill>
              </a:rPr>
              <a:t>4</a:t>
            </a:r>
            <a:r>
              <a:rPr lang="en-US" sz="2000" b="1" i="1" smtClean="0">
                <a:solidFill>
                  <a:srgbClr val="3333FF"/>
                </a:solidFill>
              </a:rPr>
              <a:t> + Cu</a:t>
            </a:r>
            <a:endParaRPr lang="ru-RU" sz="2000" b="1" i="1" smtClean="0">
              <a:solidFill>
                <a:srgbClr val="3333FF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i="1" smtClean="0"/>
              <a:t>г) металлотермия:</a:t>
            </a:r>
            <a:endParaRPr lang="en-US" sz="2000" b="1" i="1" smtClean="0"/>
          </a:p>
          <a:p>
            <a:pPr algn="ctr" eaLnBrk="1" hangingPunct="1">
              <a:buFontTx/>
              <a:buNone/>
              <a:defRPr/>
            </a:pPr>
            <a:r>
              <a:rPr lang="en-US" sz="2000" b="1" i="1" smtClean="0">
                <a:solidFill>
                  <a:srgbClr val="3333FF"/>
                </a:solidFill>
              </a:rPr>
              <a:t>2Al + Cr</a:t>
            </a:r>
            <a:r>
              <a:rPr lang="en-US" sz="2000" b="1" i="1" baseline="-25000" smtClean="0">
                <a:solidFill>
                  <a:srgbClr val="3333FF"/>
                </a:solidFill>
              </a:rPr>
              <a:t>2</a:t>
            </a:r>
            <a:r>
              <a:rPr lang="en-US" sz="2000" b="1" i="1" smtClean="0">
                <a:solidFill>
                  <a:srgbClr val="3333FF"/>
                </a:solidFill>
              </a:rPr>
              <a:t>O</a:t>
            </a:r>
            <a:r>
              <a:rPr lang="en-US" sz="2000" b="1" i="1" baseline="-25000" smtClean="0">
                <a:solidFill>
                  <a:srgbClr val="3333FF"/>
                </a:solidFill>
              </a:rPr>
              <a:t>3</a:t>
            </a:r>
            <a:r>
              <a:rPr lang="en-US" sz="2000" b="1" i="1" smtClean="0">
                <a:solidFill>
                  <a:srgbClr val="3333FF"/>
                </a:solidFill>
              </a:rPr>
              <a:t> </a:t>
            </a:r>
            <a:r>
              <a:rPr lang="en-US" sz="2000" b="1" i="1" smtClean="0">
                <a:solidFill>
                  <a:srgbClr val="3333FF"/>
                </a:solidFill>
                <a:sym typeface="Wingdings 3" pitchFamily="18" charset="2"/>
              </a:rPr>
              <a:t></a:t>
            </a:r>
            <a:r>
              <a:rPr lang="en-US" sz="2000" b="1" i="1" baseline="46000" smtClean="0">
                <a:solidFill>
                  <a:srgbClr val="3333FF"/>
                </a:solidFill>
                <a:sym typeface="Wingdings 3" pitchFamily="18" charset="2"/>
              </a:rPr>
              <a:t>t</a:t>
            </a:r>
            <a:r>
              <a:rPr lang="en-US" sz="2000" b="1" i="1" smtClean="0">
                <a:solidFill>
                  <a:srgbClr val="3333FF"/>
                </a:solidFill>
              </a:rPr>
              <a:t>  Al</a:t>
            </a:r>
            <a:r>
              <a:rPr lang="en-US" sz="2000" b="1" i="1" baseline="-25000" smtClean="0">
                <a:solidFill>
                  <a:srgbClr val="3333FF"/>
                </a:solidFill>
              </a:rPr>
              <a:t>2</a:t>
            </a:r>
            <a:r>
              <a:rPr lang="en-US" sz="2000" b="1" i="1" smtClean="0">
                <a:solidFill>
                  <a:srgbClr val="3333FF"/>
                </a:solidFill>
              </a:rPr>
              <a:t>O</a:t>
            </a:r>
            <a:r>
              <a:rPr lang="en-US" sz="2000" b="1" i="1" baseline="-25000" smtClean="0">
                <a:solidFill>
                  <a:srgbClr val="3333FF"/>
                </a:solidFill>
              </a:rPr>
              <a:t>3</a:t>
            </a:r>
            <a:r>
              <a:rPr lang="en-US" sz="2000" b="1" i="1" smtClean="0">
                <a:solidFill>
                  <a:srgbClr val="3333FF"/>
                </a:solidFill>
              </a:rPr>
              <a:t> + 2Cr</a:t>
            </a:r>
            <a:endParaRPr lang="ru-RU" sz="2000" b="1" i="1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     </a:t>
            </a:r>
            <a:r>
              <a:rPr lang="ru-RU" sz="2400" b="1" u="sng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Реакции обмена</a:t>
            </a: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это реакции, при которых два сложных вещества обмениваются своими составными частями</a:t>
            </a: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 sz="2400" b="1" u="sng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 неорганической это может быть блок реакций,</a:t>
            </a:r>
            <a:endParaRPr lang="en-US" sz="22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характеризующих свойства щелочей: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/>
              <a:t>а) реакция нейтрализации, идущая с образованием соли и воды: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i="1" smtClean="0">
                <a:solidFill>
                  <a:srgbClr val="3333FF"/>
                </a:solidFill>
              </a:rPr>
              <a:t>NaOH + HNO</a:t>
            </a:r>
            <a:r>
              <a:rPr lang="en-US" sz="2400" b="1" i="1" baseline="-25000" smtClean="0">
                <a:solidFill>
                  <a:srgbClr val="3333FF"/>
                </a:solidFill>
              </a:rPr>
              <a:t>3</a:t>
            </a:r>
            <a:r>
              <a:rPr lang="en-US" sz="2400" b="1" i="1" smtClean="0">
                <a:solidFill>
                  <a:srgbClr val="3333FF"/>
                </a:solidFill>
              </a:rPr>
              <a:t> = NaNO</a:t>
            </a:r>
            <a:r>
              <a:rPr lang="en-US" sz="2400" b="1" i="1" baseline="-25000" smtClean="0">
                <a:solidFill>
                  <a:srgbClr val="3333FF"/>
                </a:solidFill>
              </a:rPr>
              <a:t>3</a:t>
            </a:r>
            <a:r>
              <a:rPr lang="en-US" sz="2400" b="1" i="1" smtClean="0">
                <a:solidFill>
                  <a:srgbClr val="3333FF"/>
                </a:solidFill>
              </a:rPr>
              <a:t> + H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 O</a:t>
            </a:r>
            <a:r>
              <a:rPr lang="en-US" sz="2400" b="1" i="1" smtClean="0"/>
              <a:t> </a:t>
            </a:r>
            <a:r>
              <a:rPr lang="ru-RU" sz="2400" b="1" i="1" smtClean="0"/>
              <a:t> или в ионном виде: </a:t>
            </a:r>
            <a:r>
              <a:rPr lang="ru-RU" sz="2400" b="1" i="1" smtClean="0">
                <a:solidFill>
                  <a:srgbClr val="3333FF"/>
                </a:solidFill>
              </a:rPr>
              <a:t>ОН</a:t>
            </a:r>
            <a:r>
              <a:rPr lang="ru-RU" sz="2400" b="1" i="1" baseline="60000" smtClean="0">
                <a:solidFill>
                  <a:srgbClr val="3333FF"/>
                </a:solidFill>
              </a:rPr>
              <a:t>-</a:t>
            </a:r>
            <a:r>
              <a:rPr lang="ru-RU" sz="2400" b="1" i="1" smtClean="0">
                <a:solidFill>
                  <a:srgbClr val="3333FF"/>
                </a:solidFill>
              </a:rPr>
              <a:t> + Н</a:t>
            </a:r>
            <a:r>
              <a:rPr lang="ru-RU" sz="2400" b="1" i="1" baseline="60000" smtClean="0">
                <a:solidFill>
                  <a:srgbClr val="3333FF"/>
                </a:solidFill>
              </a:rPr>
              <a:t>+</a:t>
            </a:r>
            <a:r>
              <a:rPr lang="ru-RU" sz="2400" b="1" i="1" smtClean="0">
                <a:solidFill>
                  <a:srgbClr val="3333FF"/>
                </a:solidFill>
              </a:rPr>
              <a:t> = Н</a:t>
            </a:r>
            <a:r>
              <a:rPr lang="ru-RU" sz="2400" b="1" i="1" baseline="-25000" smtClean="0">
                <a:solidFill>
                  <a:srgbClr val="3333FF"/>
                </a:solidFill>
              </a:rPr>
              <a:t>2</a:t>
            </a:r>
            <a:r>
              <a:rPr lang="ru-RU" sz="2400" b="1" i="1" smtClean="0">
                <a:solidFill>
                  <a:srgbClr val="3333FF"/>
                </a:solidFill>
              </a:rPr>
              <a:t>О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/>
              <a:t>б) реакция между щелочью и солью, идущая с образованием газа: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i="1" smtClean="0">
                <a:solidFill>
                  <a:srgbClr val="3333FF"/>
                </a:solidFill>
              </a:rPr>
              <a:t>2NH</a:t>
            </a:r>
            <a:r>
              <a:rPr lang="en-US" sz="2400" b="1" i="1" baseline="-25000" smtClean="0">
                <a:solidFill>
                  <a:srgbClr val="3333FF"/>
                </a:solidFill>
              </a:rPr>
              <a:t>4</a:t>
            </a:r>
            <a:r>
              <a:rPr lang="en-US" sz="2400" b="1" i="1" smtClean="0">
                <a:solidFill>
                  <a:srgbClr val="3333FF"/>
                </a:solidFill>
              </a:rPr>
              <a:t>Cl + Ca(OH)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 = CaCl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 + 2NH</a:t>
            </a:r>
            <a:r>
              <a:rPr lang="en-US" sz="2400" b="1" i="1" baseline="-25000" smtClean="0">
                <a:solidFill>
                  <a:srgbClr val="3333FF"/>
                </a:solidFill>
              </a:rPr>
              <a:t>3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</a:t>
            </a:r>
            <a:r>
              <a:rPr lang="en-US" sz="2400" b="1" i="1" smtClean="0">
                <a:solidFill>
                  <a:srgbClr val="3333FF"/>
                </a:solidFill>
              </a:rPr>
              <a:t> + 2 H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O</a:t>
            </a:r>
            <a:endParaRPr lang="ru-RU" sz="2400" b="1" i="1" smtClean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/>
              <a:t>в) реакция между щелочью и солью, идущая с образованием осадка: </a:t>
            </a:r>
            <a:r>
              <a:rPr lang="en-US" sz="2400" b="1" i="1" smtClean="0"/>
              <a:t>              </a:t>
            </a:r>
            <a:endParaRPr lang="ru-RU" sz="2400" b="1" i="1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i="1" smtClean="0">
                <a:solidFill>
                  <a:srgbClr val="3333FF"/>
                </a:solidFill>
              </a:rPr>
              <a:t>    Си</a:t>
            </a:r>
            <a:r>
              <a:rPr lang="en-US" sz="2400" b="1" i="1" smtClean="0">
                <a:solidFill>
                  <a:srgbClr val="3333FF"/>
                </a:solidFill>
              </a:rPr>
              <a:t>SO</a:t>
            </a:r>
            <a:r>
              <a:rPr lang="en-US" sz="2400" b="1" i="1" baseline="-25000" smtClean="0">
                <a:solidFill>
                  <a:srgbClr val="3333FF"/>
                </a:solidFill>
              </a:rPr>
              <a:t>4</a:t>
            </a:r>
            <a:r>
              <a:rPr lang="en-US" sz="2400" b="1" i="1" smtClean="0">
                <a:solidFill>
                  <a:srgbClr val="3333FF"/>
                </a:solidFill>
              </a:rPr>
              <a:t> + 2KOH = Cu(OH)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 </a:t>
            </a:r>
            <a:r>
              <a:rPr lang="en-US" sz="2400" b="1" i="1" smtClean="0">
                <a:solidFill>
                  <a:srgbClr val="3333FF"/>
                </a:solidFill>
                <a:sym typeface="Wingdings 3" pitchFamily="18" charset="2"/>
              </a:rPr>
              <a:t></a:t>
            </a:r>
            <a:r>
              <a:rPr lang="en-US" sz="2400" b="1" i="1" smtClean="0">
                <a:solidFill>
                  <a:srgbClr val="3333FF"/>
                </a:solidFill>
              </a:rPr>
              <a:t> + K</a:t>
            </a:r>
            <a:r>
              <a:rPr lang="en-US" sz="2400" b="1" i="1" baseline="-25000" smtClean="0">
                <a:solidFill>
                  <a:srgbClr val="3333FF"/>
                </a:solidFill>
              </a:rPr>
              <a:t>2</a:t>
            </a:r>
            <a:r>
              <a:rPr lang="en-US" sz="2400" b="1" i="1" smtClean="0">
                <a:solidFill>
                  <a:srgbClr val="3333FF"/>
                </a:solidFill>
              </a:rPr>
              <a:t>SO</a:t>
            </a:r>
            <a:r>
              <a:rPr lang="en-US" sz="2400" b="1" i="1" baseline="-25000" smtClean="0">
                <a:solidFill>
                  <a:srgbClr val="3333FF"/>
                </a:solidFill>
              </a:rPr>
              <a:t>4</a:t>
            </a:r>
            <a:endParaRPr lang="ru-RU" sz="2400" b="1" i="1" baseline="-250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762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38200" indent="-838200" eaLnBrk="1" hangingPunct="1">
              <a:defRPr/>
            </a:pPr>
            <a:r>
              <a:rPr lang="ru-RU" sz="32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 </a:t>
            </a:r>
            <a:r>
              <a:rPr lang="ru-RU" sz="3200" b="1" u="sng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изменению степеней окисления химических элементов, образующих вещества: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844675"/>
            <a:ext cx="8642350" cy="44799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sz="2400" b="1" i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Окислительно</a:t>
            </a:r>
            <a:r>
              <a:rPr lang="ru-RU" sz="24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-восстановительные реакции: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 sz="2000" b="1" u="sng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Окислительно</a:t>
            </a:r>
            <a:r>
              <a:rPr lang="ru-RU" sz="20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-восстановительные реакции</a:t>
            </a: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</a:t>
            </a:r>
            <a:r>
              <a:rPr lang="ru-RU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реакции, идущие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 изменением степеней окисления элементов.</a:t>
            </a: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 ним относится множество реакций, в том числе все реакции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замещения, а также те реакции соединения и разложения, в которых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участвует хотя бы одно простое вещество: 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1000" dirty="0" smtClean="0"/>
              <a:t>             </a:t>
            </a:r>
            <a:r>
              <a:rPr lang="en-US" sz="1800" b="1" i="1" dirty="0" smtClean="0">
                <a:solidFill>
                  <a:srgbClr val="3333FF"/>
                </a:solidFill>
              </a:rPr>
              <a:t>0     +1             +2            0                                   0     0      +2   -2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ru-RU" sz="1800" b="1" i="1" dirty="0" smtClean="0">
                <a:solidFill>
                  <a:srgbClr val="3333FF"/>
                </a:solidFill>
              </a:rPr>
              <a:t>а) </a:t>
            </a:r>
            <a:r>
              <a:rPr lang="en-US" sz="1800" b="1" i="1" dirty="0" smtClean="0">
                <a:solidFill>
                  <a:srgbClr val="3333FF"/>
                </a:solidFill>
              </a:rPr>
              <a:t>Mg + H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2</a:t>
            </a:r>
            <a:r>
              <a:rPr lang="en-US" sz="1800" b="1" i="1" dirty="0" smtClean="0">
                <a:solidFill>
                  <a:srgbClr val="3333FF"/>
                </a:solidFill>
              </a:rPr>
              <a:t>SO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4</a:t>
            </a:r>
            <a:r>
              <a:rPr lang="en-US" sz="1800" b="1" i="1" dirty="0" smtClean="0">
                <a:solidFill>
                  <a:srgbClr val="3333FF"/>
                </a:solidFill>
              </a:rPr>
              <a:t> = MgSO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4</a:t>
            </a:r>
            <a:r>
              <a:rPr lang="en-US" sz="1800" b="1" i="1" dirty="0" smtClean="0">
                <a:solidFill>
                  <a:srgbClr val="3333FF"/>
                </a:solidFill>
              </a:rPr>
              <a:t> + H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2</a:t>
            </a:r>
            <a:r>
              <a:rPr lang="en-US" sz="1800" b="1" i="1" dirty="0" smtClean="0">
                <a:solidFill>
                  <a:srgbClr val="3333FF"/>
                </a:solidFill>
                <a:sym typeface="Wingdings 3" pitchFamily="18" charset="2"/>
              </a:rPr>
              <a:t></a:t>
            </a:r>
            <a:r>
              <a:rPr lang="ru-RU" sz="1800" b="1" i="1" dirty="0" smtClean="0">
                <a:solidFill>
                  <a:srgbClr val="3333FF"/>
                </a:solidFill>
                <a:sym typeface="Wingdings 3" pitchFamily="18" charset="2"/>
              </a:rPr>
              <a:t>                      б)  2М</a:t>
            </a:r>
            <a:r>
              <a:rPr lang="en-US" sz="1800" b="1" i="1" dirty="0" smtClean="0">
                <a:solidFill>
                  <a:srgbClr val="3333FF"/>
                </a:solidFill>
                <a:sym typeface="Wingdings 3" pitchFamily="18" charset="2"/>
              </a:rPr>
              <a:t>g + O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2 </a:t>
            </a:r>
            <a:r>
              <a:rPr lang="en-US" sz="1800" b="1" i="1" dirty="0" smtClean="0">
                <a:solidFill>
                  <a:srgbClr val="3333FF"/>
                </a:solidFill>
              </a:rPr>
              <a:t>=</a:t>
            </a:r>
            <a:r>
              <a:rPr lang="ru-RU" sz="1800" b="1" i="1" dirty="0" smtClean="0">
                <a:solidFill>
                  <a:srgbClr val="3333FF"/>
                </a:solidFill>
                <a:sym typeface="Wingdings 3" pitchFamily="18" charset="2"/>
              </a:rPr>
              <a:t> </a:t>
            </a:r>
            <a:r>
              <a:rPr lang="en-US" sz="1800" b="1" i="1" dirty="0" smtClean="0">
                <a:solidFill>
                  <a:srgbClr val="3333FF"/>
                </a:solidFill>
                <a:sym typeface="Wingdings 3" pitchFamily="18" charset="2"/>
              </a:rPr>
              <a:t>2MgO</a:t>
            </a:r>
            <a:r>
              <a:rPr lang="ru-RU" sz="1800" b="1" i="1" dirty="0" smtClean="0">
                <a:solidFill>
                  <a:srgbClr val="3333FF"/>
                </a:solidFill>
                <a:sym typeface="Wingdings 3" pitchFamily="18" charset="2"/>
              </a:rPr>
              <a:t>   </a:t>
            </a:r>
            <a:endParaRPr lang="en-US" sz="1800" b="1" i="1" dirty="0" smtClean="0">
              <a:solidFill>
                <a:srgbClr val="3333FF"/>
              </a:solidFill>
              <a:sym typeface="Wingdings 3" pitchFamily="18" charset="2"/>
            </a:endParaRP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endParaRPr lang="ru-RU" sz="1800" b="1" i="1" dirty="0" smtClean="0">
              <a:solidFill>
                <a:srgbClr val="3333FF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ru-RU" sz="1800" b="1" i="1" dirty="0" smtClean="0">
                <a:solidFill>
                  <a:srgbClr val="3333FF"/>
                </a:solidFill>
              </a:rPr>
              <a:t>     0                  +2</a:t>
            </a:r>
            <a:r>
              <a:rPr lang="en-US" sz="1800" b="1" i="1" dirty="0" smtClean="0">
                <a:solidFill>
                  <a:srgbClr val="3333FF"/>
                </a:solidFill>
              </a:rPr>
              <a:t>                                            </a:t>
            </a:r>
            <a:r>
              <a:rPr lang="ru-RU" sz="1800" b="1" i="1" dirty="0" smtClean="0">
                <a:solidFill>
                  <a:srgbClr val="3333FF"/>
                </a:solidFill>
              </a:rPr>
              <a:t>     </a:t>
            </a:r>
            <a:r>
              <a:rPr lang="en-US" sz="1800" b="1" i="1" dirty="0" smtClean="0">
                <a:solidFill>
                  <a:srgbClr val="3333FF"/>
                </a:solidFill>
              </a:rPr>
              <a:t>     </a:t>
            </a:r>
            <a:r>
              <a:rPr lang="ru-RU" sz="1800" b="1" i="1" dirty="0" smtClean="0">
                <a:solidFill>
                  <a:srgbClr val="3333FF"/>
                </a:solidFill>
              </a:rPr>
              <a:t>0                   +2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en-US" sz="1800" b="1" i="1" dirty="0" smtClean="0">
                <a:solidFill>
                  <a:srgbClr val="3333FF"/>
                </a:solidFill>
              </a:rPr>
              <a:t>Mg – 2e¯ </a:t>
            </a:r>
            <a:r>
              <a:rPr lang="en-US" sz="1800" b="1" i="1" dirty="0" smtClean="0">
                <a:solidFill>
                  <a:srgbClr val="3333FF"/>
                </a:solidFill>
                <a:sym typeface="Symbol" pitchFamily="18" charset="2"/>
              </a:rPr>
              <a:t> </a:t>
            </a:r>
            <a:r>
              <a:rPr lang="en-US" sz="1800" b="1" i="1" dirty="0" smtClean="0">
                <a:solidFill>
                  <a:srgbClr val="3333FF"/>
                </a:solidFill>
              </a:rPr>
              <a:t>Mg</a:t>
            </a:r>
            <a:r>
              <a:rPr lang="ru-RU" sz="1800" b="1" i="1" dirty="0" smtClean="0">
                <a:solidFill>
                  <a:srgbClr val="3333FF"/>
                </a:solidFill>
              </a:rPr>
              <a:t> </a:t>
            </a:r>
            <a:r>
              <a:rPr lang="en-US" sz="1800" b="1" i="1" dirty="0" smtClean="0">
                <a:solidFill>
                  <a:srgbClr val="3333FF"/>
                </a:solidFill>
              </a:rPr>
              <a:t> </a:t>
            </a:r>
            <a:r>
              <a:rPr lang="ru-RU" sz="1800" b="1" i="1" dirty="0" smtClean="0">
                <a:solidFill>
                  <a:srgbClr val="3333FF"/>
                </a:solidFill>
              </a:rPr>
              <a:t>   1   окисление</a:t>
            </a:r>
            <a:r>
              <a:rPr lang="en-US" sz="1800" b="1" i="1" dirty="0" smtClean="0">
                <a:solidFill>
                  <a:srgbClr val="3333FF"/>
                </a:solidFill>
              </a:rPr>
              <a:t>                         Mg – 2e¯ </a:t>
            </a:r>
            <a:r>
              <a:rPr lang="en-US" sz="1800" b="1" i="1" dirty="0" smtClean="0">
                <a:solidFill>
                  <a:srgbClr val="3333FF"/>
                </a:solidFill>
                <a:sym typeface="Symbol" pitchFamily="18" charset="2"/>
              </a:rPr>
              <a:t> </a:t>
            </a:r>
            <a:r>
              <a:rPr lang="en-US" sz="1800" b="1" i="1" dirty="0" smtClean="0">
                <a:solidFill>
                  <a:srgbClr val="3333FF"/>
                </a:solidFill>
              </a:rPr>
              <a:t>Mg    2  </a:t>
            </a:r>
            <a:r>
              <a:rPr lang="ru-RU" sz="1800" b="1" i="1" dirty="0" smtClean="0">
                <a:solidFill>
                  <a:srgbClr val="3333FF"/>
                </a:solidFill>
              </a:rPr>
              <a:t>окисление</a:t>
            </a:r>
            <a:r>
              <a:rPr lang="en-US" sz="1800" b="1" i="1" dirty="0" smtClean="0">
                <a:solidFill>
                  <a:srgbClr val="3333FF"/>
                </a:solidFill>
              </a:rPr>
              <a:t>                         </a:t>
            </a:r>
            <a:endParaRPr lang="ru-RU" sz="1800" b="1" i="1" dirty="0" smtClean="0">
              <a:solidFill>
                <a:srgbClr val="3333FF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ru-RU" sz="1800" b="1" i="1" dirty="0" smtClean="0">
                <a:solidFill>
                  <a:srgbClr val="3333FF"/>
                </a:solidFill>
              </a:rPr>
              <a:t> 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ru-RU" sz="1800" b="1" i="1" dirty="0" smtClean="0">
                <a:solidFill>
                  <a:srgbClr val="3333FF"/>
                </a:solidFill>
              </a:rPr>
              <a:t>   +1                 0                                                        0                    -2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ru-RU" sz="1800" b="1" i="1" dirty="0" smtClean="0">
                <a:solidFill>
                  <a:srgbClr val="3333FF"/>
                </a:solidFill>
              </a:rPr>
              <a:t>2Н + </a:t>
            </a:r>
            <a:r>
              <a:rPr lang="en-US" sz="1800" b="1" i="1" dirty="0" smtClean="0">
                <a:solidFill>
                  <a:srgbClr val="3333FF"/>
                </a:solidFill>
              </a:rPr>
              <a:t>2e¯ </a:t>
            </a:r>
            <a:r>
              <a:rPr lang="en-US" sz="1800" b="1" i="1" dirty="0" smtClean="0">
                <a:solidFill>
                  <a:srgbClr val="3333FF"/>
                </a:solidFill>
                <a:sym typeface="Symbol" pitchFamily="18" charset="2"/>
              </a:rPr>
              <a:t></a:t>
            </a:r>
            <a:r>
              <a:rPr lang="ru-RU" sz="1800" b="1" i="1" dirty="0" smtClean="0">
                <a:solidFill>
                  <a:srgbClr val="3333FF"/>
                </a:solidFill>
                <a:sym typeface="Symbol" pitchFamily="18" charset="2"/>
              </a:rPr>
              <a:t> </a:t>
            </a:r>
            <a:r>
              <a:rPr lang="en-US" sz="1800" b="1" i="1" dirty="0" smtClean="0">
                <a:solidFill>
                  <a:srgbClr val="3333FF"/>
                </a:solidFill>
              </a:rPr>
              <a:t>H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2</a:t>
            </a:r>
            <a:r>
              <a:rPr lang="ru-RU" sz="1800" b="1" i="1" baseline="-25000" dirty="0" smtClean="0">
                <a:solidFill>
                  <a:srgbClr val="3333FF"/>
                </a:solidFill>
              </a:rPr>
              <a:t> </a:t>
            </a:r>
            <a:r>
              <a:rPr lang="ru-RU" sz="1800" b="1" i="1" dirty="0" smtClean="0">
                <a:solidFill>
                  <a:srgbClr val="3333FF"/>
                </a:solidFill>
              </a:rPr>
              <a:t>      1   восстановление</a:t>
            </a:r>
            <a:r>
              <a:rPr lang="en-US" sz="1800" b="1" i="1" dirty="0" smtClean="0">
                <a:solidFill>
                  <a:srgbClr val="3333FF"/>
                </a:solidFill>
              </a:rPr>
              <a:t>              </a:t>
            </a:r>
            <a:r>
              <a:rPr lang="ru-RU" sz="1800" b="1" i="1" dirty="0" smtClean="0">
                <a:solidFill>
                  <a:srgbClr val="3333FF"/>
                </a:solidFill>
              </a:rPr>
              <a:t>  </a:t>
            </a:r>
            <a:r>
              <a:rPr lang="en-US" sz="1800" b="1" i="1" dirty="0" smtClean="0">
                <a:solidFill>
                  <a:srgbClr val="3333FF"/>
                </a:solidFill>
              </a:rPr>
              <a:t>O</a:t>
            </a:r>
            <a:r>
              <a:rPr lang="en-US" sz="1800" b="1" i="1" baseline="-25000" dirty="0" smtClean="0">
                <a:solidFill>
                  <a:srgbClr val="3333FF"/>
                </a:solidFill>
              </a:rPr>
              <a:t>2</a:t>
            </a:r>
            <a:r>
              <a:rPr lang="en-US" sz="1800" b="1" i="1" dirty="0" smtClean="0">
                <a:solidFill>
                  <a:srgbClr val="3333FF"/>
                </a:solidFill>
              </a:rPr>
              <a:t> + 4e¯ </a:t>
            </a:r>
            <a:r>
              <a:rPr lang="en-US" sz="1800" b="1" i="1" dirty="0" smtClean="0">
                <a:solidFill>
                  <a:srgbClr val="3333FF"/>
                </a:solidFill>
                <a:sym typeface="Symbol" pitchFamily="18" charset="2"/>
              </a:rPr>
              <a:t></a:t>
            </a:r>
            <a:r>
              <a:rPr lang="ru-RU" sz="1800" b="1" i="1" dirty="0" smtClean="0">
                <a:solidFill>
                  <a:srgbClr val="3333FF"/>
                </a:solidFill>
                <a:sym typeface="Symbol" pitchFamily="18" charset="2"/>
              </a:rPr>
              <a:t> </a:t>
            </a:r>
            <a:r>
              <a:rPr lang="en-US" sz="1800" b="1" i="1" dirty="0" smtClean="0">
                <a:solidFill>
                  <a:srgbClr val="3333FF"/>
                </a:solidFill>
                <a:sym typeface="Symbol" pitchFamily="18" charset="2"/>
              </a:rPr>
              <a:t>2O     1 </a:t>
            </a:r>
            <a:r>
              <a:rPr lang="ru-RU" sz="1800" b="1" i="1" dirty="0" smtClean="0">
                <a:solidFill>
                  <a:srgbClr val="3333FF"/>
                </a:solidFill>
                <a:sym typeface="Symbol" pitchFamily="18" charset="2"/>
              </a:rPr>
              <a:t>  </a:t>
            </a:r>
            <a:r>
              <a:rPr lang="ru-RU" sz="1800" b="1" i="1" dirty="0" smtClean="0">
                <a:solidFill>
                  <a:srgbClr val="3333FF"/>
                </a:solidFill>
              </a:rPr>
              <a:t>восстановление</a:t>
            </a:r>
            <a:r>
              <a:rPr lang="en-US" sz="1800" b="1" i="1" dirty="0" smtClean="0">
                <a:solidFill>
                  <a:srgbClr val="3333FF"/>
                </a:solidFill>
                <a:sym typeface="Symbol" pitchFamily="18" charset="2"/>
              </a:rPr>
              <a:t> </a:t>
            </a:r>
            <a:endParaRPr lang="ru-RU" sz="1800" b="1" i="1" dirty="0" smtClean="0">
              <a:solidFill>
                <a:srgbClr val="3333FF"/>
              </a:solidFill>
              <a:sym typeface="Symbol" pitchFamily="18" charset="2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227763" y="4652963"/>
            <a:ext cx="0" cy="114300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6588125" y="4652963"/>
            <a:ext cx="0" cy="114300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1835150" y="4797425"/>
            <a:ext cx="0" cy="114300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124075" y="4724400"/>
            <a:ext cx="0" cy="114300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rgbClr val="0000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rgbClr val="0000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1311</Words>
  <Application>Microsoft Office PowerPoint</Application>
  <PresentationFormat>Экран (4:3)</PresentationFormat>
  <Paragraphs>163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Times New Roman</vt:lpstr>
      <vt:lpstr>Arial</vt:lpstr>
      <vt:lpstr>Symbol</vt:lpstr>
      <vt:lpstr>Wingdings 3</vt:lpstr>
      <vt:lpstr>Оформление по умолчанию</vt:lpstr>
      <vt:lpstr>Презентация PowerPoint</vt:lpstr>
      <vt:lpstr>План:</vt:lpstr>
      <vt:lpstr>Презентация PowerPoint</vt:lpstr>
      <vt:lpstr>КЛАССИФИКАЦИЯ ХИМИЧЕСКИХ РЕАКЦИЙ:</vt:lpstr>
      <vt:lpstr>Реакции, идущие с изменением состава вещества</vt:lpstr>
      <vt:lpstr>2.     Реакции разложения – это реакции, при которых из одного сложного вещества образуется несколько новых веществ. </vt:lpstr>
      <vt:lpstr>3.     Реакции замещения – это реакции, в результате которых атомы простого вещества замещают атомы какого-нибудь элемента в сложном веществе. </vt:lpstr>
      <vt:lpstr>4.     Реакции обмена – это реакции, при которых два сложных вещества обмениваются своими составными частями </vt:lpstr>
      <vt:lpstr>2.  По изменению степеней окисления химических элементов, образующих вещества:</vt:lpstr>
      <vt:lpstr>Не окислительно-восстановительные реакции:</vt:lpstr>
      <vt:lpstr>3.  По участию катализатора:</vt:lpstr>
      <vt:lpstr>4. По агрегатному состоянию реагирующих веществ (фазовому составу):</vt:lpstr>
      <vt:lpstr>5.  По тепловому эффекту:</vt:lpstr>
      <vt:lpstr>Эндотермические реакции:</vt:lpstr>
      <vt:lpstr>6.  По направлению:</vt:lpstr>
      <vt:lpstr>Обратимые реакции:</vt:lpstr>
    </vt:vector>
  </TitlesOfParts>
  <Company>Семья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Андрюша</dc:creator>
  <cp:lastModifiedBy>Зайцева</cp:lastModifiedBy>
  <cp:revision>104</cp:revision>
  <dcterms:created xsi:type="dcterms:W3CDTF">2004-12-07T19:56:23Z</dcterms:created>
  <dcterms:modified xsi:type="dcterms:W3CDTF">2020-11-05T07:33:00Z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000800e805000000000001023620</vt:lpwstr>
  </property>
</Properties>
</file>