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8922-B1BF-4F76-AED9-73178DC61E58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B4A2-9050-4017-80A6-0982828145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7B4A2-9050-4017-80A6-09828281451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Ð¾ÑÑÑÐ¿Ð»ÐµÐ½Ð¸Ðµ Ð² Ð²Ð¾ÐµÐ½Ð½ÑÐµ Ð²ÑÐ·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3"/>
            <a:ext cx="9144014" cy="45720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4287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стать офицером Российской Армии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59293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Проводятся </a:t>
            </a:r>
            <a:r>
              <a:rPr lang="ru-RU" dirty="0" smtClean="0"/>
              <a:t>военные игры, тактические и тактико-специальные занятия и учения. На них отрабатываются навыки организации и обеспечения боевых действий, управления подразделениями в бою. Занятия и учения проводятся в загородных учебных центрах, на полигонах, учебных командных пунктах, в условиях, как правило, максимально приближенных к боевым. В ходе таких занятий широко используются реальное оружие и боевая техника, состоящие на вооружении, тренажеры и вычислительная </a:t>
            </a:r>
            <a:r>
              <a:rPr lang="ru-RU" dirty="0" smtClean="0"/>
              <a:t>техника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ÑÐ°ÐºÑÐ¸ÑÐµÑÐºÐ¸Ðµ Ð·Ð°Ð½ÑÑÐ¸Ñ Ð²Ð¾Ð¹Ñ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Ð°ÐºÑÐ¸ÑÐµÑÐºÐ¸Ðµ Ð·Ð°Ð½ÑÑÐ¸Ñ Ð²Ð¾Ð¹Ñ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Ð°ÐºÑÐ¸ÑÐµÑÐºÐ¸Ðµ Ð·Ð°Ð½ÑÑÐ¸Ñ Ð²Ð¾Ð¹Ñ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281877" cy="2857496"/>
          </a:xfrm>
          <a:prstGeom prst="rect">
            <a:avLst/>
          </a:prstGeom>
          <a:noFill/>
        </p:spPr>
      </p:pic>
      <p:pic>
        <p:nvPicPr>
          <p:cNvPr id="1032" name="Picture 8" descr="ÐÐ°ÑÑÐ¸Ð½ÐºÐ¸ Ð¿Ð¾ Ð·Ð°Ð¿ÑÐ¾ÑÑ ÑÐ°ÐºÑÐ¸ÑÐµÑÐºÐ¸Ðµ Ð·Ð°Ð½ÑÑÐ¸Ñ Ð²Ð¾Ð¹ÑÐ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5238750" cy="3714751"/>
          </a:xfrm>
          <a:prstGeom prst="rect">
            <a:avLst/>
          </a:prstGeom>
          <a:noFill/>
        </p:spPr>
      </p:pic>
      <p:pic>
        <p:nvPicPr>
          <p:cNvPr id="1034" name="Picture 10" descr="ÐÐ°ÑÑÐ¸Ð½ÐºÐ¸ Ð¿Ð¾ Ð·Ð°Ð¿ÑÐ¾ÑÑ ÑÐ°ÐºÑÐ¸ÑÐµÑÐºÐ¸Ðµ Ð·Ð°Ð½ÑÑÐ¸Ñ Ð²Ð¾Ð¹ÑÐ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3312" y="642918"/>
            <a:ext cx="439068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ходе учебы курсанты проходят практику (производственную, ремонтную, корабельную и др</a:t>
            </a:r>
            <a:r>
              <a:rPr lang="ru-RU" dirty="0" smtClean="0"/>
              <a:t>.) а </a:t>
            </a:r>
            <a:r>
              <a:rPr lang="ru-RU" dirty="0" smtClean="0"/>
              <a:t>на завершающем этапе обучения организуется войсковая (флотская) стажировка. В процессе стажировки, проводимой непосредственно в войсках или на фронтах, курсанты приобретают практические навыки в выполнении обязанностей по своему должностному предназначению.</a:t>
            </a:r>
          </a:p>
          <a:p>
            <a:r>
              <a:rPr lang="ru-RU" dirty="0" smtClean="0"/>
              <a:t>Успеваемость курсантов проверяется в ходе текущего контроля, на экзаменах и зачетах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118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 курсанты после успешного завершения ими программ обучения проходят итоговую государственную аттестацию. Она включает защиту выпускной квалификационной работы и сдачу итоговых экзаменов</a:t>
            </a:r>
            <a:r>
              <a:rPr lang="ru-RU" dirty="0" smtClean="0"/>
              <a:t>..</a:t>
            </a:r>
            <a:endParaRPr lang="ru-RU" dirty="0" smtClean="0"/>
          </a:p>
          <a:p>
            <a:r>
              <a:rPr lang="ru-RU" dirty="0" smtClean="0"/>
              <a:t>Курсантам, успешно прошедшим итоговую государственную аттестацию, присваивается квалификация по полученной специальности и выдается диплом государственного образца о высшем (или среднем) профессиональном образовании.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29684" cy="59293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Окончившим вуз с золотой медалью и дипломом с отличием или только с дипломом с отличием выплачивается единовременное денежное вознаграждение. Они пользуются преимущественным правом выбора места службы в пределах установленной для данного военного образовательного учреждения разнарядки. </a:t>
            </a:r>
          </a:p>
          <a:p>
            <a:r>
              <a:rPr lang="ru-RU" dirty="0" smtClean="0"/>
              <a:t>Денежное довольствие курсанта рассчитывается в зависимости от воинского звания военнослужащего по контракту, выслуги лет, успеваемости, научных и спортивных достижений и составляет от 15 до 25 тысяч рублей в месяц.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Выпускники </a:t>
            </a:r>
            <a:r>
              <a:rPr lang="ru-RU" dirty="0" err="1" smtClean="0"/>
              <a:t>ВВУЗа</a:t>
            </a:r>
            <a:r>
              <a:rPr lang="ru-RU" dirty="0" smtClean="0"/>
              <a:t> по окончании учебы назначаются на первичные офицерские и сержантские должности в ВС РФ.  Денежное содержание лейтенантов, в зависимости от места службы составляет от 40 до 70 тысяч </a:t>
            </a:r>
            <a:r>
              <a:rPr lang="ru-RU" dirty="0" smtClean="0"/>
              <a:t>рублей. Участие </a:t>
            </a:r>
            <a:r>
              <a:rPr lang="ru-RU" dirty="0" smtClean="0"/>
              <a:t>в военной ипотеке позволяет приобретать жилье в собственность, по месту службы предоставляется служебное жилье или осуществляется компенсация поднайма жилья.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dirty="0" smtClean="0"/>
              <a:t>На сегодняшний день профессия офицера – востребована обществом, государством, была и остаётся настоящей мужской профессией. Избравший для себя этот профессиональный путь – человек с высоким чувством долга. Этот человек достоин самого высокого уважения.  Государство заботится о своих защитниках, делает профессию офицера максимально привлекательной с финансовой точки зрения, предоставляет офицерам бесплатное жильё и всевозможные льготы,  выход на пенсию в 40-45 лет.  Профессия офицера очень популярна среди молодёжи, конкурсы в военные вузы очень серьёзные. Возможно, вскоре их ряды сможет пополнить и кто-то из Вас.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Ð»ÑÐ¶Ñ ÑÐ¾ÑÑ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5246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4286248" cy="61436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Офицерский состав</a:t>
            </a:r>
            <a:r>
              <a:rPr lang="ru-RU" dirty="0" smtClean="0"/>
              <a:t> — это административно-правовая категория лиц, имеющих военную и военно-специальную подготовку (образование и персонально присвоенное офицерское звание).</a:t>
            </a:r>
          </a:p>
          <a:p>
            <a:r>
              <a:rPr lang="ru-RU" b="1" dirty="0" smtClean="0"/>
              <a:t>Офицерский корпус </a:t>
            </a:r>
            <a:r>
              <a:rPr lang="ru-RU" dirty="0" smtClean="0"/>
              <a:t>— это становой хребет любой армии, главный организатор и непосредственный исполнитель задач в области обеспечения обороны и безопасности страны.</a:t>
            </a:r>
          </a:p>
          <a:p>
            <a:endParaRPr lang="ru-RU" dirty="0"/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735056" cy="3357586"/>
          </a:xfrm>
          <a:prstGeom prst="rect">
            <a:avLst/>
          </a:prstGeom>
          <a:noFill/>
        </p:spPr>
      </p:pic>
      <p:pic>
        <p:nvPicPr>
          <p:cNvPr id="15364" name="Picture 4" descr="ÐÐ°ÑÑÐ¸Ð½ÐºÐ¸ Ð¿Ð¾ Ð·Ð°Ð¿ÑÐ¾ÑÑ Ð²Ð¾ÐµÐ½Ð½ÑÐµ Ð²ÑÐ·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965" y="3714752"/>
            <a:ext cx="508003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285728"/>
            <a:ext cx="4572000" cy="6572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офицерстве во все времена в России воплощались лучшие человеческие качества:</a:t>
            </a:r>
          </a:p>
          <a:p>
            <a:r>
              <a:rPr lang="ru-RU" dirty="0" smtClean="0"/>
              <a:t>патриотизм,</a:t>
            </a:r>
          </a:p>
          <a:p>
            <a:r>
              <a:rPr lang="ru-RU" dirty="0" smtClean="0"/>
              <a:t>мужество,</a:t>
            </a:r>
          </a:p>
          <a:p>
            <a:r>
              <a:rPr lang="ru-RU" dirty="0" smtClean="0"/>
              <a:t>доблесть</a:t>
            </a:r>
          </a:p>
          <a:p>
            <a:r>
              <a:rPr lang="ru-RU" dirty="0" smtClean="0"/>
              <a:t>готовность к самопожертвованию,</a:t>
            </a:r>
          </a:p>
          <a:p>
            <a:r>
              <a:rPr lang="ru-RU" dirty="0" smtClean="0"/>
              <a:t>правдивость,</a:t>
            </a:r>
          </a:p>
          <a:p>
            <a:r>
              <a:rPr lang="ru-RU" dirty="0" smtClean="0"/>
              <a:t>Честность,</a:t>
            </a:r>
          </a:p>
          <a:p>
            <a:r>
              <a:rPr lang="ru-RU" dirty="0" smtClean="0"/>
              <a:t>скромность,</a:t>
            </a:r>
          </a:p>
          <a:p>
            <a:r>
              <a:rPr lang="ru-RU" dirty="0" smtClean="0"/>
              <a:t>благородство,</a:t>
            </a:r>
          </a:p>
          <a:p>
            <a:r>
              <a:rPr lang="ru-RU" dirty="0" smtClean="0"/>
              <a:t>всё то, что вмещает в себя понятие «офицерская честь».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074" name="AutoShape 2" descr="ÐÐ°ÑÑÐ¸Ð½ÐºÐ¸ Ð¿Ð¾ Ð·Ð°Ð¿ÑÐ¾ÑÑ Ð¾ÑÐ¸ÑÐµÑ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Ð°ÑÑÐ¸Ð½ÐºÐ¸ Ð¿Ð¾ Ð·Ð°Ð¿ÑÐ¾ÑÑ Ð¾ÑÐ¸ÑÐµÑ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ÐÐ°ÑÑÐ¸Ð½ÐºÐ¸ Ð¿Ð¾ Ð·Ð°Ð¿ÑÐ¾ÑÑ Ð¾ÑÐ¸ÑÐµÑ ÑÐ¾ÑÑÐ¸Ð¹ÑÐºÐ¾Ð¹ Ð°ÑÐ¼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762375"/>
            <a:ext cx="4762500" cy="3095625"/>
          </a:xfrm>
          <a:prstGeom prst="rect">
            <a:avLst/>
          </a:prstGeom>
          <a:noFill/>
        </p:spPr>
      </p:pic>
      <p:pic>
        <p:nvPicPr>
          <p:cNvPr id="3078" name="Picture 6" descr="ÐÐ°ÑÑÐ¸Ð½ÐºÐ¸ Ð¿Ð¾ Ð·Ð°Ð¿ÑÐ¾ÑÑ Ð¾ÑÐ¸ÑÐµÑ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18" y="0"/>
            <a:ext cx="4667282" cy="3500462"/>
          </a:xfrm>
          <a:prstGeom prst="rect">
            <a:avLst/>
          </a:prstGeom>
          <a:noFill/>
        </p:spPr>
      </p:pic>
      <p:pic>
        <p:nvPicPr>
          <p:cNvPr id="3080" name="Picture 8" descr="ÐÐ°Ðº Ð¿Ð¾Ð»ÑÑÐ¸ÑÑ Ð¾ÑÐ¸ÑÐµÑÑÐºÐ¾Ðµ Ð·Ð²Ð°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14554"/>
            <a:ext cx="1571636" cy="236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78647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Подготовка офицерских кадров для ВС РФ осуществляется через: </a:t>
            </a:r>
          </a:p>
          <a:p>
            <a:r>
              <a:rPr lang="ru-RU" dirty="0" smtClean="0"/>
              <a:t>1. Высшие военно-учебные заведения - военные институты и университеты.</a:t>
            </a:r>
          </a:p>
          <a:p>
            <a:r>
              <a:rPr lang="ru-RU" dirty="0" smtClean="0"/>
              <a:t>2. Военные кафедры в невоенных ( гражданских) высших учебных заведениях</a:t>
            </a:r>
          </a:p>
          <a:p>
            <a:r>
              <a:rPr lang="ru-RU" dirty="0" smtClean="0"/>
              <a:t>3. Военные  Академии - для  офицеров, уже имеющих военное образование.</a:t>
            </a:r>
          </a:p>
          <a:p>
            <a:r>
              <a:rPr lang="ru-RU" dirty="0" smtClean="0"/>
              <a:t>4. Академии Генерального штаба - для старших офицеров, имеющих соответствующие должности.</a:t>
            </a:r>
          </a:p>
          <a:p>
            <a:r>
              <a:rPr lang="ru-RU" dirty="0" smtClean="0"/>
              <a:t>5. Суворовские и Нахимовские военные училища - специализированные военно-учебные заведения для подготовки юношей к поступлению в высшие военно-учебные заведения.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¿Ð¾ÑÑÑÐ¿Ð»ÐµÐ½Ð¸Ðµ Ð² Ð²Ð¾ÐµÐ½Ð½ÑÐµ Ð²ÑÐ·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2" y="428604"/>
            <a:ext cx="909593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58246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Кандидаты, зачисленные в училище курсантами,  приобретают статус военнослужащих и пользуются льготами, гарантиями и компенсациями,  установленными ФЗ "О статусе военнослужащих". Курсанты находятся на полном государственном обеспечении: бесплатное обучение, проживание,  питание, обеспечение всеми установленными видами довольствия.  </a:t>
            </a:r>
          </a:p>
          <a:p>
            <a:r>
              <a:rPr lang="ru-RU" dirty="0" smtClean="0"/>
              <a:t>В организации и проведении учебного процесса есть ряд особенностей, диктуемых принадлежностью военно-учебных заведений к Вооруженным Силам и спецификой военной службы.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Учебный год начинается 1 сентября и делится на два семестра, каждый из которых заканчивается экзаменационной сессией. С курсантами первых курсов учебный год начинается 1 августа. В течение одного-двух месяцев с ними проводится общевойсковая подготовка, в ходе которой они знакомятся с основами военной службы и со своей будущей офицерской профессией.</a:t>
            </a:r>
          </a:p>
          <a:p>
            <a:r>
              <a:rPr lang="ru-RU" dirty="0" smtClean="0"/>
              <a:t>По окончании каждого семестра курсантам предоставляются каникулярные отпуска: зимний продолжительностью 14 суток и летний продолжительностью 30 суток.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86808" cy="578647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Занятия проводятся 6 раз в неделю. Как и в гражданских вузах, общий объем учебной работы курсантов планируется из расчета не более 54 ч в неделю. Из них на занятия с преподавателем отводится не более 36 ч в неделю на всех курсах, кроме выпускного, и не более 30 ч в неделю на выпускном курсе. Остальное время выделяется для самостоятельной работы курсантов. Обязательным является не только посещение всех занятий с преподавателем (занятий по расписанию), но и самоподготовка.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ÐÐ°ÑÑÐ¸Ð½ÐºÐ¸ Ð¿Ð¾ Ð·Ð°Ð¿ÑÐ¾ÑÑ Ð¿ÑÑÐ¶ÐºÐ¸ Ñ Ð¿Ð°ÑÐ°ÑÑÑÐ¾Ð¼ Ð²Ð´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480"/>
            <a:ext cx="3857652" cy="2735426"/>
          </a:xfrm>
          <a:prstGeom prst="rect">
            <a:avLst/>
          </a:prstGeom>
          <a:noFill/>
        </p:spPr>
      </p:pic>
      <p:pic>
        <p:nvPicPr>
          <p:cNvPr id="18434" name="Picture 2" descr="ÐÐ°ÑÑÐ¸Ð½ÐºÐ¸ Ð¿Ð¾ Ð·Ð°Ð¿ÑÐ¾ÑÑ ÑÑÐµÐ±Ð° ÐºÑÑÑÐ°Ð½ÑÐ¾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177061" cy="3365091"/>
          </a:xfrm>
          <a:prstGeom prst="rect">
            <a:avLst/>
          </a:prstGeom>
          <a:noFill/>
        </p:spPr>
      </p:pic>
      <p:pic>
        <p:nvPicPr>
          <p:cNvPr id="1843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892" y="3714752"/>
            <a:ext cx="4514108" cy="3000396"/>
          </a:xfrm>
          <a:prstGeom prst="rect">
            <a:avLst/>
          </a:prstGeom>
          <a:noFill/>
        </p:spPr>
      </p:pic>
      <p:pic>
        <p:nvPicPr>
          <p:cNvPr id="18438" name="Picture 6" descr="ÐÐ°ÑÑÐ¸Ð½ÐºÐ¸ Ð¿Ð¾ Ð·Ð°Ð¿ÑÐ¾ÑÑ Ð¿Ð¾Ð»ÐµÐ²ÑÐµ Ð·Ð°Ð½ÑÑÐ¸Ñ ÐºÑÑÑÐ°Ð½ÑÐ¾Ð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66"/>
            <a:ext cx="4429124" cy="2949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666</Words>
  <PresentationFormat>Экран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 стать офицером Российской Армии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2019-02-16T10:41:16Z</dcterms:created>
  <dcterms:modified xsi:type="dcterms:W3CDTF">2019-02-20T12:58:55Z</dcterms:modified>
</cp:coreProperties>
</file>