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media/image4.wmf" ContentType="image/x-wmf"/>
  <Override PartName="/ppt/media/image1.png" ContentType="image/png"/>
  <Override PartName="/ppt/media/image3.jpeg" ContentType="image/jpeg"/>
  <Override PartName="/ppt/media/image2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embeddings/oleObject1.bin" ContentType="application/vnd.openxmlformats-officedocument.oleObject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42398E0-0BDF-4E28-817B-819006E8BF0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7"/>
          <p:cNvSpPr/>
          <p:nvPr/>
        </p:nvSpPr>
        <p:spPr>
          <a:xfrm flipV="1">
            <a:off x="1371600" y="304920"/>
            <a:ext cx="360" cy="1295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3" name="Oval 8"/>
          <p:cNvSpPr/>
          <p:nvPr/>
        </p:nvSpPr>
        <p:spPr>
          <a:xfrm>
            <a:off x="152280" y="838080"/>
            <a:ext cx="227520" cy="227520"/>
          </a:xfrm>
          <a:prstGeom prst="ellipse">
            <a:avLst/>
          </a:prstGeom>
          <a:solidFill>
            <a:srgbClr val="3366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" name="Oval 9"/>
          <p:cNvSpPr/>
          <p:nvPr/>
        </p:nvSpPr>
        <p:spPr>
          <a:xfrm>
            <a:off x="539640" y="838080"/>
            <a:ext cx="227520" cy="227520"/>
          </a:xfrm>
          <a:prstGeom prst="ellipse">
            <a:avLst/>
          </a:prstGeom>
          <a:solidFill>
            <a:srgbClr val="99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" name="Oval 10"/>
          <p:cNvSpPr/>
          <p:nvPr/>
        </p:nvSpPr>
        <p:spPr>
          <a:xfrm>
            <a:off x="927000" y="838080"/>
            <a:ext cx="227520" cy="227520"/>
          </a:xfrm>
          <a:prstGeom prst="ellipse">
            <a:avLst/>
          </a:prstGeom>
          <a:solidFill>
            <a:srgbClr val="cc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ftr" idx="1"/>
          </p:nvPr>
        </p:nvSpPr>
        <p:spPr>
          <a:xfrm>
            <a:off x="3276360" y="6248520"/>
            <a:ext cx="2894400" cy="456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2"/>
          </p:nvPr>
        </p:nvSpPr>
        <p:spPr>
          <a:xfrm>
            <a:off x="1523520" y="6248520"/>
            <a:ext cx="1294560" cy="456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fld id="{72AEC96F-E356-484A-BCA6-088020FD4B27}" type="slidenum"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3"/>
          </p:nvPr>
        </p:nvSpPr>
        <p:spPr>
          <a:xfrm>
            <a:off x="6629400" y="6248520"/>
            <a:ext cx="1904040" cy="456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://upload.wikimedia.org/wikipedia/commons/6/68/OPEC.svg" TargetMode="External"/><Relationship Id="rId2" Type="http://schemas.openxmlformats.org/officeDocument/2006/relationships/image" Target="../media/image1.png"/><Relationship Id="rId3" Type="http://schemas.openxmlformats.org/officeDocument/2006/relationships/hyperlink" Target="http://ru.wikipedia.org/wiki/&#1060;&#1072;&#1081;&#1083;:Flag_of_OPEC.svg" TargetMode="External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://upload.wikimedia.org/wikipedia/commons/e/e0/OPEC-building-01.jpg" TargetMode="External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://upload.wikimedia.org/wikipedia/commons/6/68/OPEC.svg" TargetMode="Externa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080000" y="720000"/>
            <a:ext cx="7199640" cy="1141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ru-RU" sz="4800" strike="noStrike" u="none">
                <a:solidFill>
                  <a:schemeClr val="lt1">
                    <a:lumMod val="10000"/>
                  </a:schemeClr>
                </a:solidFill>
                <a:effectLst/>
                <a:uFillTx/>
                <a:latin typeface="Times New Roman"/>
              </a:rPr>
              <a:t> </a:t>
            </a:r>
            <a:r>
              <a:rPr b="0" lang="ru-RU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4800"/>
            </a:br>
            <a:r>
              <a:rPr b="0" lang="ru-RU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4800"/>
            </a:br>
            <a:r>
              <a:rPr b="0" lang="ru-RU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4800"/>
            </a:br>
            <a:r>
              <a:rPr b="0" lang="ru-RU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4800"/>
            </a:br>
            <a:r>
              <a:rPr b="0" lang="ru-RU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4800"/>
            </a:br>
            <a:r>
              <a:rPr b="0" lang="ru-RU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4800"/>
            </a:br>
            <a:r>
              <a:rPr b="0" lang="ru-RU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4800"/>
            </a:br>
            <a:r>
              <a:rPr b="1" lang="ru-RU" sz="4800" strike="noStrike" u="none">
                <a:solidFill>
                  <a:schemeClr val="lt1">
                    <a:lumMod val="10000"/>
                  </a:schemeClr>
                </a:solidFill>
                <a:effectLst/>
                <a:uFillTx/>
                <a:latin typeface="Times New Roman"/>
              </a:rPr>
              <a:t>Лекция № 9</a:t>
            </a:r>
            <a:br>
              <a:rPr sz="4800"/>
            </a:br>
            <a:r>
              <a:rPr b="1" lang="ru-RU" sz="4800" strike="noStrike" u="none">
                <a:solidFill>
                  <a:schemeClr val="lt1">
                    <a:lumMod val="10000"/>
                  </a:schemeClr>
                </a:solidFill>
                <a:effectLst/>
                <a:uFillTx/>
                <a:latin typeface="Times New Roman"/>
              </a:rPr>
              <a:t>Международная экономическая интеграция</a:t>
            </a:r>
            <a:r>
              <a:rPr b="0" lang="ru-RU" sz="6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wheel spokes="1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523880" y="190440"/>
            <a:ext cx="7009560" cy="152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4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ДИНАМИКА КОЛИЧЕСТВА ТНК</a:t>
            </a:r>
            <a:endParaRPr b="0" lang="ru-RU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7" name="Object 6"/>
          <p:cNvGraphicFramePr/>
          <p:nvPr/>
        </p:nvGraphicFramePr>
        <p:xfrm>
          <a:off x="395280" y="1692360"/>
          <a:ext cx="8496720" cy="4991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" name="Object 6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95280" y="1692360"/>
                    <a:ext cx="8496720" cy="499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 spd="slow">
    <p:wheel spokes="1"/>
  </p:transition>
  <p:timing>
    <p:tnLst>
      <p:par>
        <p:cTn id="96" dur="indefinite" restart="never" nodeType="tmRoot">
          <p:childTnLst>
            <p:seq>
              <p:cTn id="97" dur="indefinite" nodeType="mainSeq"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523880" y="190440"/>
            <a:ext cx="7009560" cy="152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4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Ведущие ТНК мира</a:t>
            </a:r>
            <a:endParaRPr b="0" lang="ru-RU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457200" y="1599840"/>
            <a:ext cx="8506440" cy="452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lvl="4" marL="2057400" indent="-228600">
              <a:lnSpc>
                <a:spcPct val="100000"/>
              </a:lnSpc>
              <a:spcBef>
                <a:spcPts val="1001"/>
              </a:spcBef>
              <a:buClr>
                <a:srgbClr val="0000ff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США — 24, </a:t>
            </a:r>
            <a:endParaRPr b="0" lang="ru-RU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1001"/>
              </a:spcBef>
              <a:buClr>
                <a:srgbClr val="0000ff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Япония — 16, </a:t>
            </a:r>
            <a:endParaRPr b="0" lang="ru-RU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1001"/>
              </a:spcBef>
              <a:buClr>
                <a:srgbClr val="0000ff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Великобритания — 14, </a:t>
            </a:r>
            <a:endParaRPr b="0" lang="ru-RU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1001"/>
              </a:spcBef>
              <a:buClr>
                <a:srgbClr val="0000ff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Франция — 13, </a:t>
            </a:r>
            <a:endParaRPr b="0" lang="ru-RU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1001"/>
              </a:spcBef>
              <a:buClr>
                <a:srgbClr val="0000ff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Германия — 10.</a:t>
            </a:r>
            <a:br>
              <a:rPr sz="4000"/>
            </a:br>
            <a:r>
              <a:rPr b="0" lang="ru-RU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wheel spokes="1"/>
  </p:transition>
  <p:timing>
    <p:tnLst>
      <p:par>
        <p:cTn id="106" dur="indefinite" restart="never" nodeType="tmRoot">
          <p:childTnLst>
            <p:seq>
              <p:cTn id="107" dur="indefinite" nodeType="mainSeq"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523880" y="190080"/>
            <a:ext cx="7009560" cy="114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Крупнейшие промышленные ТНК по отраслям:</a:t>
            </a:r>
            <a:endParaRPr b="0" lang="ru-RU" sz="3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179280" y="1844280"/>
            <a:ext cx="8784360" cy="452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автомобильная промышленность — 13,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электроника и электротехника — 12,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нефтедобыча и переработка — 10,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фармацевтика — 9, 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пищевая и табачная — 8, 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телекоммуникации — 7, 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химическая — 3, 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прочие — 32. 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wheel spokes="1"/>
  </p:transition>
  <p:timing>
    <p:tnLst>
      <p:par>
        <p:cTn id="126" dur="indefinite" restart="never" nodeType="tmRoot">
          <p:childTnLst>
            <p:seq>
              <p:cTn id="127" dur="indefinite" nodeType="mainSeq"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523880" y="190440"/>
            <a:ext cx="7009560" cy="152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4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Десять крупнейших корпораций мира</a:t>
            </a:r>
            <a:endParaRPr b="0" lang="ru-RU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178920" y="1905120"/>
            <a:ext cx="87127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600" strike="noStrike" u="none">
                <a:solidFill>
                  <a:srgbClr val="0000ff"/>
                </a:solidFill>
                <a:effectLst/>
                <a:uFillTx/>
                <a:latin typeface="Times New Roman"/>
                <a:ea typeface="Times New Roman"/>
              </a:rPr>
              <a:t>Мицубиси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600" strike="noStrike" u="none">
                <a:solidFill>
                  <a:srgbClr val="0000ff"/>
                </a:solidFill>
                <a:effectLst/>
                <a:uFillTx/>
                <a:latin typeface="Times New Roman"/>
                <a:ea typeface="Times New Roman"/>
              </a:rPr>
              <a:t>Мицуи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600" strike="noStrike" u="none">
                <a:solidFill>
                  <a:srgbClr val="0000ff"/>
                </a:solidFill>
                <a:effectLst/>
                <a:uFillTx/>
                <a:latin typeface="Times New Roman"/>
                <a:ea typeface="Times New Roman"/>
              </a:rPr>
              <a:t>Хитачи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600" strike="noStrike" u="none">
                <a:solidFill>
                  <a:srgbClr val="0000ff"/>
                </a:solidFill>
                <a:effectLst/>
                <a:uFillTx/>
                <a:latin typeface="Times New Roman"/>
                <a:ea typeface="Times New Roman"/>
              </a:rPr>
              <a:t>Сумитомо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600" strike="noStrike" u="none">
                <a:solidFill>
                  <a:srgbClr val="0000ff"/>
                </a:solidFill>
                <a:effectLst/>
                <a:uFillTx/>
                <a:latin typeface="Times New Roman"/>
                <a:ea typeface="Times New Roman"/>
              </a:rPr>
              <a:t>Тойота 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600" strike="noStrike" u="none">
                <a:solidFill>
                  <a:srgbClr val="660066"/>
                </a:solidFill>
                <a:effectLst/>
                <a:uFillTx/>
                <a:latin typeface="Times New Roman"/>
                <a:ea typeface="Times New Roman"/>
              </a:rPr>
              <a:t>Ай-Би-Эм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600" strike="noStrike" u="none">
                <a:solidFill>
                  <a:srgbClr val="660066"/>
                </a:solidFill>
                <a:effectLst/>
                <a:uFillTx/>
                <a:latin typeface="Times New Roman"/>
                <a:ea typeface="Times New Roman"/>
              </a:rPr>
              <a:t>Дженерал моторс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600" strike="noStrike" u="none">
                <a:solidFill>
                  <a:srgbClr val="660066"/>
                </a:solidFill>
                <a:effectLst/>
                <a:uFillTx/>
                <a:latin typeface="Times New Roman"/>
                <a:ea typeface="Times New Roman"/>
              </a:rPr>
              <a:t>Форд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600" strike="noStrike" u="none">
                <a:solidFill>
                  <a:srgbClr val="660066"/>
                </a:solidFill>
                <a:effectLst/>
                <a:uFillTx/>
                <a:latin typeface="Times New Roman"/>
                <a:ea typeface="Times New Roman"/>
              </a:rPr>
              <a:t>Экссон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600" strike="noStrike" u="none">
                <a:solidFill>
                  <a:srgbClr val="0000ff"/>
                </a:solidFill>
                <a:effectLst/>
                <a:uFillTx/>
                <a:latin typeface="Times New Roman"/>
                <a:ea typeface="Times New Roman"/>
              </a:rPr>
              <a:t>Ройял-Датч-шелл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Rectangle 4"/>
          <p:cNvSpPr/>
          <p:nvPr/>
        </p:nvSpPr>
        <p:spPr>
          <a:xfrm>
            <a:off x="4573800" y="2492280"/>
            <a:ext cx="13467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800000"/>
                </a:solidFill>
                <a:effectLst/>
                <a:uFillTx/>
                <a:latin typeface="Verdana"/>
                <a:ea typeface="DejaVu Sans"/>
              </a:rPr>
              <a:t>Япония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Rectangle 6"/>
          <p:cNvSpPr/>
          <p:nvPr/>
        </p:nvSpPr>
        <p:spPr>
          <a:xfrm>
            <a:off x="5149800" y="4869000"/>
            <a:ext cx="9918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6600"/>
                </a:solidFill>
                <a:effectLst/>
                <a:uFillTx/>
                <a:latin typeface="Verdana"/>
                <a:ea typeface="DejaVu Sans"/>
              </a:rPr>
              <a:t>США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Rectangle 7"/>
          <p:cNvSpPr/>
          <p:nvPr/>
        </p:nvSpPr>
        <p:spPr>
          <a:xfrm>
            <a:off x="3420000" y="5580000"/>
            <a:ext cx="557352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663300"/>
                </a:solidFill>
                <a:effectLst/>
                <a:uFillTx/>
                <a:latin typeface="Verdana"/>
                <a:ea typeface="DejaVu Sans"/>
              </a:rPr>
              <a:t>Великобритания, Нидерланды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Line 8"/>
          <p:cNvSpPr/>
          <p:nvPr/>
        </p:nvSpPr>
        <p:spPr>
          <a:xfrm>
            <a:off x="1980000" y="4140000"/>
            <a:ext cx="3168360" cy="873360"/>
          </a:xfrm>
          <a:prstGeom prst="line">
            <a:avLst/>
          </a:prstGeom>
          <a:ln w="25560">
            <a:solidFill>
              <a:srgbClr val="80008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9" name="Line 9"/>
          <p:cNvSpPr/>
          <p:nvPr/>
        </p:nvSpPr>
        <p:spPr>
          <a:xfrm flipV="1">
            <a:off x="1440000" y="2997000"/>
            <a:ext cx="3132000" cy="783000"/>
          </a:xfrm>
          <a:prstGeom prst="line">
            <a:avLst/>
          </a:prstGeom>
          <a:ln w="255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0" name="Line 10"/>
          <p:cNvSpPr/>
          <p:nvPr/>
        </p:nvSpPr>
        <p:spPr>
          <a:xfrm flipV="1">
            <a:off x="1980000" y="2923920"/>
            <a:ext cx="2447640" cy="496080"/>
          </a:xfrm>
          <a:prstGeom prst="line">
            <a:avLst/>
          </a:prstGeom>
          <a:ln w="255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1" name="Line 11"/>
          <p:cNvSpPr/>
          <p:nvPr/>
        </p:nvSpPr>
        <p:spPr>
          <a:xfrm flipV="1">
            <a:off x="1763640" y="2852280"/>
            <a:ext cx="2592360" cy="289080"/>
          </a:xfrm>
          <a:prstGeom prst="line">
            <a:avLst/>
          </a:prstGeom>
          <a:ln w="255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2" name="Line 12"/>
          <p:cNvSpPr/>
          <p:nvPr/>
        </p:nvSpPr>
        <p:spPr>
          <a:xfrm>
            <a:off x="1692360" y="2708280"/>
            <a:ext cx="2735280" cy="73080"/>
          </a:xfrm>
          <a:prstGeom prst="line">
            <a:avLst/>
          </a:prstGeom>
          <a:ln w="255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3" name="Line 13"/>
          <p:cNvSpPr/>
          <p:nvPr/>
        </p:nvSpPr>
        <p:spPr>
          <a:xfrm>
            <a:off x="2195640" y="2205000"/>
            <a:ext cx="2305080" cy="5032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4" name="Line 14"/>
          <p:cNvSpPr/>
          <p:nvPr/>
        </p:nvSpPr>
        <p:spPr>
          <a:xfrm flipV="1">
            <a:off x="1620000" y="5300640"/>
            <a:ext cx="3456720" cy="217080"/>
          </a:xfrm>
          <a:prstGeom prst="line">
            <a:avLst/>
          </a:prstGeom>
          <a:ln w="25560">
            <a:solidFill>
              <a:srgbClr val="80008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5" name="Line 15"/>
          <p:cNvSpPr/>
          <p:nvPr/>
        </p:nvSpPr>
        <p:spPr>
          <a:xfrm>
            <a:off x="2700000" y="5760000"/>
            <a:ext cx="792000" cy="360"/>
          </a:xfrm>
          <a:prstGeom prst="line">
            <a:avLst/>
          </a:prstGeom>
          <a:ln w="2556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6" name="Line 16"/>
          <p:cNvSpPr/>
          <p:nvPr/>
        </p:nvSpPr>
        <p:spPr>
          <a:xfrm>
            <a:off x="1440000" y="5040000"/>
            <a:ext cx="3636720" cy="117360"/>
          </a:xfrm>
          <a:prstGeom prst="line">
            <a:avLst/>
          </a:prstGeom>
          <a:ln w="25560">
            <a:solidFill>
              <a:srgbClr val="80008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7" name="Line 17"/>
          <p:cNvSpPr/>
          <p:nvPr/>
        </p:nvSpPr>
        <p:spPr>
          <a:xfrm>
            <a:off x="2700000" y="4680000"/>
            <a:ext cx="2376720" cy="405000"/>
          </a:xfrm>
          <a:prstGeom prst="line">
            <a:avLst/>
          </a:prstGeom>
          <a:ln w="25560">
            <a:solidFill>
              <a:srgbClr val="80008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336666"/>
              </a:solidFill>
              <a:effectLst/>
              <a:uFillTx/>
              <a:latin typeface="Arial"/>
              <a:ea typeface="DejaVu Sans"/>
            </a:endParaRPr>
          </a:p>
        </p:txBody>
      </p:sp>
    </p:spTree>
  </p:cSld>
  <p:transition spd="slow">
    <p:wheel spokes="1"/>
  </p:transition>
  <p:timing>
    <p:tnLst>
      <p:par>
        <p:cTn id="164" dur="indefinite" restart="never" nodeType="tmRoot">
          <p:childTnLst>
            <p:seq>
              <p:cTn id="165" dur="indefinite" nodeType="mainSeq">
                <p:childTnLst>
                  <p:par>
                    <p:cTn id="166" fill="hold">
                      <p:stCondLst>
                        <p:cond delay="0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68360" y="404640"/>
            <a:ext cx="8228520" cy="579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КРУПНЕЙШИЕ ТНК США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9" name=""/>
          <p:cNvGraphicFramePr/>
          <p:nvPr/>
        </p:nvGraphicFramePr>
        <p:xfrm>
          <a:off x="324000" y="1600200"/>
          <a:ext cx="8640360" cy="4738680"/>
        </p:xfrm>
        <a:graphic>
          <a:graphicData uri="http://schemas.openxmlformats.org/drawingml/2006/table">
            <a:tbl>
              <a:tblPr/>
              <a:tblGrid>
                <a:gridCol w="8640720"/>
              </a:tblGrid>
              <a:tr h="58932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Дженерал электрик</a:t>
                      </a: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                    </a:t>
                      </a: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Промышленный конгломерат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82512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Майкрософт</a:t>
                      </a: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                                            </a:t>
                      </a: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Программное обеспечение и услуги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Экссон</a:t>
                      </a: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                                  </a:t>
                      </a: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Нефть и газ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58932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Пфайзер</a:t>
                      </a: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                               </a:t>
                      </a: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Фармацевтика и биотехнологии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Ситигруп</a:t>
                      </a: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                              </a:t>
                      </a: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Банки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57852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Уолл-Март</a:t>
                      </a: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                           </a:t>
                      </a: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Розничная торговля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58788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Эй-Ай-Джи</a:t>
                      </a: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                           </a:t>
                      </a: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Страхование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588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Intel</a:t>
                      </a: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                                        </a:t>
                      </a: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Компьютеры, ИТ-оборудование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transition spd="slow">
    <p:wheel spokes="1"/>
  </p:transition>
  <p:timing>
    <p:tnLst>
      <p:par>
        <p:cTn id="210" dur="indefinite" restart="never" nodeType="tmRoot">
          <p:childTnLst>
            <p:seq>
              <p:cTn id="211" dur="indefinite" nodeType="mainSeq">
                <p:childTnLst>
                  <p:par>
                    <p:cTn id="212" fill="hold">
                      <p:stCondLst>
                        <p:cond delay="0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523880" y="190440"/>
            <a:ext cx="7009560" cy="103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3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Крупнейшие монополии Германии</a:t>
            </a:r>
            <a:endParaRPr b="0" lang="ru-RU" sz="3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1" name=""/>
          <p:cNvGraphicFramePr/>
          <p:nvPr/>
        </p:nvGraphicFramePr>
        <p:xfrm>
          <a:off x="250920" y="1557360"/>
          <a:ext cx="8784720" cy="5286240"/>
        </p:xfrm>
        <a:graphic>
          <a:graphicData uri="http://schemas.openxmlformats.org/drawingml/2006/table">
            <a:tbl>
              <a:tblPr/>
              <a:tblGrid>
                <a:gridCol w="3220920"/>
                <a:gridCol w="5564160"/>
              </a:tblGrid>
              <a:tr h="602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Фольсваген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1368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автомобили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13680">
                      <a:solidFill>
                        <a:srgbClr val="336666"/>
                      </a:solidFill>
                      <a:prstDash val="solid"/>
                    </a:lnR>
                    <a:lnT w="1368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Сименс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электротехника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1368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Даймлер–Бенц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автомобили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1368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Хёхст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химия, фармацевтика, парфюмерия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1368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Байер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химия, фармацевтика, парфюмерия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1368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БАСФ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химия, фармацевтика, парфюмерия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1368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ТиссенКрупп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производство стали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1368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Маннесман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трубопрокат и машиностроение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1368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48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АЭГ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электротехника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1368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764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Бош </a:t>
                      </a:r>
                      <a:endParaRPr b="0" lang="ru-RU" sz="2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1368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1368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Автомобильное и промышленное оборудование, бытовая техника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1368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1368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transition spd="slow">
    <p:wheel spokes="1"/>
  </p:transition>
  <p:timing>
    <p:tnLst>
      <p:par>
        <p:cTn id="216" dur="indefinite" restart="never" nodeType="tmRoot">
          <p:childTnLst>
            <p:seq>
              <p:cTn id="217" dur="indefinite" nodeType="mainSeq"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523880" y="190440"/>
            <a:ext cx="7009560" cy="152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3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КРУПНЕЙШИЕ ТНК ВЕЛИКОБРИТАНИИ</a:t>
            </a:r>
            <a:endParaRPr b="0" lang="ru-RU" sz="2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1523880" y="2454120"/>
          <a:ext cx="6879960" cy="2003760"/>
        </p:xfrm>
        <a:graphic>
          <a:graphicData uri="http://schemas.openxmlformats.org/drawingml/2006/table">
            <a:tbl>
              <a:tblPr/>
              <a:tblGrid>
                <a:gridCol w="3314880"/>
                <a:gridCol w="3565440"/>
              </a:tblGrid>
              <a:tr h="100836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3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Бритиш Петролеум</a:t>
                      </a:r>
                      <a:endParaRPr b="0" lang="ru-RU" sz="3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Нефть и газ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  <a:tr h="9954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3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  <a:ea typeface="Times New Roman"/>
                        </a:rPr>
                        <a:t>HSBC</a:t>
                      </a:r>
                      <a:endParaRPr b="0" lang="ru-RU" sz="3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Банки</a:t>
                      </a:r>
                      <a:endParaRPr b="0" lang="ru-RU" sz="2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 marT="46800" marB="46800">
                    <a:lnL w="5760">
                      <a:solidFill>
                        <a:srgbClr val="336666"/>
                      </a:solidFill>
                      <a:prstDash val="solid"/>
                    </a:lnL>
                    <a:lnR w="5760">
                      <a:solidFill>
                        <a:srgbClr val="336666"/>
                      </a:solidFill>
                      <a:prstDash val="solid"/>
                    </a:lnR>
                    <a:lnT w="5760">
                      <a:solidFill>
                        <a:srgbClr val="336666"/>
                      </a:solidFill>
                      <a:prstDash val="solid"/>
                    </a:lnT>
                    <a:lnB w="5760">
                      <a:solidFill>
                        <a:srgbClr val="336666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transition spd="slow">
    <p:wheel spokes="1"/>
  </p:transition>
  <p:timing>
    <p:tnLst>
      <p:par>
        <p:cTn id="222" dur="indefinite" restart="never" nodeType="tmRoot">
          <p:childTnLst>
            <p:seq>
              <p:cTn id="223" dur="indefinite" nodeType="mainSeq">
                <p:childTnLst>
                  <p:par>
                    <p:cTn id="224" fill="hold">
                      <p:stCondLst>
                        <p:cond delay="0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523880" y="190440"/>
            <a:ext cx="7009560" cy="152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4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РОЛЬ ТНК В МИРОВОМ ХОЗЯЙСТВЕ</a:t>
            </a:r>
            <a:endParaRPr b="0" lang="ru-RU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250560" y="1904760"/>
            <a:ext cx="8712720" cy="4762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– </a:t>
            </a:r>
            <a:r>
              <a:rPr b="0" lang="ru-RU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ТНК контролируют примерно 2/3 мировой торговли; 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– на них приходится около 1/2 мирового промышленного производства; 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– на предприятиях ТНК работает примерно 10% всех занятых в несельскохозяйственном производстве (из них почти 60% работают в материнских компаниях, 40% – в дочерних подразделениях); 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– ТНК контролируют примерно 4/5 всех существующих в мире патентов, лицензий. 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wheel spokes="1"/>
  </p:transition>
  <p:timing>
    <p:tnLst>
      <p:par>
        <p:cTn id="228" dur="indefinite" restart="never" nodeType="tmRoot">
          <p:childTnLst>
            <p:seq>
              <p:cTn id="229" dur="indefinite" nodeType="mainSeq"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23640" y="1916280"/>
            <a:ext cx="8568000" cy="395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br>
              <a:rPr sz="2900"/>
            </a:br>
            <a:r>
              <a:rPr b="1" lang="ru-RU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МЭИ</a:t>
            </a:r>
            <a:r>
              <a:rPr b="0" lang="ru-RU" sz="2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ru-RU" sz="2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– </a:t>
            </a:r>
            <a:r>
              <a:rPr b="0" lang="ru-RU" sz="2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ПРОЦЕСС РАЗВИТИЯ ГЛУБОКИХ И УСТОЙЧИВЫХ ВЗАИМОСВЯЗЕЙ ОТДЕЛЬНЫХ ГРУПП СТРАН, ОСНОВАННЫЙ НА ПРОВЕДЕНИИ ИМИ СОГЛАСОВАННОЙ МЕЖГОСУДАРСТВЕННОЙ  ЭКОНОМИЧЕСКОЙ ПОЛИТИКИ.</a:t>
            </a:r>
            <a:endParaRPr b="0" lang="ru-RU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Rectangle 5"/>
          <p:cNvSpPr/>
          <p:nvPr/>
        </p:nvSpPr>
        <p:spPr>
          <a:xfrm>
            <a:off x="1476360" y="404640"/>
            <a:ext cx="7415640" cy="155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МЕЖДУНАРОДНАЯ ЭКОНОМИЧЕСКАЯ ИНТЕГРАЦИЯ – </a:t>
            </a: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ВЫСШАЯ ФОРМА МГРТ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wheel spokes="1"/>
  </p:transition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90440"/>
            <a:ext cx="7009560" cy="152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4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ВИДЫ ЭКОНОМИЧЕСКОЙ ИНТЕГРАЦИИ</a:t>
            </a:r>
            <a:endParaRPr b="0" lang="ru-RU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23640" y="1989000"/>
            <a:ext cx="38023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9999"/>
          </a:bodyPr>
          <a:p>
            <a:pPr marL="343080" indent="-343080" algn="ctr">
              <a:lnSpc>
                <a:spcPct val="100000"/>
              </a:lnSpc>
              <a:spcBef>
                <a:spcPts val="649"/>
              </a:spcBef>
              <a:buNone/>
              <a:tabLst>
                <a:tab algn="l" pos="0"/>
              </a:tabLst>
            </a:pPr>
            <a:r>
              <a:rPr b="1" lang="ru-RU" sz="2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РЕГИОНАЛЬНАЯ</a:t>
            </a:r>
            <a:r>
              <a:rPr b="1" lang="ru-RU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ru-RU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–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ЕС (</a:t>
            </a:r>
            <a:r>
              <a:rPr b="0" lang="ru-RU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европейское сообщество)</a:t>
            </a:r>
            <a:endParaRPr b="0" lang="ru-RU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АТЭС </a:t>
            </a:r>
            <a:r>
              <a:rPr b="0" lang="ru-RU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(азиатско-тихоокеанское экономическое сотрудничество)</a:t>
            </a:r>
            <a:endParaRPr b="0" lang="ru-RU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НАФТА </a:t>
            </a: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(Североамериканское соглашение о свободной торговле,сейчас USMCA)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ЛАИ </a:t>
            </a: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(Латиноамериканская ассоциация интеграции)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858920" y="1989000"/>
            <a:ext cx="396144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anchorCtr="1">
            <a:normAutofit/>
          </a:bodyPr>
          <a:p>
            <a:pPr marL="343080" indent="-343080" algn="ctr">
              <a:lnSpc>
                <a:spcPct val="100000"/>
              </a:lnSpc>
              <a:spcBef>
                <a:spcPts val="649"/>
              </a:spcBef>
              <a:buNone/>
              <a:tabLst>
                <a:tab algn="l" pos="0"/>
              </a:tabLst>
            </a:pPr>
            <a:r>
              <a:rPr b="1" lang="ru-RU" sz="2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ОТРАСЛЕВАЯ </a:t>
            </a:r>
            <a:endParaRPr b="0" lang="ru-RU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ОПЕК </a:t>
            </a:r>
            <a:r>
              <a:rPr b="0" lang="ru-RU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(организация стран-экспортёров нефти)</a:t>
            </a:r>
            <a:endParaRPr b="0" lang="ru-RU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wheel spokes="1"/>
  </p:transition>
  <p:timing>
    <p:tnLst>
      <p:par>
        <p:cTn id="13" dur="indefinite" restart="never" nodeType="tmRoot">
          <p:childTnLst>
            <p:seq>
              <p:cTn id="14" dur="indefinite" nodeType="mainSeq"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/>
          <p:nvPr/>
        </p:nvSpPr>
        <p:spPr>
          <a:xfrm>
            <a:off x="1692360" y="189000"/>
            <a:ext cx="7199640" cy="94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006600"/>
                </a:solidFill>
                <a:effectLst/>
                <a:uFillTx/>
                <a:latin typeface="Arial"/>
                <a:ea typeface="DejaVu Sans"/>
              </a:rPr>
              <a:t>Определите страну по ее краткому описанию. 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Rectangle 3"/>
          <p:cNvSpPr/>
          <p:nvPr/>
        </p:nvSpPr>
        <p:spPr>
          <a:xfrm>
            <a:off x="430200" y="2421000"/>
            <a:ext cx="8712720" cy="222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Эта африканская страна была в прошлом французской колонией, а сейчас она – член ОПЕК, один из крупных экспортеров нефти и газа. Это одна из немногих стран, название которой совпадает с названием ее столицы.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Rectangle 4"/>
          <p:cNvSpPr/>
          <p:nvPr/>
        </p:nvSpPr>
        <p:spPr>
          <a:xfrm>
            <a:off x="4142520" y="5084640"/>
            <a:ext cx="1850760" cy="70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4000" strike="noStrike" u="none">
                <a:solidFill>
                  <a:srgbClr val="006600"/>
                </a:solidFill>
                <a:effectLst/>
                <a:uFillTx/>
                <a:latin typeface="Arial"/>
                <a:ea typeface="DejaVu Sans"/>
              </a:rPr>
              <a:t>Алжир</a:t>
            </a:r>
            <a:endParaRPr b="0" lang="ru-RU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wheel spokes="1"/>
  </p:transition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3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8" descr="Файл:OPEC.svg">
            <a:hlinkClick r:id="rId1"/>
          </p:cNvPr>
          <p:cNvPicPr/>
          <p:nvPr/>
        </p:nvPicPr>
        <p:blipFill>
          <a:blip r:embed="rId2"/>
          <a:stretch/>
        </p:blipFill>
        <p:spPr>
          <a:xfrm>
            <a:off x="0" y="1628640"/>
            <a:ext cx="9142920" cy="463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140360" y="190440"/>
            <a:ext cx="4393080" cy="1526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4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ОПЕК</a:t>
            </a:r>
            <a:endParaRPr b="0" lang="ru-RU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Rectangle 4"/>
          <p:cNvSpPr/>
          <p:nvPr/>
        </p:nvSpPr>
        <p:spPr>
          <a:xfrm>
            <a:off x="250920" y="4680720"/>
            <a:ext cx="8712720" cy="192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rPr>
              <a:t>Иран, Ирак, Кувейт, Саудовская Аравия, Венесуэла, Катар (1961), Ливия (1962), Объединённые Арабские Эмираты (1967), Алжир (1969), Нигерия (1971), Эквадор (1973—1992, 2007) и Ангола (2007), Габон (1975—1994), Индонезия (1962—2008).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" name="Picture 6" descr="250px-Flag_of_OPEC">
            <a:hlinkClick r:id="rId3"/>
          </p:cNvPr>
          <p:cNvPicPr/>
          <p:nvPr/>
        </p:nvPicPr>
        <p:blipFill>
          <a:blip r:embed="rId4"/>
          <a:stretch/>
        </p:blipFill>
        <p:spPr>
          <a:xfrm>
            <a:off x="0" y="0"/>
            <a:ext cx="2986560" cy="1791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Rectangle 9"/>
          <p:cNvSpPr/>
          <p:nvPr/>
        </p:nvSpPr>
        <p:spPr>
          <a:xfrm>
            <a:off x="179280" y="1989000"/>
            <a:ext cx="1799280" cy="173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800000"/>
                </a:solidFill>
                <a:effectLst/>
                <a:uFillTx/>
                <a:latin typeface="Arial"/>
                <a:ea typeface="DejaVu Sans"/>
              </a:rPr>
              <a:t>была создана на конференции в Багдаде 10—14 сентября 1960г.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wheel spokes="1"/>
  </p:transition>
  <p:timing>
    <p:tnLst>
      <p:par>
        <p:cTn id="57" dur="indefinite" restart="never" nodeType="tmRoot">
          <p:childTnLst>
            <p:seq>
              <p:cTn id="58" dur="indefinite" nodeType="mainSeq"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5" descr="Файл:OPEC-building-01.jpg">
            <a:hlinkClick r:id="rId1"/>
          </p:cNvPr>
          <p:cNvPicPr/>
          <p:nvPr/>
        </p:nvPicPr>
        <p:blipFill>
          <a:blip r:embed="rId2"/>
          <a:stretch/>
        </p:blipFill>
        <p:spPr>
          <a:xfrm>
            <a:off x="0" y="17640"/>
            <a:ext cx="9142920" cy="683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-360" y="765000"/>
            <a:ext cx="2770560" cy="500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Штаб-квартира расположена в Вене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wheel spokes="1"/>
  </p:transition>
  <p:timing>
    <p:tnLst>
      <p:par>
        <p:cTn id="63" dur="indefinite" restart="never" nodeType="tmRoot">
          <p:childTnLst>
            <p:seq>
              <p:cTn id="64" dur="indefinite" nodeType="mainSeq"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23880" y="190440"/>
            <a:ext cx="7009560" cy="129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4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Страны – члены ОПЕК</a:t>
            </a:r>
            <a:endParaRPr b="0" lang="ru-RU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23640" y="2565360"/>
            <a:ext cx="342792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95360" indent="-49536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ru-RU" sz="32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1. </a:t>
            </a:r>
            <a:r>
              <a:rPr b="1" lang="ru-RU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Алжир 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5360" indent="-49536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ru-RU" sz="32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2.</a:t>
            </a:r>
            <a:r>
              <a:rPr b="1" lang="ru-RU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Ливия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5360" indent="-49536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ru-RU" sz="32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3. </a:t>
            </a:r>
            <a:r>
              <a:rPr b="1" lang="ru-RU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Нигерия 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5360" indent="-49536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ru-RU" sz="32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4. </a:t>
            </a:r>
            <a:r>
              <a:rPr b="1" lang="ru-RU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Ангола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5360" indent="-49536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ru-RU" sz="32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5. </a:t>
            </a:r>
            <a:r>
              <a:rPr b="1" lang="ru-RU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Венесуэла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5360" indent="-49536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ru-RU" sz="32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6. </a:t>
            </a:r>
            <a:r>
              <a:rPr b="1" lang="ru-RU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Эквадор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924360" y="2565360"/>
            <a:ext cx="4967640" cy="4113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95360" indent="-49536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ru-RU" sz="32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7.</a:t>
            </a:r>
            <a:r>
              <a:rPr b="1" lang="ru-RU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Кувейт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5360" indent="-49536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ru-RU" sz="32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8. </a:t>
            </a:r>
            <a:r>
              <a:rPr b="1" lang="ru-RU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Катар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5360" indent="-49536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ru-RU" sz="32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9. </a:t>
            </a:r>
            <a:r>
              <a:rPr b="1" lang="ru-RU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ОАЭ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5360" indent="-49536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ru-RU" sz="32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10. </a:t>
            </a:r>
            <a:r>
              <a:rPr b="1" lang="ru-RU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Саудовская Аравия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5360" indent="-49536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ru-RU" sz="32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11. </a:t>
            </a:r>
            <a:r>
              <a:rPr b="1" lang="ru-RU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Ирак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5360" indent="-49536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1" lang="ru-RU" sz="3200" strike="noStrike" u="none">
                <a:solidFill>
                  <a:srgbClr val="990000"/>
                </a:solidFill>
                <a:effectLst/>
                <a:uFillTx/>
                <a:latin typeface="Arial"/>
              </a:rPr>
              <a:t>12. </a:t>
            </a:r>
            <a:r>
              <a:rPr b="1" lang="ru-RU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Иран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536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</a:tabLst>
            </a:pP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0" name="Picture 6" descr="Файл:OPEC.svg">
            <a:hlinkClick r:id="rId1"/>
          </p:cNvPr>
          <p:cNvPicPr/>
          <p:nvPr/>
        </p:nvPicPr>
        <p:blipFill>
          <a:blip r:embed="rId2"/>
          <a:srcRect l="11027" t="3109" r="10540" b="5334"/>
          <a:stretch/>
        </p:blipFill>
        <p:spPr>
          <a:xfrm>
            <a:off x="0" y="1441440"/>
            <a:ext cx="9142920" cy="5415480"/>
          </a:xfrm>
          <a:prstGeom prst="rect">
            <a:avLst/>
          </a:prstGeom>
          <a:noFill/>
          <a:ln w="0">
            <a:noFill/>
          </a:ln>
        </p:spPr>
      </p:pic>
    </p:spTree>
  </p:cSld>
  <p:transition spd="slow">
    <p:wheel spokes="1"/>
  </p:transition>
  <p:timing>
    <p:tnLst>
      <p:par>
        <p:cTn id="69" dur="indefinite" restart="never" nodeType="tmRoot">
          <p:childTnLst>
            <p:seq>
              <p:cTn id="70" dur="indefinite" nodeType="mainSeq">
                <p:childTnLst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nodeType="clickEffect" fill="hold" presetClass="entr" presetID="21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4)" transition="in">
                                      <p:cBhvr additive="repl">
                                        <p:cTn id="7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47280" y="260280"/>
            <a:ext cx="7416000" cy="935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ИНТЕРНАЦИОНАЛИЗАЦИЯ ПРОИЗВОДСТВА</a:t>
            </a:r>
            <a:endParaRPr b="0" lang="ru-RU" sz="2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39640" y="3357360"/>
            <a:ext cx="8228520" cy="287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anchorCtr="1">
            <a:normAutofit/>
          </a:bodyPr>
          <a:p>
            <a:pPr marL="343080" indent="-343080" algn="ctr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1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Интернационализация производства </a:t>
            </a:r>
            <a:r>
              <a:rPr b="1" lang="ru-RU" sz="3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ЭКОНОМИЧЕСКИ ВЫГОДНА!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</a:tabLst>
            </a:pP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751"/>
              </a:spcBef>
              <a:buClr>
                <a:srgbClr val="336666"/>
              </a:buClr>
              <a:buSzPct val="70000"/>
              <a:buFont typeface="Wingdings" charset="2"/>
              <a:buChar char="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НАИБОЛЕЕ ЭФФЕКТИВНО ИСПОЛЬЗУЮТСЯ РЕСУРСЫ</a:t>
            </a:r>
            <a:endParaRPr b="0" lang="ru-RU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179280" y="1844640"/>
            <a:ext cx="8712720" cy="94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– РЕЗУЛЬТАТ МЕЖДУНАРОДНОГО РАЗДЕЛЕНИЯ ТРУДА И МЕЖДУНАРОДНОЙ ИНТЕГРАЦИИ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wheel spokes="1"/>
  </p:transition>
  <p:timing>
    <p:tnLst>
      <p:par>
        <p:cTn id="76" dur="indefinite" restart="never" nodeType="tmRoot">
          <p:childTnLst>
            <p:seq>
              <p:cTn id="77" dur="indefinite" nodeType="mainSeq"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68360" y="1773000"/>
            <a:ext cx="8228520" cy="431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ru-RU" sz="3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ТНК – </a:t>
            </a:r>
            <a:r>
              <a:rPr b="0" lang="ru-RU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международная компания (концерн), в рамках которой объединяются многочисленные предприятия одной или нескольких отраслей мирового хозяйства, расположенные в разных странах.</a:t>
            </a:r>
            <a:endParaRPr b="0" lang="ru-RU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Rectangle 4"/>
          <p:cNvSpPr/>
          <p:nvPr/>
        </p:nvSpPr>
        <p:spPr>
          <a:xfrm>
            <a:off x="1547640" y="404640"/>
            <a:ext cx="7344360" cy="52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DejaVu Sans"/>
              </a:rPr>
              <a:t>ТРАНСНАЦИОНАЛЬНАЯ КОРПОРАЦИЯ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 spd="slow">
    <p:wheel spokes="1"/>
  </p:transition>
  <p:timing>
    <p:tnLst>
      <p:par>
        <p:cTn id="90" dur="indefinite" restart="never" nodeType="tmRoot">
          <p:childTnLst>
            <p:seq>
              <p:cTn id="91" dur="indefinite" nodeType="mainSeq"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1637</TotalTime>
  <Application>LibreOffice/25.8.3.2$Windows_X86_64 LibreOffice_project/8ca8d55c161d602844f5428fa4b58097424e324e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2007-01-15T19:21:58Z</dcterms:created>
  <dc:creator>Ольга</dc:creator>
  <dc:description/>
  <dc:language>ru-RU</dc:language>
  <cp:lastModifiedBy/>
  <dcterms:modified xsi:type="dcterms:W3CDTF">2025-11-25T23:39:14Z</dcterms:modified>
  <cp:revision>73</cp:revision>
  <dc:subject/>
  <dc:title>МИРОВОЕ ХОЗЯЙСТВО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