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2" r:id="rId3"/>
    <p:sldId id="260" r:id="rId4"/>
    <p:sldId id="270" r:id="rId5"/>
    <p:sldId id="266" r:id="rId6"/>
    <p:sldId id="257" r:id="rId7"/>
    <p:sldId id="258" r:id="rId8"/>
    <p:sldId id="267" r:id="rId9"/>
    <p:sldId id="259" r:id="rId10"/>
    <p:sldId id="263" r:id="rId11"/>
    <p:sldId id="269" r:id="rId12"/>
    <p:sldId id="256" r:id="rId13"/>
    <p:sldId id="26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9FCF79-EF10-416A-AA49-1CB4B589A6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8DE89D8-A171-4837-B55A-862E204116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39CD37-CBC3-4A1D-95B9-62F627B4E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62C1-4D70-4FFC-815E-13A243988E44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D95A8F-E3AC-4468-9CF7-02E62A53C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A57DE0-1D36-4D3A-B9DD-F3FEFC8B5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07542-2E86-4676-830A-1E2BC57FE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713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5914C4-073C-4D2F-B018-7AB4CCCF2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154535E-778C-46C8-B2B6-862BF32D80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EB0B22-70CB-4481-AB38-9BFA40847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62C1-4D70-4FFC-815E-13A243988E44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4C8DB7-9826-4B8E-B0E8-DE1B5AC79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1E1D9D-B24F-4C60-97EA-B0D5D065B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07542-2E86-4676-830A-1E2BC57FE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496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C2FB4CF-2081-4A2E-AA59-CEFB76AD2D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7C95CFF-E6D3-4C12-A826-DA759C1DB3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05E786-01A0-4379-8CF8-E377C9E32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62C1-4D70-4FFC-815E-13A243988E44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0ED710-CEA2-4D65-B5A8-0B6CB1715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FC3EBE-0E60-4770-B813-FA9CE7F4B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07542-2E86-4676-830A-1E2BC57FE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702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EB762F-6920-4DA0-B255-34DD48E26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EFA148-F290-47B4-9CB6-E85AB0CFF4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E3E4BF-03D6-443D-B97A-595823285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62C1-4D70-4FFC-815E-13A243988E44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777489-6D76-4384-BE74-E28AFC9E2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BE6D63-36E5-480D-8EF7-9D46C1488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07542-2E86-4676-830A-1E2BC57FE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589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14E73-5179-4334-B538-EC89AC8C3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2B836E6-B47E-4C24-BBB1-0A542A5D07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01394E-CF46-470D-972D-8C340FD23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62C1-4D70-4FFC-815E-13A243988E44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B0E26-9919-442C-B067-A339D3B8D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CF66C2-3988-488E-B713-62D364195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07542-2E86-4676-830A-1E2BC57FE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382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4277AC-66EF-4A94-99A1-7194CE2CD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E846B5-56BF-4E77-BE52-DC8EE86D56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CB950D1-BD19-418A-8D62-302F2568A8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6E7EC7D-E4E0-41D7-AA00-D86DDBB2C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62C1-4D70-4FFC-815E-13A243988E44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228DBB4-B1B0-46D0-89FC-72D26D409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0D0861E-F254-411D-82A6-B7A12474A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07542-2E86-4676-830A-1E2BC57FE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311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4C28F-ADF5-42F2-AAD3-74D807378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2B1E7B-BD87-4F11-9D86-FF2A94D3A3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FA9442E-0965-4E61-A6E4-D90CEFEC63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DA59CB2-F143-48B4-BC1E-D426057AB3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8239858-E1F8-45A5-885D-50239E9122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A2DC8FB-A221-4D95-B14B-FC2C1156A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62C1-4D70-4FFC-815E-13A243988E44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4A059D2-21BB-450A-9969-B1B2EFA63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DACD7D0-D79D-452F-9C15-75F0C7F09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07542-2E86-4676-830A-1E2BC57FE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962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D3B5EE-81C1-443F-A03F-4CBEFF7C3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F01ED82-4FB5-40D9-908E-B916ECB28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62C1-4D70-4FFC-815E-13A243988E44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F276102-612C-400F-AB2E-792D32945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38610CF-2EA1-498C-BE07-445BB0D74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07542-2E86-4676-830A-1E2BC57FE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522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1C31470-0FC7-4CDB-BD3D-C802D602B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62C1-4D70-4FFC-815E-13A243988E44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EA9DE47-4E66-4C17-ADE6-01D04A159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15222C-76BE-4243-8A31-1053B5F71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07542-2E86-4676-830A-1E2BC57FE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720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19563D-9038-4524-8439-9C1FD83D6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67F484-7876-4764-B071-DABDB96FB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8C6B98-1F0E-4729-B399-7B511C6709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EF67D8-A614-4B37-B386-92ED609A6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62C1-4D70-4FFC-815E-13A243988E44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01259D3-D384-4439-9275-C5BF742FD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AFC9DFB-4646-46D5-9ABE-3F3E2D5C2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07542-2E86-4676-830A-1E2BC57FE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777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6FD2EC-ECE5-4C00-ADC0-E022A6D7C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920C143-6746-43A6-B739-C8F646C241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EC753C2-A5EF-4AF2-93D3-700761ABD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3DC25BD-E7A2-4A4E-9695-058196EC3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262C1-4D70-4FFC-815E-13A243988E44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86D418-0C01-4503-8602-A4397726B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7E7D0E0-742C-439D-83F7-97B3C81A6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07542-2E86-4676-830A-1E2BC57FE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411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96C5D2-C9BC-4DEF-8086-2DD7244CA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6B3FED-EE06-44FF-9153-EE1B1552C1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E8AE31-F465-4F01-988E-69EA697023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C262C1-4D70-4FFC-815E-13A243988E44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717C9E-64C6-495E-8417-DB57EB4323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1532CF-9227-4913-A128-DA1A844967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07542-2E86-4676-830A-1E2BC57FE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654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717E29-D010-413B-BC47-C8F5E94AF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Практическое занятие №8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1EE002-0555-4D52-9856-E320EC04EB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Тема:</a:t>
            </a:r>
            <a:r>
              <a:rPr lang="ru-RU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Развитие навыков оценки  </a:t>
            </a: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рисков реализации террористической ситуации</a:t>
            </a:r>
          </a:p>
          <a:p>
            <a:pPr marL="0" indent="0">
              <a:buNone/>
            </a:pPr>
            <a:r>
              <a:rPr lang="ru-RU" sz="4000" b="1" dirty="0">
                <a:latin typeface="Times New Roman" panose="02020603050405020304" pitchFamily="18" charset="0"/>
              </a:rPr>
              <a:t>Цель: </a:t>
            </a:r>
            <a:r>
              <a:rPr lang="ru-RU" sz="4000" dirty="0">
                <a:latin typeface="Times New Roman" panose="02020603050405020304" pitchFamily="18" charset="0"/>
              </a:rPr>
              <a:t>овладение умением </a:t>
            </a:r>
            <a:r>
              <a:rPr lang="ru-RU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оценки рисков в ситуации террористического характера.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1842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94F8A06-4446-40C6-B6CB-AB729C508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208" y="426128"/>
            <a:ext cx="11736279" cy="6258757"/>
          </a:xfrm>
        </p:spPr>
        <p:txBody>
          <a:bodyPr>
            <a:normAutofit/>
          </a:bodyPr>
          <a:lstStyle/>
          <a:p>
            <a:pPr algn="l"/>
            <a:r>
              <a:rPr lang="ru-RU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человек может предпринять самые разнообразные 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меры предосторожности для обеспечения своей безопасности.</a:t>
            </a:r>
          </a:p>
          <a:p>
            <a:pPr marL="0" indent="0" algn="l">
              <a:buNone/>
            </a:pPr>
            <a:r>
              <a:rPr lang="ru-RU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имейте при себе пластиковую или ла­минированную карточку, на которой напи­саны ваша группа крови, резус-фактор и дру­гие данные, необходимые для оказания экст­ренной медицинской помощи;</a:t>
            </a:r>
          </a:p>
          <a:p>
            <a:pPr marL="0" indent="0" algn="l">
              <a:buNone/>
            </a:pPr>
            <a:r>
              <a:rPr lang="ru-RU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носите с собой лекар­ства, которые требуются вам повседневно;</a:t>
            </a:r>
          </a:p>
          <a:p>
            <a:pPr marL="0" indent="0" algn="l">
              <a:buNone/>
            </a:pPr>
            <a:r>
              <a:rPr lang="ru-RU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запомните номера телефонов, необхо­димые в экстремальных ситуациях, например, номер районного отдела органов охраны пра­вопорядка, скорой помощи и др.</a:t>
            </a:r>
          </a:p>
          <a:p>
            <a:pPr marL="0" indent="0" algn="l">
              <a:buNone/>
            </a:pPr>
            <a:r>
              <a:rPr lang="ru-RU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старайтесь не выделяться в толпе своей одеждой, манерами или автомашиной;</a:t>
            </a:r>
          </a:p>
          <a:p>
            <a:pPr marL="0" indent="0" algn="l">
              <a:buNone/>
            </a:pPr>
            <a:r>
              <a:rPr lang="ru-RU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не публикуйте домашний адрес, номер телефона и другую информацию, касающу­юся членов вашей семьи;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6146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2A20C30-C2E6-4A0F-A659-FCB7BC872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214" y="612559"/>
            <a:ext cx="10643586" cy="5564404"/>
          </a:xfrm>
        </p:spPr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ru-RU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(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богатый бизнесмен)</a:t>
            </a:r>
            <a:r>
              <a:rPr lang="ru-RU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меняйте маршрут передвижения так часто, насколько это возможно, избегайте постоянства.</a:t>
            </a:r>
          </a:p>
          <a:p>
            <a:pPr marL="0" indent="0" algn="l">
              <a:buNone/>
            </a:pPr>
            <a:r>
              <a:rPr lang="ru-RU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обращайте внимание, ведется ли за вами слежка.</a:t>
            </a:r>
          </a:p>
          <a:p>
            <a:pPr marL="0" indent="0" algn="l">
              <a:buNone/>
            </a:pPr>
            <a:r>
              <a:rPr lang="ru-RU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всегда сообщайте родным о месте свое­го пребывания. Информируйте их о своем приезде и отъезде, о всех изменениях в сво­их планах;</a:t>
            </a:r>
          </a:p>
          <a:p>
            <a:pPr marL="0" indent="0" algn="l">
              <a:buNone/>
            </a:pPr>
            <a:r>
              <a:rPr lang="ru-RU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если риск подвергнуться насилию чрез­вычайно велик наймите ох­рану. Не лишним бу­дет и отъезд на некоторое время в другой населенный пункт</a:t>
            </a:r>
          </a:p>
          <a:p>
            <a:pPr marL="0" indent="0" algn="l">
              <a:buNone/>
            </a:pPr>
            <a:r>
              <a:rPr lang="ru-RU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 поддерживайте дружеские отношения с соседями, особенно с пожилыми. Именно пенсионеры, мо­гут первыми вас предупредить о подозритель­ных типах, о том, что кто-то интересуется вами или вашей машиной, вашими детьми, пытался проникнуть в квартиру и т. 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7091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316E6808-6782-40A3-8EB1-1CA5648CC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75" y="0"/>
            <a:ext cx="104330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0217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2C1D7-5C4B-47E6-9434-8E9D785D6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1217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отчета.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FA2E2A-27DC-4EFD-A601-63A74B3730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229" y="1207364"/>
            <a:ext cx="11007571" cy="4969600"/>
          </a:xfrm>
        </p:spPr>
        <p:txBody>
          <a:bodyPr>
            <a:normAutofit fontScale="92500" lnSpcReduction="10000"/>
          </a:bodyPr>
          <a:lstStyle/>
          <a:p>
            <a:pPr marL="0" lvl="0" indent="0">
              <a:spcBef>
                <a:spcPts val="0"/>
              </a:spcBef>
              <a:buNone/>
              <a:defRPr/>
            </a:pP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1. Опишите от каких обстоятельств зависит р</a:t>
            </a:r>
            <a:r>
              <a:rPr kumimoji="0" lang="ru-RU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иск подвергнуться насилию.</a:t>
            </a:r>
            <a:br>
              <a:rPr kumimoji="0" lang="ru-RU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2. Запишите </a:t>
            </a:r>
            <a:r>
              <a:rPr kumimoji="0" lang="ru-RU" sz="32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специалистов служб безопасности о безопасном поведении.</a:t>
            </a:r>
          </a:p>
          <a:p>
            <a:pPr marL="0" indent="0">
              <a:buNone/>
            </a:pPr>
            <a:r>
              <a:rPr kumimoji="0" lang="ru-RU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3. Запишите меры предосторожности для обеспечения своей безопасности.</a:t>
            </a:r>
          </a:p>
          <a:p>
            <a:pPr marL="0" indent="0">
              <a:buNone/>
            </a:pP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Ответьте на контрольные вопросы. </a:t>
            </a:r>
          </a:p>
          <a:p>
            <a:pPr marL="514350" indent="-514350">
              <a:buAutoNum type="arabicParenR"/>
            </a:pP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 ли оценить риск попадания ситуацию террористического характера? Поясните свой ответ.</a:t>
            </a:r>
          </a:p>
          <a:p>
            <a:pPr marL="514350" indent="-514350">
              <a:buAutoNum type="arabicParenR"/>
            </a:pP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уровень террористической опасности, для чего их устанавливают?</a:t>
            </a:r>
          </a:p>
          <a:p>
            <a:pPr marL="514350" indent="-514350">
              <a:buAutoNum type="arabicParenR"/>
            </a:pP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arenR"/>
            </a:pP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570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34222F6-27E6-4F35-BD39-6AF0B4B172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985" y="257452"/>
            <a:ext cx="7084380" cy="660054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4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СТЕПЕНИ РИСКА</a:t>
            </a:r>
          </a:p>
          <a:p>
            <a:pPr marL="0" indent="0" algn="l">
              <a:lnSpc>
                <a:spcPct val="120000"/>
              </a:lnSpc>
              <a:buNone/>
            </a:pPr>
            <a:r>
              <a:rPr lang="ru-RU" sz="5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Трудно предвидеть момент, когда вы мо­жете стать жертвой террористического акта, к тому же вероятность подвергнуться наси­лию для большинства из нас мала. Кроме того, стать заложником можно случайно, напри­мер, при ограблении банка, магазина, квар­тиры, загородного дома, либо при захвате людей террористами. Поэтому осторожность, особенно в регионах с неустойчивым режи­мом, никогда не помешает, и будет способ­ствовать нормальному состоянию психики и финансовому благополучию любимых вами людей.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CE2454F-4DD2-4DFE-9BDB-42F1FC25D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430" y="895534"/>
            <a:ext cx="4438834" cy="5324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2537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56248C4-16E4-4DB7-968E-BD7115668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53" y="346229"/>
            <a:ext cx="11176247" cy="6249880"/>
          </a:xfrm>
        </p:spPr>
        <p:txBody>
          <a:bodyPr>
            <a:normAutofit fontScale="92500" lnSpcReduction="10000"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Террористические акты – это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совершенно особый вид рисков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которым присущи некоторые 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особенности.</a:t>
            </a:r>
          </a:p>
          <a:p>
            <a:pPr algn="l">
              <a:spcBef>
                <a:spcPts val="0"/>
              </a:spcBef>
            </a:pPr>
            <a:endParaRPr lang="ru-RU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Во-первых, сфера действия теракта никак не ограничена географически, нападению или взрыву могут подвергнуться любые объекты практически в любой точке земного шара.</a:t>
            </a:r>
          </a:p>
          <a:p>
            <a:pPr algn="l">
              <a:spcBef>
                <a:spcPts val="0"/>
              </a:spcBef>
            </a:pP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Во-вторых, методы, которыми теракт может быть осуществлен, не поддаются исчислению.</a:t>
            </a:r>
          </a:p>
          <a:p>
            <a:pPr>
              <a:spcBef>
                <a:spcPts val="0"/>
              </a:spcBef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В-третьих, максимальный ущерб от теракта невозможно предугадать.</a:t>
            </a:r>
          </a:p>
          <a:p>
            <a:pPr>
              <a:spcBef>
                <a:spcPts val="0"/>
              </a:spcBef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В-четвертых, теракты не подчиняются ни одному из законов распределения – они могут следовать чередой с затишьями на пять лет, а могут стабильно происходить раз в квартал. И это распределение значительно меняется от десятилетия к десятилетию, так что в долгосрочном периоде статистика оказывается бесполезной.</a:t>
            </a:r>
          </a:p>
        </p:txBody>
      </p:sp>
    </p:spTree>
    <p:extLst>
      <p:ext uri="{BB962C8B-B14F-4D97-AF65-F5344CB8AC3E}">
        <p14:creationId xmlns:p14="http://schemas.microsoft.com/office/powerpoint/2010/main" val="251144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A9904F-618B-4291-A081-DD9DD27A8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620" y="116805"/>
            <a:ext cx="8021715" cy="1325563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Риск подвергнуться насилию зависит от следующих обстоятельств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b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47BA88-A9E9-4A05-B838-660A328C4F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77" y="1020932"/>
            <a:ext cx="9277165" cy="5471943"/>
          </a:xfrm>
        </p:spPr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принадлежите ли вы к группе повышен­ного риска;</a:t>
            </a:r>
          </a:p>
          <a:p>
            <a:pPr lvl="0">
              <a:lnSpc>
                <a:spcPct val="120000"/>
              </a:lnSpc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криминогенная обстановка в вашем ре­гионе и ее динамика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наличие или отсутствие организованных преступных групп;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какой тактики придерживаются эти группы и какие у них возможности;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какой у вас объем мероприятий по обес­печению собственной безопасности и безо­пасности членов семьи;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уровень вашей подготовки для действий в кризисной ситуации.</a:t>
            </a:r>
          </a:p>
          <a:p>
            <a: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ru-RU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4D24997-E38C-45F9-B2BB-FFEF1C5E6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872" y="116805"/>
            <a:ext cx="3037245" cy="3007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2143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9EB5476-654C-4914-B87C-A2FAE33F7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438" y="1393794"/>
            <a:ext cx="4776186" cy="4783169"/>
          </a:xfrm>
        </p:spPr>
        <p:txBody>
          <a:bodyPr/>
          <a:lstStyle/>
          <a:p>
            <a:r>
              <a:rPr lang="ru-RU" dirty="0"/>
              <a:t>Для того, чтобы уберечь себя от ситуаций, связанных с террористическими действиями необходимо выполнять следующие рекомендации.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B896FD7-33BA-47D4-8000-A22A927B60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127" y="1138561"/>
            <a:ext cx="6116320" cy="4580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6889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0F4B28D-2280-48F1-9C80-9710FA8BD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474" y="275208"/>
            <a:ext cx="11505460" cy="6320901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специалистов служб безопасности :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Остерегайтесь людей, одетых не по сезону. (если вы видите летом человека, одетого в плащ или толстую куртку - будьте осторожны - под такой одеждой террористы чаще всего прячут бомбы. 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Остерегайтесь людей с большими сумками, баулами и чемоданами, особенно, если они находятся в непривычном месте (например, с баулом в кинотеатре или на празднике). 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Старайтесь удалиться на максимальное расстояние от тех, кто ведет себя неадекватно, нервозно, испуганно, оглядываясь, проверяя что-то в одежде или в багаже. 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Если вы не можете удалиться от подозрительного человека, следите за мимикой его лица. Специалисты сообщают, что внешними характерными признаками террориста - смертника можно считать: </a:t>
            </a:r>
          </a:p>
          <a:p>
            <a:pPr>
              <a:spcBef>
                <a:spcPts val="0"/>
              </a:spcBef>
            </a:pP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отсутствующий взгляд; бледность; </a:t>
            </a:r>
          </a:p>
          <a:p>
            <a:pPr>
              <a:spcBef>
                <a:spcPts val="0"/>
              </a:spcBef>
            </a:pP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отсутствие эмоций (маскообразное лицо); </a:t>
            </a:r>
          </a:p>
          <a:p>
            <a:pPr>
              <a:spcBef>
                <a:spcPts val="0"/>
              </a:spcBef>
            </a:pP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напряжение лицевых мышц; поверхностное дыхание; </a:t>
            </a:r>
          </a:p>
          <a:p>
            <a:pPr>
              <a:spcBef>
                <a:spcPts val="0"/>
              </a:spcBef>
            </a:pP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реагирует на окружающее; </a:t>
            </a:r>
          </a:p>
          <a:p>
            <a:pPr>
              <a:spcBef>
                <a:spcPts val="0"/>
              </a:spcBef>
            </a:pP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концентрация на своей цели - движения механические, напряженные,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913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D0748A1-1941-47B4-9E28-0141447966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251" y="328474"/>
            <a:ext cx="11487704" cy="6169979"/>
          </a:xfrm>
        </p:spPr>
        <p:txBody>
          <a:bodyPr>
            <a:noAutofit/>
          </a:bodyPr>
          <a:lstStyle/>
          <a:p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плохая реакция (отсутствие) на возможные препятствия на своем пути; </a:t>
            </a:r>
          </a:p>
          <a:p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контактах - непонимание вопросов, замедленная реакция при ответах, пропуск слов, затруднение при подборе слов; </a:t>
            </a:r>
          </a:p>
          <a:p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губы плотно сжаты, либо медленно двигаются, как будто читая молитву. </a:t>
            </a:r>
          </a:p>
          <a:p>
            <a:pPr marL="0" indent="0">
              <a:buNone/>
            </a:pP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учитывать, что инстинкт самосохранения, возможно, окажется сильнее той психологической обработки, которой был подвергнут террорист-смертник. В данном случае внешне могут наблюдаться следующие основные признаки страха и сильной душевной тревоги:</a:t>
            </a:r>
          </a:p>
          <a:p>
            <a:pPr marL="0" indent="0">
              <a:buNone/>
            </a:pP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побледнение, потливость; </a:t>
            </a:r>
          </a:p>
          <a:p>
            <a:pPr marL="0" indent="0">
              <a:buNone/>
            </a:pP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затрудненность дыхания, учащенное дыхание; </a:t>
            </a:r>
          </a:p>
          <a:p>
            <a:pPr marL="0" indent="0">
              <a:buNone/>
            </a:pP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пульсация сонной артерии; </a:t>
            </a:r>
          </a:p>
          <a:p>
            <a:pPr marL="0" indent="0">
              <a:buNone/>
            </a:pP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расширение зрачков («бездонные» глаза); </a:t>
            </a:r>
          </a:p>
          <a:p>
            <a:pPr marL="0" indent="0">
              <a:buNone/>
            </a:pP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пропадание голоса;  </a:t>
            </a:r>
          </a:p>
          <a:p>
            <a:pPr marL="0" indent="0">
              <a:buNone/>
            </a:pP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понижение громкости голоса (вплоть до бормотания); </a:t>
            </a:r>
          </a:p>
          <a:p>
            <a:pPr marL="0" indent="0">
              <a:buNone/>
            </a:pPr>
            <a:r>
              <a:rPr lang="ru-RU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тремор кистей, дрожание всех мышц тела (заметно на губах).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25572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B030D155-F667-4533-86AC-B85E34047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638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6F4A081-B082-464F-B892-F0754CE67E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209" y="310718"/>
            <a:ext cx="5820792" cy="5903651"/>
          </a:xfrm>
        </p:spPr>
        <p:txBody>
          <a:bodyPr>
            <a:normAutofit/>
          </a:bodyPr>
          <a:lstStyle/>
          <a:p>
            <a:r>
              <a:rPr lang="ru-RU" b="0" i="0" dirty="0">
                <a:solidFill>
                  <a:srgbClr val="252525"/>
                </a:solidFill>
                <a:effectLst/>
                <a:latin typeface="GolosTextWebMedium"/>
              </a:rPr>
              <a:t>Для того чтобы действовать адекватно в экстремальной ситуации, постарайтесь следовать следующему плану действий:</a:t>
            </a:r>
            <a:br>
              <a:rPr lang="ru-RU" dirty="0"/>
            </a:br>
            <a:r>
              <a:rPr lang="ru-RU" b="0" i="0" dirty="0">
                <a:solidFill>
                  <a:srgbClr val="252525"/>
                </a:solidFill>
                <a:effectLst/>
                <a:latin typeface="GolosTextWebRegular"/>
              </a:rPr>
              <a:t>   – проанализировать ситуацию;</a:t>
            </a:r>
            <a:br>
              <a:rPr lang="ru-RU" dirty="0"/>
            </a:br>
            <a:r>
              <a:rPr lang="ru-RU" b="0" i="0" dirty="0">
                <a:solidFill>
                  <a:srgbClr val="252525"/>
                </a:solidFill>
                <a:effectLst/>
                <a:latin typeface="GolosTextWebRegular"/>
              </a:rPr>
              <a:t>   – оцените человека, противостоящего вам;</a:t>
            </a:r>
            <a:br>
              <a:rPr lang="ru-RU" dirty="0"/>
            </a:br>
            <a:r>
              <a:rPr lang="ru-RU" b="0" i="0" dirty="0">
                <a:solidFill>
                  <a:srgbClr val="252525"/>
                </a:solidFill>
                <a:effectLst/>
                <a:latin typeface="GolosTextWebRegular"/>
              </a:rPr>
              <a:t>   – не только действуйте, но и думайте;</a:t>
            </a:r>
            <a:br>
              <a:rPr lang="ru-RU" dirty="0"/>
            </a:br>
            <a:r>
              <a:rPr lang="ru-RU" b="0" i="0" dirty="0">
                <a:solidFill>
                  <a:srgbClr val="252525"/>
                </a:solidFill>
                <a:effectLst/>
                <a:latin typeface="GolosTextWebRegular"/>
              </a:rPr>
              <a:t>   – определите тактику поведения в соответствии с собранной информацией.</a:t>
            </a:r>
            <a:br>
              <a:rPr lang="ru-RU" dirty="0"/>
            </a:br>
            <a:r>
              <a:rPr lang="ru-RU" b="0" i="0" dirty="0">
                <a:solidFill>
                  <a:srgbClr val="252525"/>
                </a:solidFill>
                <a:effectLst/>
                <a:latin typeface="GolosTextWebRegular"/>
              </a:rPr>
              <a:t>Не бойтесь показаться параноиком!</a:t>
            </a:r>
            <a:br>
              <a:rPr lang="ru-RU" dirty="0"/>
            </a:br>
            <a:r>
              <a:rPr lang="ru-RU" b="0" i="0" dirty="0">
                <a:solidFill>
                  <a:srgbClr val="252525"/>
                </a:solidFill>
                <a:effectLst/>
                <a:latin typeface="GolosTextWebRegular"/>
              </a:rPr>
              <a:t>Будьте бдительны!</a:t>
            </a:r>
            <a:endParaRPr lang="ru-RU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E43AA74-2F8D-4A57-B0EA-7119924B2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843" y="1118586"/>
            <a:ext cx="5619948" cy="4793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4773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1009</Words>
  <Application>Microsoft Office PowerPoint</Application>
  <PresentationFormat>Широкоэкранный</PresentationFormat>
  <Paragraphs>64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GolosTextWebMedium</vt:lpstr>
      <vt:lpstr>GolosTextWebRegular</vt:lpstr>
      <vt:lpstr>Times New Roman</vt:lpstr>
      <vt:lpstr>Тема Office</vt:lpstr>
      <vt:lpstr>Практическое занятие №8 </vt:lpstr>
      <vt:lpstr>Презентация PowerPoint</vt:lpstr>
      <vt:lpstr>Презентация PowerPoint</vt:lpstr>
      <vt:lpstr>Риск подвергнуться насилию зависит от следующих обстоятельств: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Содержание отчета.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Anna</dc:creator>
  <cp:lastModifiedBy>Anna</cp:lastModifiedBy>
  <cp:revision>25</cp:revision>
  <dcterms:created xsi:type="dcterms:W3CDTF">2023-11-08T15:21:42Z</dcterms:created>
  <dcterms:modified xsi:type="dcterms:W3CDTF">2023-11-15T15:24:12Z</dcterms:modified>
</cp:coreProperties>
</file>