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0" r:id="rId4"/>
    <p:sldId id="270" r:id="rId5"/>
    <p:sldId id="266" r:id="rId6"/>
    <p:sldId id="257" r:id="rId7"/>
    <p:sldId id="258" r:id="rId8"/>
    <p:sldId id="267" r:id="rId9"/>
    <p:sldId id="259" r:id="rId10"/>
    <p:sldId id="263" r:id="rId11"/>
    <p:sldId id="269" r:id="rId12"/>
    <p:sldId id="256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CF79-EF10-416A-AA49-1CB4B589A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DE89D8-A171-4837-B55A-862E20411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9CD37-CBC3-4A1D-95B9-62F627B4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95A8F-E3AC-4468-9CF7-02E62A53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57DE0-1D36-4D3A-B9DD-F3FEFC8B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1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914C4-073C-4D2F-B018-7AB4CCCF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54535E-778C-46C8-B2B6-862BF32D8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EB0B22-70CB-4481-AB38-9BFA4084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4C8DB7-9826-4B8E-B0E8-DE1B5AC7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1E1D9D-B24F-4C60-97EA-B0D5D065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9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FB4CF-2081-4A2E-AA59-CEFB76AD2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C95CFF-E6D3-4C12-A826-DA759C1D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5E786-01A0-4379-8CF8-E377C9E3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ED710-CEA2-4D65-B5A8-0B6CB171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C3EBE-0E60-4770-B813-FA9CE7F4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0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B762F-6920-4DA0-B255-34DD48E2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EFA148-F290-47B4-9CB6-E85AB0CFF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E3E4BF-03D6-443D-B97A-59582328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77489-6D76-4384-BE74-E28AFC9E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E6D63-36E5-480D-8EF7-9D46C148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8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14E73-5179-4334-B538-EC89AC8C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836E6-B47E-4C24-BBB1-0A542A5D0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1394E-CF46-470D-972D-8C340FD2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B0E26-9919-442C-B067-A339D3B8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F66C2-3988-488E-B713-62D36419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8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277AC-66EF-4A94-99A1-7194CE2C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846B5-56BF-4E77-BE52-DC8EE86D5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B950D1-BD19-418A-8D62-302F2568A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E7EC7D-E4E0-41D7-AA00-D86DDBB2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28DBB4-B1B0-46D0-89FC-72D26D40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D0861E-F254-411D-82A6-B7A12474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1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C28F-ADF5-42F2-AAD3-74D80737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2B1E7B-BD87-4F11-9D86-FF2A94D3A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A9442E-0965-4E61-A6E4-D90CEFEC6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A59CB2-F143-48B4-BC1E-D426057AB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239858-E1F8-45A5-885D-50239E912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2DC8FB-A221-4D95-B14B-FC2C1156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A059D2-21BB-450A-9969-B1B2EFA6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ACD7D0-D79D-452F-9C15-75F0C7F0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6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3B5EE-81C1-443F-A03F-4CBEFF7C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01ED82-4FB5-40D9-908E-B916ECB2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276102-612C-400F-AB2E-792D3294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610CF-2EA1-498C-BE07-445BB0D7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C31470-0FC7-4CDB-BD3D-C802D602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A9DE47-4E66-4C17-ADE6-01D04A15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15222C-76BE-4243-8A31-1053B5F7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2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9563D-9038-4524-8439-9C1FD83D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7F484-7876-4764-B071-DABDB96F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8C6B98-1F0E-4729-B399-7B511C670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EF67D8-A614-4B37-B386-92ED609A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1259D3-D384-4439-9275-C5BF742F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FC9DFB-4646-46D5-9ABE-3F3E2D5C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7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FD2EC-ECE5-4C00-ADC0-E022A6D7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20C143-6746-43A6-B739-C8F646C24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C753C2-A5EF-4AF2-93D3-700761ABD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DC25BD-E7A2-4A4E-9695-058196EC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86D418-0C01-4503-8602-A4397726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E7D0E0-742C-439D-83F7-97B3C81A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1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6C5D2-C9BC-4DEF-8086-2DD7244C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B3FED-EE06-44FF-9153-EE1B1552C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8AE31-F465-4F01-988E-69EA69702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262C1-4D70-4FFC-815E-13A243988E4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17C9E-64C6-495E-8417-DB57EB432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532CF-9227-4913-A128-DA1A84496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7542-2E86-4676-830A-1E2BC57F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17E29-D010-413B-BC47-C8F5E94A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занятие №8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EE002-0555-4D52-9856-E320EC04E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навыков оценки 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рисков реализации террористической ситуации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</a:rPr>
              <a:t>Цель: </a:t>
            </a:r>
            <a:r>
              <a:rPr lang="ru-RU" sz="4000" dirty="0">
                <a:latin typeface="Times New Roman" panose="02020603050405020304" pitchFamily="18" charset="0"/>
              </a:rPr>
              <a:t>овладение умением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рисков в ситуации террористического характера.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84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4F8A06-4446-40C6-B6CB-AB729C50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426128"/>
            <a:ext cx="11736279" cy="6258757"/>
          </a:xfrm>
        </p:spPr>
        <p:txBody>
          <a:bodyPr>
            <a:normAutofit/>
          </a:bodyPr>
          <a:lstStyle/>
          <a:p>
            <a:pPr algn="l"/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может предпринять самые разнообразные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предосторожности для обеспечения своей безопасности.</a:t>
            </a:r>
          </a:p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имейте при себе пластиковую или ла­минированную карточку, на которой напи­саны ваша группа крови, резус-фактор и дру­гие данные, необходимые для оказания экст­ренной медицинской помощи;</a:t>
            </a:r>
          </a:p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носите с собой лекар­ства, которые требуются вам повседневно;</a:t>
            </a:r>
          </a:p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запомните номера телефонов, необхо­димые в экстремальных ситуациях, например, номер районного отдела органов охраны пра­вопорядка, скорой помощи и др.</a:t>
            </a:r>
          </a:p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старайтесь не выделяться в толпе своей одеждой, манерами или автомашиной;</a:t>
            </a:r>
          </a:p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не публикуйте домашний адрес, номер телефона и другую информацию, касающу­юся членов вашей семьи;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14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0C30-C2E6-4A0F-A659-FCB7BC87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612559"/>
            <a:ext cx="10643586" cy="556440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(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богатый бизнесмен)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меняйте маршрут передвижения так часто, насколько это возможно, избегайте постоянства.</a:t>
            </a:r>
          </a:p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обращайте внимание, ведется ли за вами слежка.</a:t>
            </a:r>
          </a:p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всегда сообщайте родным о месте свое­го пребывания. Информируйте их о своем приезде и отъезде, о всех изменениях в сво­их планах;</a:t>
            </a:r>
          </a:p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если риск подвергнуться насилию чрез­вычайно велик наймите ох­рану. Не лишним бу­дет и отъезд на некоторое время в другой населенный пункт</a:t>
            </a:r>
          </a:p>
          <a:p>
            <a:pPr marL="0" indent="0" algn="l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поддерживайте дружеские отношения с соседями, особенно с пожилыми. Именно пенсионеры, мо­гут первыми вас предупредить о подозритель­ных типах, о том, что кто-то интересуется вами или вашей машиной, вашими детьми, пытался проникнуть в квартиру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09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16E6808-6782-40A3-8EB1-1CA5648C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0"/>
            <a:ext cx="1043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1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2C1D7-5C4B-47E6-9434-8E9D785D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отчета.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A2E2A-27DC-4EFD-A601-63A74B373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207364"/>
            <a:ext cx="11007571" cy="49696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Опишите от каких обстоятельств зависит р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иск подвергнуться насилию.</a:t>
            </a:r>
            <a:b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Запишите 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специалистов служб безопасности о безопасном поведении.</a:t>
            </a:r>
          </a:p>
          <a:p>
            <a:pPr marL="0" indent="0">
              <a:buNone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Запишите меры предосторожности для обеспечения своей безопасности.</a:t>
            </a:r>
          </a:p>
          <a:p>
            <a:pPr marL="0" indent="0"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Ответьте на контрольные вопросы. </a:t>
            </a:r>
          </a:p>
          <a:p>
            <a:pPr marL="514350" indent="-514350">
              <a:buAutoNum type="arabicParenR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ли оценить риск попадания ситуацию террористического характера? Поясните свой ответ.</a:t>
            </a:r>
          </a:p>
          <a:p>
            <a:pPr marL="514350" indent="-514350">
              <a:buAutoNum type="arabicParenR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уровень террористической опасности, для чего их устанавливают?</a:t>
            </a:r>
          </a:p>
          <a:p>
            <a:pPr marL="514350" indent="-514350">
              <a:buAutoNum type="arabicParenR"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7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4222F6-27E6-4F35-BD39-6AF0B4B17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257452"/>
            <a:ext cx="7084380" cy="66005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СТЕПЕНИ РИСКА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ru-RU" sz="5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предвидеть момент, когда вы мо­жете стать жертвой террористического акта, к тому же вероятность подвергнуться наси­лию для большинства из нас мала. Кроме того, стать заложником можно случайно, напри­мер, при ограблении банка, магазина, квар­тиры, загородного дома, либо при захвате людей террористами. Поэтому осторожность, особенно в регионах с неустойчивым режи­мом, никогда не помешает, и будет способ­ствовать нормальному состоянию психики и финансовому благополучию любимых вами людей.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E2454F-4DD2-4DFE-9BDB-42F1FC25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30" y="895534"/>
            <a:ext cx="4438834" cy="53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3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6248C4-16E4-4DB7-968E-BD711566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346229"/>
            <a:ext cx="11176247" cy="624988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Террористические акты – это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особый вид рисков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присущи некоторые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особенности.</a:t>
            </a:r>
          </a:p>
          <a:p>
            <a:pPr algn="l">
              <a:spcBef>
                <a:spcPts val="0"/>
              </a:spcBef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сфера действия теракта никак не ограничена географически, нападению или взрыву могут подвергнуться любые объекты практически в любой точке земного шара.</a:t>
            </a:r>
          </a:p>
          <a:p>
            <a:pPr algn="l">
              <a:spcBef>
                <a:spcPts val="0"/>
              </a:spcBef>
            </a:pP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методы, которыми теракт может быть осуществлен, не поддаются исчислению.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максимальный ущерб от теракта невозможно предугадать.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 теракты не подчиняются ни одному из законов распределения – они могут следовать чередой с затишьями на пять лет, а могут стабильно происходить раз в квартал. И это распределение значительно меняется от десятилетия к десятилетию, так что в долгосрочном периоде статистика оказывается бесполезной.</a:t>
            </a:r>
          </a:p>
        </p:txBody>
      </p:sp>
    </p:spTree>
    <p:extLst>
      <p:ext uri="{BB962C8B-B14F-4D97-AF65-F5344CB8AC3E}">
        <p14:creationId xmlns:p14="http://schemas.microsoft.com/office/powerpoint/2010/main" val="25114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9904F-618B-4291-A081-DD9DD27A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0" y="116805"/>
            <a:ext cx="8021715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 подвергнуться насилию зависит от следующих обстоятельств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7BA88-A9E9-4A05-B838-660A328C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7" y="1020932"/>
            <a:ext cx="9277165" cy="5471943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принадлежите ли вы к группе повышен­ного риска;</a:t>
            </a:r>
          </a:p>
          <a:p>
            <a:pPr lvl="0">
              <a:lnSpc>
                <a:spcPct val="120000"/>
              </a:lnSpc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криминогенная обстановка в вашем ре­гионе и ее динамика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наличие или отсутствие организованных преступных групп;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какой тактики придерживаются эти группы и какие у них возможности;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какой у вас объем мероприятий по обес­печению собственной безопасности и безо­пасности членов семьи;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уровень вашей подготовки для действий в кризисной ситуации.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D24997-E38C-45F9-B2BB-FFEF1C5E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72" y="116805"/>
            <a:ext cx="3037245" cy="300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4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EB5476-654C-4914-B87C-A2FAE33F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8" y="1393794"/>
            <a:ext cx="4776186" cy="4783169"/>
          </a:xfrm>
        </p:spPr>
        <p:txBody>
          <a:bodyPr/>
          <a:lstStyle/>
          <a:p>
            <a:r>
              <a:rPr lang="ru-RU" dirty="0"/>
              <a:t>Для того, чтобы уберечь себя от ситуаций, связанных с террористическими действиями необходимо выполнять следующие рекомендации.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896FD7-33BA-47D4-8000-A22A927B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27" y="1138561"/>
            <a:ext cx="6116320" cy="4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8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F4B28D-2280-48F1-9C80-9710FA8BD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275208"/>
            <a:ext cx="11505460" cy="63209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специалистов служб безопасности 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Остерегайтесь людей, одетых не по сезону. (если вы видите летом человека, одетого в плащ или толстую куртку - будьте осторожны - под такой одеждой террористы чаще всего прячут бомбы.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Остерегайтесь людей с большими сумками, баулами и чемоданами, особенно, если они находятся в непривычном месте (например, с баулом в кинотеатре или на празднике).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удалиться на максимальное расстояние от тех, кто ведет себя неадекватно, нервозно, испуганно, оглядываясь, проверяя что-то в одежде или в багаже.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Если вы не можете удалиться от подозрительного человека, следите за мимикой его лица. Специалисты сообщают, что внешними характерными признаками террориста - смертника можно считать: </a:t>
            </a:r>
          </a:p>
          <a:p>
            <a:pPr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отсутствующий взгляд; бледность; </a:t>
            </a:r>
          </a:p>
          <a:p>
            <a:pPr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эмоций (маскообразное лицо); </a:t>
            </a:r>
          </a:p>
          <a:p>
            <a:pPr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напряжение лицевых мышц; поверхностное дыхание; </a:t>
            </a:r>
          </a:p>
          <a:p>
            <a:pPr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реагирует на окружающее; </a:t>
            </a:r>
          </a:p>
          <a:p>
            <a:pPr>
              <a:spcBef>
                <a:spcPts val="0"/>
              </a:spcBef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концентрация на своей цели - движения механические, напряженные,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1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0748A1-1941-47B4-9E28-01414479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1" y="328474"/>
            <a:ext cx="11487704" cy="6169979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плохая реакция (отсутствие) на возможные препятствия на своем пути; 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контактах - непонимание вопросов, замедленная реакция при ответах, пропуск слов, затруднение при подборе слов; 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губы плотно сжаты, либо медленно двигаются, как будто читая молитву.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учитывать, что инстинкт самосохранения, возможно, окажется сильнее той психологической обработки, которой был подвергнут террорист-смертник. В данном случае внешне могут наблюдаться следующие основные признаки страха и сильной душевной тревоги: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побледнение, потливость;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затрудненность дыхания, учащенное дыхание;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пульсация сонной артерии;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зрачков («бездонные» глаза);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пропадание голоса; 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понижение громкости голоса (вплоть до бормотания);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тремор кистей, дрожание всех мышц тела (заметно на губах).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557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030D155-F667-4533-86AC-B85E34047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3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F4A081-B082-464F-B892-F0754CE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9" y="310718"/>
            <a:ext cx="5820792" cy="5903651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252525"/>
                </a:solidFill>
                <a:effectLst/>
                <a:latin typeface="GolosTextWebMedium"/>
              </a:rPr>
              <a:t>Для того чтобы действовать адекватно в экстремальной ситуации, постарайтесь следовать следующему плану действий:</a:t>
            </a:r>
            <a:br>
              <a:rPr lang="ru-RU" dirty="0"/>
            </a:br>
            <a:r>
              <a:rPr lang="ru-RU" b="0" i="0" dirty="0">
                <a:solidFill>
                  <a:srgbClr val="252525"/>
                </a:solidFill>
                <a:effectLst/>
                <a:latin typeface="GolosTextWebRegular"/>
              </a:rPr>
              <a:t>   – проанализировать ситуацию;</a:t>
            </a:r>
            <a:br>
              <a:rPr lang="ru-RU" dirty="0"/>
            </a:br>
            <a:r>
              <a:rPr lang="ru-RU" b="0" i="0" dirty="0">
                <a:solidFill>
                  <a:srgbClr val="252525"/>
                </a:solidFill>
                <a:effectLst/>
                <a:latin typeface="GolosTextWebRegular"/>
              </a:rPr>
              <a:t>   – оцените человека, противостоящего вам;</a:t>
            </a:r>
            <a:br>
              <a:rPr lang="ru-RU" dirty="0"/>
            </a:br>
            <a:r>
              <a:rPr lang="ru-RU" b="0" i="0" dirty="0">
                <a:solidFill>
                  <a:srgbClr val="252525"/>
                </a:solidFill>
                <a:effectLst/>
                <a:latin typeface="GolosTextWebRegular"/>
              </a:rPr>
              <a:t>   – не только действуйте, но и думайте;</a:t>
            </a:r>
            <a:br>
              <a:rPr lang="ru-RU" dirty="0"/>
            </a:br>
            <a:r>
              <a:rPr lang="ru-RU" b="0" i="0" dirty="0">
                <a:solidFill>
                  <a:srgbClr val="252525"/>
                </a:solidFill>
                <a:effectLst/>
                <a:latin typeface="GolosTextWebRegular"/>
              </a:rPr>
              <a:t>   – определите тактику поведения в соответствии с собранной информацией.</a:t>
            </a:r>
            <a:br>
              <a:rPr lang="ru-RU" dirty="0"/>
            </a:br>
            <a:r>
              <a:rPr lang="ru-RU" b="0" i="0" dirty="0">
                <a:solidFill>
                  <a:srgbClr val="252525"/>
                </a:solidFill>
                <a:effectLst/>
                <a:latin typeface="GolosTextWebRegular"/>
              </a:rPr>
              <a:t>Не бойтесь показаться параноиком!</a:t>
            </a:r>
            <a:br>
              <a:rPr lang="ru-RU" dirty="0"/>
            </a:br>
            <a:r>
              <a:rPr lang="ru-RU" b="0" i="0" dirty="0">
                <a:solidFill>
                  <a:srgbClr val="252525"/>
                </a:solidFill>
                <a:effectLst/>
                <a:latin typeface="GolosTextWebRegular"/>
              </a:rPr>
              <a:t>Будьте бдительны!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E43AA74-2F8D-4A57-B0EA-7119924B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43" y="1118586"/>
            <a:ext cx="5619948" cy="47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77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1009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GolosTextWebMedium</vt:lpstr>
      <vt:lpstr>GolosTextWebRegular</vt:lpstr>
      <vt:lpstr>Times New Roman</vt:lpstr>
      <vt:lpstr>Тема Office</vt:lpstr>
      <vt:lpstr>Практическое занятие №8 </vt:lpstr>
      <vt:lpstr>Презентация PowerPoint</vt:lpstr>
      <vt:lpstr>Презентация PowerPoint</vt:lpstr>
      <vt:lpstr>Риск подвергнуться насилию зависит от следующих обстоятельств: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отчета.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25</cp:revision>
  <dcterms:created xsi:type="dcterms:W3CDTF">2023-11-08T15:21:42Z</dcterms:created>
  <dcterms:modified xsi:type="dcterms:W3CDTF">2023-11-15T15:24:12Z</dcterms:modified>
</cp:coreProperties>
</file>