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477" r:id="rId2"/>
    <p:sldMasterId id="2147484489" r:id="rId3"/>
    <p:sldMasterId id="2147484501" r:id="rId4"/>
    <p:sldMasterId id="2147484513" r:id="rId5"/>
  </p:sldMasterIdLst>
  <p:notesMasterIdLst>
    <p:notesMasterId r:id="rId51"/>
  </p:notesMasterIdLst>
  <p:sldIdLst>
    <p:sldId id="276" r:id="rId6"/>
    <p:sldId id="365" r:id="rId7"/>
    <p:sldId id="366" r:id="rId8"/>
    <p:sldId id="367" r:id="rId9"/>
    <p:sldId id="405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8" r:id="rId18"/>
    <p:sldId id="379" r:id="rId19"/>
    <p:sldId id="381" r:id="rId20"/>
    <p:sldId id="383" r:id="rId21"/>
    <p:sldId id="386" r:id="rId22"/>
    <p:sldId id="387" r:id="rId23"/>
    <p:sldId id="388" r:id="rId24"/>
    <p:sldId id="389" r:id="rId25"/>
    <p:sldId id="401" r:id="rId26"/>
    <p:sldId id="402" r:id="rId27"/>
    <p:sldId id="400" r:id="rId28"/>
    <p:sldId id="391" r:id="rId29"/>
    <p:sldId id="392" r:id="rId30"/>
    <p:sldId id="393" r:id="rId31"/>
    <p:sldId id="394" r:id="rId32"/>
    <p:sldId id="396" r:id="rId33"/>
    <p:sldId id="397" r:id="rId34"/>
    <p:sldId id="398" r:id="rId35"/>
    <p:sldId id="399" r:id="rId36"/>
    <p:sldId id="403" r:id="rId37"/>
    <p:sldId id="404" r:id="rId38"/>
    <p:sldId id="407" r:id="rId39"/>
    <p:sldId id="410" r:id="rId40"/>
    <p:sldId id="411" r:id="rId41"/>
    <p:sldId id="416" r:id="rId42"/>
    <p:sldId id="422" r:id="rId43"/>
    <p:sldId id="428" r:id="rId44"/>
    <p:sldId id="438" r:id="rId45"/>
    <p:sldId id="447" r:id="rId46"/>
    <p:sldId id="452" r:id="rId47"/>
    <p:sldId id="461" r:id="rId48"/>
    <p:sldId id="473" r:id="rId49"/>
    <p:sldId id="487" r:id="rId50"/>
  </p:sldIdLst>
  <p:sldSz cx="9144000" cy="6858000" type="screen4x3"/>
  <p:notesSz cx="6858000" cy="9144000"/>
  <p:custDataLst>
    <p:tags r:id="rId5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CC"/>
    <a:srgbClr val="008000"/>
    <a:srgbClr val="CDDEFF"/>
    <a:srgbClr val="99CCFF"/>
    <a:srgbClr val="30F8F8"/>
    <a:srgbClr val="FF0000"/>
    <a:srgbClr val="777777"/>
    <a:srgbClr val="60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13" autoAdjust="0"/>
    <p:restoredTop sz="94609" autoAdjust="0"/>
  </p:normalViewPr>
  <p:slideViewPr>
    <p:cSldViewPr snapToObjects="1">
      <p:cViewPr varScale="1">
        <p:scale>
          <a:sx n="85" d="100"/>
          <a:sy n="85" d="100"/>
        </p:scale>
        <p:origin x="1087" y="55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8" d="100"/>
          <a:sy n="58" d="100"/>
        </p:scale>
        <p:origin x="1903" y="6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6A1922-F012-4DE3-9682-AF8BA76136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468DA2B-F9D5-4841-9CE6-6EF793B69093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be-BY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5D3BF3-D352-46FC-8343-31F56E6730E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2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8CB96-0A88-4068-9BE1-A63B7588A17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5023908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8ED681-7584-4308-9257-7BE888EBC3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7898258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7173C-C39B-4391-8FDA-EE9C1CB9734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56964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384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131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88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7046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03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687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55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B444A-00D8-4A61-9AFB-3B18931CDFA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518327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35652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1337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675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0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569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84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208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9609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461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581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E7707-5EE2-4E03-B2C4-AD749AE7459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47088457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10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62482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46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642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7219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75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058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50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855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778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46C069-984D-4F84-A4ED-A8977B2683F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487377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6307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9378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449091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033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7311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lang="ru-RU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 eaLnBrk="1" latinLnBrk="0" hangingPunct="1">
              <a:defRPr kumimoji="0" lang="ru-RU" sz="2000"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9"/>
            <a:ext cx="5867400" cy="365125"/>
          </a:xfrm>
        </p:spPr>
        <p:txBody>
          <a:bodyPr/>
          <a:lstStyle>
            <a:lvl1pPr algn="r"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EF5F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2E0A0-C266-4798-8C8F-B9F91E9DA37E}" type="slidenum">
              <a:rPr lang="ru-RU" smtClean="0">
                <a:solidFill>
                  <a:srgbClr val="DEF5FA"/>
                </a:solidFill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DEF5F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3124200"/>
            <a:ext cx="6477000" cy="2717800"/>
          </a:xfrm>
        </p:spPr>
        <p:txBody>
          <a:bodyPr rtlCol="0" anchor="b"/>
          <a:lstStyle>
            <a:lvl1pPr eaLnBrk="1" latinLnBrk="0" hangingPunct="1">
              <a:defRPr kumimoji="0" lang="ru-RU" cap="all" baseline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271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82E0A0-C266-4798-8C8F-B9F91E9DA37E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25970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743201"/>
            <a:ext cx="7123113" cy="1673225"/>
          </a:xfrm>
        </p:spPr>
        <p:txBody>
          <a:bodyPr anchor="t"/>
          <a:lstStyle>
            <a:lvl1pPr eaLnBrk="1" latinLnBrk="0" hangingPunct="1">
              <a:buNone/>
              <a:defRPr kumimoji="0" lang="ru-RU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 eaLnBrk="1" latinLnBrk="0" hangingPunct="1">
              <a:buNone/>
              <a:defRPr kumimoji="0" lang="ru-RU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295400" cy="701676"/>
          </a:xfrm>
        </p:spPr>
        <p:txBody>
          <a:bodyPr>
            <a:noAutofit/>
          </a:bodyPr>
          <a:lstStyle>
            <a:lvl1pPr eaLnBrk="1" latinLnBrk="0" hangingPunct="1">
              <a:defRPr kumimoji="0" lang="ru-RU" sz="2400"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2E0A0-C266-4798-8C8F-B9F91E9DA37E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0032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82E0A0-C266-4798-8C8F-B9F91E9DA37E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8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7480"/>
            <a:ext cx="8153400" cy="1341120"/>
          </a:xfrm>
        </p:spPr>
        <p:txBody>
          <a:bodyPr anchor="b"/>
          <a:lstStyle>
            <a:lvl1pPr eaLnBrk="1" latinLnBrk="0" hangingPunct="1">
              <a:defRPr kumimoji="0" lang="ru-RU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559757"/>
            <a:ext cx="3886200" cy="350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559757"/>
            <a:ext cx="3886200" cy="3505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8F82E0A0-C266-4798-8C8F-B9F91E9DA37E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816383"/>
            <a:ext cx="3886200" cy="707136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816383"/>
            <a:ext cx="3886200" cy="707136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lang="ru-RU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113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8DE33-4E48-4842-AAC1-71206EE9622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32660692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7CB7D-F184-43C7-B6FD-03D728E1BBFF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0124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7CB7D-F184-43C7-B6FD-03D728E1BBFF}" type="slidenum"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0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</p:spPr>
        <p:txBody>
          <a:bodyPr anchor="b"/>
          <a:lstStyle>
            <a:lvl1pPr algn="l" eaLnBrk="1" latinLnBrk="0" hangingPunct="1">
              <a:buNone/>
              <a:defRPr kumimoji="0" lang="ru-RU" sz="4200" b="0"/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F7CB7D-F184-43C7-B6FD-03D728E1BBFF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05000"/>
            <a:ext cx="1600200" cy="41656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lang="ru-RU" sz="1800"/>
            </a:lvl1pPr>
            <a:lvl2pPr eaLnBrk="1" latinLnBrk="0" hangingPunct="1">
              <a:buNone/>
              <a:defRPr kumimoji="0" lang="ru-RU" sz="1200"/>
            </a:lvl2pPr>
            <a:lvl3pPr eaLnBrk="1" latinLnBrk="0" hangingPunct="1">
              <a:buNone/>
              <a:defRPr kumimoji="0" lang="ru-RU" sz="1000"/>
            </a:lvl3pPr>
            <a:lvl4pPr eaLnBrk="1" latinLnBrk="0" hangingPunct="1">
              <a:buNone/>
              <a:defRPr kumimoji="0" lang="ru-RU" sz="900"/>
            </a:lvl4pPr>
            <a:lvl5pPr eaLnBrk="1" latinLnBrk="0" hangingPunct="1"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905000"/>
            <a:ext cx="6400800" cy="4267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590772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4559808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lang="ru-RU"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lang="ru-RU" sz="1700"/>
            </a:lvl1pPr>
            <a:lvl2pPr eaLnBrk="1" latinLnBrk="0" hangingPunct="1">
              <a:buFontTx/>
              <a:buNone/>
              <a:defRPr kumimoji="0" lang="ru-RU" sz="1200"/>
            </a:lvl2pPr>
            <a:lvl3pPr eaLnBrk="1" latinLnBrk="0" hangingPunct="1">
              <a:buFontTx/>
              <a:buNone/>
              <a:defRPr kumimoji="0" lang="ru-RU" sz="1000"/>
            </a:lvl3pPr>
            <a:lvl4pPr eaLnBrk="1" latinLnBrk="0" hangingPunct="1">
              <a:buFontTx/>
              <a:buNone/>
              <a:defRPr kumimoji="0" lang="ru-RU" sz="900"/>
            </a:lvl4pPr>
            <a:lvl5pPr eaLnBrk="1" latinLnBrk="0" hangingPunct="1">
              <a:buFontTx/>
              <a:buNone/>
              <a:defRPr kumimoji="0" lang="ru-RU" sz="9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89520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724400"/>
            <a:ext cx="7315200" cy="609600"/>
          </a:xfrm>
        </p:spPr>
        <p:txBody>
          <a:bodyPr anchor="ctr"/>
          <a:lstStyle>
            <a:lvl1pPr algn="l" eaLnBrk="1" latinLnBrk="0" hangingPunct="1">
              <a:buNone/>
              <a:defRPr kumimoji="0" lang="ru-RU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DEF5FA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DEF5FA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9"/>
          </a:xfrm>
        </p:spPr>
        <p:txBody>
          <a:bodyPr rtlCol="0"/>
          <a:lstStyle>
            <a:lvl1pPr eaLnBrk="1" latinLnBrk="0" hangingPunct="1">
              <a:defRPr kumimoji="0" lang="ru-RU" sz="2800"/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2E0A0-C266-4798-8C8F-B9F91E9DA37E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7"/>
            <a:ext cx="45720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DEF5FA"/>
              </a:solidFill>
              <a:latin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250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8C83A-1759-4D71-AE1D-4154FFEB8C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865165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A3D3D-D2A0-4EBB-BB7F-91397C676C9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187169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9FAF-45A9-4CD5-88A3-0402828E299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00039650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BBF4D-7CF2-45D1-86B0-10EFBB91854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6504325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BD13336-09D2-421E-8457-511B72B71041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6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80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69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91" r:id="rId2"/>
    <p:sldLayoutId id="2147484492" r:id="rId3"/>
    <p:sldLayoutId id="2147484493" r:id="rId4"/>
    <p:sldLayoutId id="2147484494" r:id="rId5"/>
    <p:sldLayoutId id="2147484495" r:id="rId6"/>
    <p:sldLayoutId id="2147484496" r:id="rId7"/>
    <p:sldLayoutId id="2147484497" r:id="rId8"/>
    <p:sldLayoutId id="2147484498" r:id="rId9"/>
    <p:sldLayoutId id="2147484499" r:id="rId10"/>
    <p:sldLayoutId id="214748450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4C22D-9543-497F-9B8E-6FADFD07BBF8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03.12.2019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B1FD21-130C-4C72-99C8-2DBB024B156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7DEC9">
                    <a:shade val="50000"/>
                    <a:satMod val="200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E7DEC9">
                  <a:shade val="50000"/>
                  <a:satMod val="200000"/>
                </a:srgb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47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2" r:id="rId1"/>
    <p:sldLayoutId id="2147484503" r:id="rId2"/>
    <p:sldLayoutId id="2147484504" r:id="rId3"/>
    <p:sldLayoutId id="2147484505" r:id="rId4"/>
    <p:sldLayoutId id="2147484506" r:id="rId5"/>
    <p:sldLayoutId id="2147484507" r:id="rId6"/>
    <p:sldLayoutId id="2147484508" r:id="rId7"/>
    <p:sldLayoutId id="2147484509" r:id="rId8"/>
    <p:sldLayoutId id="2147484510" r:id="rId9"/>
    <p:sldLayoutId id="2147484511" r:id="rId10"/>
    <p:sldLayoutId id="214748451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803400"/>
            <a:ext cx="8153400" cy="43230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mtClean="0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t>6/30/2006</a:t>
            </a: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2" y="6248207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lang="ru-RU" sz="1400">
                <a:solidFill>
                  <a:schemeClr val="tx2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60227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505947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505947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49801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lang="ru-RU" sz="1400" b="1">
                <a:solidFill>
                  <a:srgbClr val="FFFFFF"/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82E0A0-C266-4798-8C8F-B9F91E9DA37E}" type="slidenum">
              <a:rPr lang="ru-RU" smtClean="0"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latin typeface="Calibri" panose="020F0502020204030204" pitchFamily="34" charset="0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57480"/>
            <a:ext cx="8153400" cy="134112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</p:spTree>
    <p:extLst>
      <p:ext uri="{BB962C8B-B14F-4D97-AF65-F5344CB8AC3E}">
        <p14:creationId xmlns:p14="http://schemas.microsoft.com/office/powerpoint/2010/main" val="366598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lang="ru-RU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lang="ru-RU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lang="ru-RU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lang="ru-RU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lang="ru-RU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9.png"/><Relationship Id="rId4" Type="http://schemas.openxmlformats.org/officeDocument/2006/relationships/image" Target="../media/image6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96.png"/><Relationship Id="rId5" Type="http://schemas.openxmlformats.org/officeDocument/2006/relationships/image" Target="../media/image65.jpeg"/><Relationship Id="rId4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1438" y="1628775"/>
            <a:ext cx="91440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ОСНОВНОЕ ТРИГОНОМЕТРИЧЕСКОЕ ТОЖДЕСТВО. </a:t>
            </a:r>
            <a:br>
              <a:rPr lang="ru-RU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ru-RU" sz="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ФОРМУЛЫ ПРИВЕДЕНИЯ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1615362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Тема:</a:t>
            </a:r>
            <a:endParaRPr lang="ru-RU" sz="4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3F7CB7D-F184-43C7-B6FD-03D728E1BBFF}" type="slidenum">
              <a:rPr kumimoji="0" lang="ru-RU" smtClean="0">
                <a:solidFill>
                  <a:schemeClr val="tx1"/>
                </a:solidFill>
              </a:rPr>
              <a:pPr/>
              <a:t>10</a:t>
            </a:fld>
            <a:endParaRPr kumimoji="0" lang="ru-RU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14360"/>
            <a:ext cx="4896543" cy="5262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42544" y="1340768"/>
                <a:ext cx="4320481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800" b="1" dirty="0" smtClean="0">
                    <a:solidFill>
                      <a:schemeClr val="tx1"/>
                    </a:solidFill>
                  </a:rPr>
                  <a:t>Определим знаки тригонометрических функций угла </a:t>
                </a:r>
                <a14:m>
                  <m:oMath xmlns:m="http://schemas.openxmlformats.org/officeDocument/2006/math">
                    <m:r>
                      <a:rPr lang="ru-RU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ru-RU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2544" y="1340768"/>
                <a:ext cx="4320481" cy="1815882"/>
              </a:xfrm>
              <a:prstGeom prst="rect">
                <a:avLst/>
              </a:prstGeom>
              <a:blipFill>
                <a:blip r:embed="rId3"/>
                <a:stretch>
                  <a:fillRect l="-2539" t="-3691" r="-2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-23664" y="247650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FF0000"/>
                    </a:solidFill>
                  </a:rPr>
                  <a:t>1.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 Найдите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 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64" y="247650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6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2269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3F7CB7D-F184-43C7-B6FD-03D728E1BBFF}" type="slidenum">
              <a:rPr kumimoji="0" lang="ru-RU" smtClean="0">
                <a:solidFill>
                  <a:schemeClr val="tx2"/>
                </a:solidFill>
              </a:rPr>
              <a:pPr/>
              <a:t>11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0" y="554355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lang="ru-RU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ru-RU">
                <a:solidFill>
                  <a:schemeClr val="tx1"/>
                </a:solidFill>
              </a:rPr>
              <a:pPr/>
              <a:t>11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0" y="554355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lang="ru-RU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ru-RU">
                <a:solidFill>
                  <a:schemeClr val="tx1"/>
                </a:solidFill>
              </a:rPr>
              <a:pPr/>
              <a:t>11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0261"/>
            <a:ext cx="4968552" cy="5340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1" y="1484784"/>
                <a:ext cx="432048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Определим знаки тригонометрических функций угла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484784"/>
                <a:ext cx="4320481" cy="923330"/>
              </a:xfrm>
              <a:prstGeom prst="rect">
                <a:avLst/>
              </a:prstGeom>
              <a:blipFill>
                <a:blip r:embed="rId3"/>
                <a:stretch>
                  <a:fillRect l="-846" t="-3974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1" y="116632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>
                    <a:solidFill>
                      <a:srgbClr val="FF0000"/>
                    </a:solidFill>
                  </a:rPr>
                  <a:t>1.</a:t>
                </a:r>
                <a:r>
                  <a:rPr lang="ru-RU" sz="2400" b="1">
                    <a:solidFill>
                      <a:srgbClr val="002060"/>
                    </a:solidFill>
                  </a:rPr>
                  <a:t> Найдите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>
                    <a:solidFill>
                      <a:srgbClr val="002060"/>
                    </a:solidFill>
                  </a:rPr>
                  <a:t> 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116632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294988" y="2520078"/>
                <a:ext cx="2874505" cy="8942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solidFill>
                      <a:schemeClr val="tx1"/>
                    </a:solidFill>
                    <a:ea typeface="Cambria Math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𝒕𝒈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sz="36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988" y="2520078"/>
                <a:ext cx="2874505" cy="894219"/>
              </a:xfrm>
              <a:prstGeom prst="rect">
                <a:avLst/>
              </a:prstGeom>
              <a:blipFill>
                <a:blip r:embed="rId5"/>
                <a:stretch>
                  <a:fillRect l="-6582" b="-102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2296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3F7CB7D-F184-43C7-B6FD-03D728E1BBFF}" type="slidenum">
              <a:rPr kumimoji="0" lang="ru-RU" smtClean="0">
                <a:solidFill>
                  <a:schemeClr val="tx2"/>
                </a:solidFill>
              </a:rPr>
              <a:pPr/>
              <a:t>12</a:t>
            </a:fld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3" name="Номер слайда 1"/>
          <p:cNvSpPr txBox="1">
            <a:spLocks/>
          </p:cNvSpPr>
          <p:nvPr/>
        </p:nvSpPr>
        <p:spPr>
          <a:xfrm>
            <a:off x="0" y="554355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lang="ru-RU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ru-RU">
                <a:solidFill>
                  <a:schemeClr val="tx1"/>
                </a:solidFill>
              </a:rPr>
              <a:pPr/>
              <a:t>12</a:t>
            </a:fld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1"/>
          <p:cNvSpPr txBox="1">
            <a:spLocks/>
          </p:cNvSpPr>
          <p:nvPr/>
        </p:nvSpPr>
        <p:spPr>
          <a:xfrm>
            <a:off x="0" y="554355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lang="ru-RU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ru-RU">
                <a:solidFill>
                  <a:schemeClr val="tx1"/>
                </a:solidFill>
              </a:rPr>
              <a:pPr/>
              <a:t>12</a:t>
            </a:fld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1711"/>
            <a:ext cx="4494320" cy="4830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1" y="1484784"/>
                <a:ext cx="4320481" cy="16012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Определим знаки тригонометрических функций угла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ru-RU" b="1" dirty="0">
                    <a:solidFill>
                      <a:schemeClr val="tx1"/>
                    </a:solidFill>
                    <a:ea typeface="Cambria Math"/>
                  </a:rPr>
                  <a:t>2.</a:t>
                </a:r>
                <a:r>
                  <a:rPr lang="ru-RU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𝒕𝒈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484784"/>
                <a:ext cx="4320481" cy="1601272"/>
              </a:xfrm>
              <a:prstGeom prst="rect">
                <a:avLst/>
              </a:prstGeom>
              <a:blipFill>
                <a:blip r:embed="rId3"/>
                <a:stretch>
                  <a:fillRect l="-1128" t="-22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116632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FF0000"/>
                    </a:solidFill>
                  </a:rPr>
                  <a:t>1.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 Найдите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 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6632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4673832" y="3086056"/>
                <a:ext cx="4242315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200" b="1" dirty="0" smtClean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</a:rPr>
                      <m:t>𝒔𝒊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𝒄𝒐</m:t>
                    </m:r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sz="3200" b="1" dirty="0" smtClean="0">
                    <a:solidFill>
                      <a:schemeClr val="tx1"/>
                    </a:solidFill>
                  </a:rPr>
                  <a:t> </a:t>
                </a:r>
                <a:endParaRPr lang="en-US" sz="32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3832" y="3086056"/>
                <a:ext cx="4242315" cy="595932"/>
              </a:xfrm>
              <a:prstGeom prst="rect">
                <a:avLst/>
              </a:prstGeom>
              <a:blipFill>
                <a:blip r:embed="rId5"/>
                <a:stretch>
                  <a:fillRect l="-3736" t="-11224" b="-32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870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3F7CB7D-F184-43C7-B6FD-03D728E1BBFF}" type="slidenum">
              <a:rPr kumimoji="0" lang="ru-RU" smtClean="0">
                <a:solidFill>
                  <a:schemeClr val="tx2"/>
                </a:solidFill>
              </a:rPr>
              <a:pPr/>
              <a:t>13</a:t>
            </a:fld>
            <a:endParaRPr kumimoji="0" lang="ru-RU">
              <a:solidFill>
                <a:schemeClr val="tx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64704"/>
            <a:ext cx="4680520" cy="50304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1" y="1484784"/>
                <a:ext cx="4320481" cy="2161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Определим знаки тригонометрических функций угла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ru-RU" b="1" dirty="0">
                    <a:solidFill>
                      <a:schemeClr val="tx1"/>
                    </a:solidFill>
                    <a:ea typeface="Cambria Math"/>
                  </a:rPr>
                  <a:t>2.</a:t>
                </a:r>
                <a:r>
                  <a:rPr lang="ru-RU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𝒕𝒈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𝒔𝒊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𝒄𝒐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b="1" dirty="0" smtClean="0">
                    <a:solidFill>
                      <a:srgbClr val="FF0000"/>
                    </a:solidFill>
                  </a:rPr>
                  <a:t> </a:t>
                </a:r>
                <a:endParaRPr lang="en-US" b="1" dirty="0" smtClean="0">
                  <a:solidFill>
                    <a:srgbClr val="FF0000"/>
                  </a:solidFill>
                </a:endParaRPr>
              </a:p>
              <a:p>
                <a:endParaRPr lang="ru-RU" b="1" dirty="0" smtClean="0">
                  <a:solidFill>
                    <a:schemeClr val="tx1"/>
                  </a:solidFill>
                </a:endParaRPr>
              </a:p>
              <a:p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484784"/>
                <a:ext cx="4320481" cy="2161489"/>
              </a:xfrm>
              <a:prstGeom prst="rect">
                <a:avLst/>
              </a:prstGeom>
              <a:blipFill>
                <a:blip r:embed="rId3"/>
                <a:stretch>
                  <a:fillRect l="-1128" t="-1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-23664" y="0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>
                    <a:solidFill>
                      <a:srgbClr val="FF0000"/>
                    </a:solidFill>
                  </a:rPr>
                  <a:t>1.</a:t>
                </a:r>
                <a:r>
                  <a:rPr lang="ru-RU" sz="2400" b="1">
                    <a:solidFill>
                      <a:srgbClr val="002060"/>
                    </a:solidFill>
                  </a:rPr>
                  <a:t> Найдите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>
                    <a:solidFill>
                      <a:srgbClr val="002060"/>
                    </a:solidFill>
                  </a:rPr>
                  <a:t> 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664" y="0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67200" y="3381846"/>
                <a:ext cx="4572000" cy="28665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𝒄𝒐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</a:rPr>
                        <m:t>𝒔𝒊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6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6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</m:t>
                      </m:r>
                      <m:f>
                        <m:f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e>
                          </m:rad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sSup>
                        <m:sSup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𝟐𝟔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200" y="3381846"/>
                <a:ext cx="4572000" cy="2866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2887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33" y="657986"/>
            <a:ext cx="4514825" cy="48523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2001" y="1484784"/>
                <a:ext cx="4320481" cy="30225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Определим знаки тригонометрических функций угла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ru-RU" b="1" dirty="0">
                    <a:solidFill>
                      <a:schemeClr val="tx1"/>
                    </a:solidFill>
                    <a:ea typeface="Cambria Math"/>
                  </a:rPr>
                  <a:t>2.</a:t>
                </a:r>
                <a:r>
                  <a:rPr lang="ru-RU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𝒕𝒈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𝒔𝒊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𝒄𝒐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𝒔𝒊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𝟐𝟔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ru-RU" b="1" dirty="0" smtClean="0">
                  <a:solidFill>
                    <a:schemeClr val="tx1"/>
                  </a:solidFill>
                </a:endParaRPr>
              </a:p>
              <a:p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1484784"/>
                <a:ext cx="4320481" cy="3022559"/>
              </a:xfrm>
              <a:prstGeom prst="rect">
                <a:avLst/>
              </a:prstGeom>
              <a:blipFill>
                <a:blip r:embed="rId3"/>
                <a:stretch>
                  <a:fillRect l="-1128" t="-1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5446" y="30452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>
                    <a:solidFill>
                      <a:srgbClr val="FF0000"/>
                    </a:solidFill>
                  </a:rPr>
                  <a:t>1.</a:t>
                </a:r>
                <a:r>
                  <a:rPr lang="ru-RU" sz="2400" b="1">
                    <a:solidFill>
                      <a:srgbClr val="002060"/>
                    </a:solidFill>
                  </a:rPr>
                  <a:t> Найдите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>
                    <a:solidFill>
                      <a:srgbClr val="002060"/>
                    </a:solidFill>
                  </a:rPr>
                  <a:t> 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6" y="30452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707904" y="4221088"/>
                <a:ext cx="5528052" cy="1729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den>
                          </m:f>
                        </m:e>
                      </m:rad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221088"/>
                <a:ext cx="5528052" cy="1729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7472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68" y="692696"/>
            <a:ext cx="4454250" cy="47872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01291" y="931876"/>
                <a:ext cx="4320481" cy="3563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b="1" dirty="0" smtClean="0">
                    <a:solidFill>
                      <a:schemeClr val="tx1"/>
                    </a:solidFill>
                  </a:rPr>
                  <a:t>Определим знаки тригонометрических функций угла 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ru-RU" b="1" dirty="0">
                    <a:solidFill>
                      <a:schemeClr val="tx1"/>
                    </a:solidFill>
                    <a:ea typeface="Cambria Math"/>
                  </a:rPr>
                  <a:t>2.</a:t>
                </a:r>
                <a:r>
                  <a:rPr lang="ru-RU" b="1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𝒕𝒈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den>
                    </m:f>
                  </m:oMath>
                </a14:m>
                <a:endParaRPr lang="ru-RU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ru-RU" b="1" dirty="0" smtClean="0">
                    <a:solidFill>
                      <a:schemeClr val="tx1"/>
                    </a:solidFill>
                  </a:rPr>
                  <a:t>3.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</a:rPr>
                      <m:t>𝒔𝒊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𝒄𝒐</m:t>
                    </m:r>
                    <m:sSup>
                      <m:sSup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ru-RU" b="1" dirty="0" smtClean="0">
                    <a:solidFill>
                      <a:schemeClr val="tx1"/>
                    </a:solidFill>
                  </a:rPr>
                  <a:t> </a:t>
                </a:r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𝒄𝒐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𝒔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</a:rPr>
                        <m:t>𝒔𝒊</m:t>
                      </m:r>
                      <m:sSup>
                        <m:sSup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𝒏</m:t>
                          </m:r>
                        </m:e>
                        <m:sup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−(−</m:t>
                      </m:r>
                      <m:f>
                        <m:fPr>
                          <m:ctrlP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e>
                          </m:rad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𝟐𝟓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𝟐𝟔</m:t>
                          </m:r>
                        </m:den>
                      </m:f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𝟐𝟔</m:t>
                          </m:r>
                        </m:den>
                      </m:f>
                    </m:oMath>
                  </m:oMathPara>
                </a14:m>
                <a:endParaRPr lang="ru-RU" b="1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ru-RU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den>
                          </m:f>
                        </m:e>
                      </m:ra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endParaRPr lang="ru-RU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1291" y="931876"/>
                <a:ext cx="4320481" cy="3563924"/>
              </a:xfrm>
              <a:prstGeom prst="rect">
                <a:avLst/>
              </a:prstGeom>
              <a:blipFill>
                <a:blip r:embed="rId3"/>
                <a:stretch>
                  <a:fillRect l="-1269" t="-10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0" y="0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FF0000"/>
                    </a:solidFill>
                  </a:rPr>
                  <a:t>1.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 Найдите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 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7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3563888" y="4359619"/>
                <a:ext cx="5472607" cy="23710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𝟓</m:t>
                      </m:r>
                      <m:r>
                        <a:rPr lang="ru-RU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 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e>
                          </m:rad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r>
                        <a:rPr lang="en-US" sz="3200" b="1" i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: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𝟐𝟔</m:t>
                                  </m:r>
                                </m:e>
                              </m:rad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𝟓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𝟐𝟔</m:t>
                              </m:r>
                            </m:e>
                          </m:rad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𝟐𝟔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2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den>
                          </m:f>
                        </m:e>
                      </m:d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en-US" sz="32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4359619"/>
                <a:ext cx="5472607" cy="23710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13250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47" y="902363"/>
            <a:ext cx="5084733" cy="52465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0" y="0"/>
                <a:ext cx="9144000" cy="76470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b="1" dirty="0">
                    <a:solidFill>
                      <a:srgbClr val="002060"/>
                    </a:solidFill>
                  </a:rPr>
                  <a:t> 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2. 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Найдите 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800" b="1" dirty="0">
                    <a:solidFill>
                      <a:srgbClr val="002060"/>
                    </a:solidFill>
                  </a:rPr>
                  <a:t>, если  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8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8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764704"/>
              </a:xfrm>
              <a:prstGeom prst="rect">
                <a:avLst/>
              </a:prstGeom>
              <a:blipFill>
                <a:blip r:embed="rId3"/>
                <a:stretch>
                  <a:fillRect b="-104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27984" y="902363"/>
                <a:ext cx="442140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800" b="1" dirty="0"/>
                  <a:t>Определим знак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/>
                      </a:rPr>
                      <m:t>𝒔𝒊𝒏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 b="1" dirty="0">
                  <a:ea typeface="Cambria Math"/>
                </a:endParaRPr>
              </a:p>
              <a:p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902363"/>
                <a:ext cx="4421403" cy="954107"/>
              </a:xfrm>
              <a:prstGeom prst="rect">
                <a:avLst/>
              </a:prstGeom>
              <a:blipFill>
                <a:blip r:embed="rId4"/>
                <a:stretch>
                  <a:fillRect l="-2479" t="-63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2777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4008" y="937780"/>
                <a:ext cx="331052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000" b="1" dirty="0"/>
                  <a:t>Определим знак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𝒔𝒊𝒏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1" dirty="0">
                  <a:ea typeface="Cambria Math"/>
                </a:endParaRPr>
              </a:p>
              <a:p>
                <a:endParaRPr lang="ru-RU" sz="2000" b="1" dirty="0">
                  <a:ea typeface="Cambria Math"/>
                </a:endParaRPr>
              </a:p>
              <a:p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937780"/>
                <a:ext cx="3310522" cy="1015663"/>
              </a:xfrm>
              <a:prstGeom prst="rect">
                <a:avLst/>
              </a:prstGeom>
              <a:blipFill>
                <a:blip r:embed="rId2"/>
                <a:stretch>
                  <a:fillRect l="-1657" t="-3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4105513" cy="4236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0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2. 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Найдите 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135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11960" y="2187670"/>
                <a:ext cx="4932040" cy="2557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b="1" dirty="0" smtClean="0"/>
                  <a:t>2.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/>
                      </a:rPr>
                      <m:t>𝒔𝒊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>
                        <a:latin typeface="Cambria Math"/>
                      </a:rPr>
                      <m:t>𝒄𝒐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32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32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</a:rPr>
                        <m:t>𝟏</m:t>
                      </m:r>
                      <m:r>
                        <a:rPr lang="en-US" sz="3200" b="1" i="1">
                          <a:latin typeface="Cambria Math"/>
                        </a:rPr>
                        <m:t>−(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32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2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187670"/>
                <a:ext cx="4932040" cy="2557110"/>
              </a:xfrm>
              <a:prstGeom prst="rect">
                <a:avLst/>
              </a:prstGeom>
              <a:blipFill>
                <a:blip r:embed="rId5"/>
                <a:stretch>
                  <a:fillRect l="-3214" t="-26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6061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 txBox="1">
            <a:spLocks/>
          </p:cNvSpPr>
          <p:nvPr/>
        </p:nvSpPr>
        <p:spPr>
          <a:xfrm>
            <a:off x="0" y="5543550"/>
            <a:ext cx="533400" cy="285750"/>
          </a:xfrm>
          <a:prstGeom prst="rect">
            <a:avLst/>
          </a:prstGeom>
        </p:spPr>
        <p:txBody>
          <a:bodyPr vert="horz" anchor="ctr" anchorCtr="0">
            <a:normAutofit lnSpcReduction="10000"/>
          </a:bodyPr>
          <a:lstStyle>
            <a:lvl1pPr marL="0" algn="ctr" rtl="0" eaLnBrk="1" latinLnBrk="0" hangingPunct="1">
              <a:defRPr kumimoji="0" lang="ru-RU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fld id="{A3F7CB7D-F184-43C7-B6FD-03D728E1BBFF}" type="slidenum">
              <a:rPr lang="ru-RU"/>
              <a:pPr/>
              <a:t>18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1772817"/>
                <a:ext cx="3733843" cy="19778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000" b="1" dirty="0"/>
                  <a:t>Определим знак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𝒔𝒊𝒏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1" dirty="0">
                  <a:ea typeface="Cambria Math"/>
                </a:endParaRPr>
              </a:p>
              <a:p>
                <a:r>
                  <a:rPr lang="ru-RU" sz="2000" b="1" dirty="0"/>
                  <a:t>2.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𝒔𝒊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𝒄𝒐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−(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ea typeface="Cambria Math"/>
                </a:endParaRPr>
              </a:p>
              <a:p>
                <a:endParaRPr lang="en-US" sz="2000" b="1" dirty="0">
                  <a:ea typeface="Cambria Math"/>
                </a:endParaRPr>
              </a:p>
              <a:p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72817"/>
                <a:ext cx="3733843" cy="1977849"/>
              </a:xfrm>
              <a:prstGeom prst="rect">
                <a:avLst/>
              </a:prstGeom>
              <a:blipFill>
                <a:blip r:embed="rId2"/>
                <a:stretch>
                  <a:fillRect l="-1631" t="-1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" y="839484"/>
            <a:ext cx="4364653" cy="4503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11413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2. 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Найдите 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413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135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932040" y="3356992"/>
                <a:ext cx="2933816" cy="892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b="1" dirty="0" smtClean="0">
                    <a:ea typeface="Cambria Math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3600" b="1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356992"/>
                <a:ext cx="2933816" cy="892552"/>
              </a:xfrm>
              <a:prstGeom prst="rect">
                <a:avLst/>
              </a:prstGeom>
              <a:blipFill>
                <a:blip r:embed="rId5"/>
                <a:stretch>
                  <a:fillRect l="-6237" b="-1095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0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60032" y="1772816"/>
                <a:ext cx="3720186" cy="211468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ru-RU" sz="2000" b="1" dirty="0"/>
                  <a:t>Определим знак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𝒔𝒊𝒏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000" b="1" dirty="0">
                  <a:ea typeface="Cambria Math"/>
                </a:endParaRPr>
              </a:p>
              <a:p>
                <a:r>
                  <a:rPr lang="ru-RU" sz="2000" b="1" dirty="0"/>
                  <a:t>2.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</a:rPr>
                      <m:t>𝒔𝒊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1" i="1">
                        <a:latin typeface="Cambria Math"/>
                      </a:rPr>
                      <m:t>𝒄𝒐</m:t>
                    </m:r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en-US" sz="20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20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latin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</a:rPr>
                        <m:t>−(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 i="1"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e>
                          </m:rad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𝟓</m:t>
                          </m:r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  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𝟏</m:t>
                      </m:r>
                      <m:r>
                        <a:rPr lang="en-US" sz="2000" b="1" i="1">
                          <a:latin typeface="Cambria Math"/>
                          <a:ea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𝟐𝟒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  <m:r>
                        <a:rPr lang="en-US" sz="20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latin typeface="Cambria Math"/>
                              <a:ea typeface="Cambria Math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ea typeface="Cambria Math"/>
                </a:endParaRPr>
              </a:p>
              <a:p>
                <a:r>
                  <a:rPr lang="ru-RU" sz="2000" b="1" dirty="0">
                    <a:ea typeface="Cambria Math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000" b="1" i="1"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latin typeface="Cambria Math"/>
                            <a:ea typeface="Cambria Math"/>
                          </a:rPr>
                          <m:t>𝟓</m:t>
                        </m:r>
                      </m:den>
                    </m:f>
                  </m:oMath>
                </a14:m>
                <a:endParaRPr lang="en-US" sz="2000" b="1" dirty="0">
                  <a:ea typeface="Cambria Math"/>
                </a:endParaRPr>
              </a:p>
              <a:p>
                <a:endParaRPr lang="ru-RU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772816"/>
                <a:ext cx="3720186" cy="2114681"/>
              </a:xfrm>
              <a:prstGeom prst="rect">
                <a:avLst/>
              </a:prstGeom>
              <a:blipFill>
                <a:blip r:embed="rId2"/>
                <a:stretch>
                  <a:fillRect l="-1637" t="-14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364653" cy="45035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-80444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002060"/>
                    </a:solidFill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2. 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Найдите 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-80444"/>
                <a:ext cx="9144000" cy="627534"/>
              </a:xfrm>
              <a:prstGeom prst="rect">
                <a:avLst/>
              </a:prstGeom>
              <a:blipFill>
                <a:blip r:embed="rId4"/>
                <a:stretch>
                  <a:fillRect b="-135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238555" y="3645024"/>
                <a:ext cx="4905445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b="1" dirty="0" smtClean="0">
                    <a:ea typeface="Cambria Math"/>
                  </a:rPr>
                  <a:t>4. </a:t>
                </a:r>
                <a14:m>
                  <m:oMath xmlns:m="http://schemas.openxmlformats.org/officeDocument/2006/math">
                    <m:r>
                      <a:rPr lang="ru-RU" sz="3200" b="1" i="1">
                        <a:latin typeface="Cambria Math"/>
                      </a:rPr>
                      <m:t>𝟓</m:t>
                    </m:r>
                    <m:r>
                      <a:rPr lang="en-US" sz="3200" b="1" i="1">
                        <a:latin typeface="Cambria Math"/>
                      </a:rPr>
                      <m:t>𝒔𝒊𝒏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3200" b="1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>
                                <a:latin typeface="Cambria Math"/>
                                <a:ea typeface="Cambria Math"/>
                              </a:rPr>
                              <m:t>𝟓</m:t>
                            </m:r>
                          </m:den>
                        </m:f>
                      </m:e>
                    </m:d>
                    <m:r>
                      <a:rPr lang="en-US" sz="3200" b="1">
                        <a:latin typeface="Cambria Math"/>
                        <a:ea typeface="Cambria Math"/>
                      </a:rPr>
                      <m:t>=−</m:t>
                    </m:r>
                    <m:r>
                      <a:rPr lang="en-US" sz="3200" b="1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8555" y="3645024"/>
                <a:ext cx="4905445" cy="829330"/>
              </a:xfrm>
              <a:prstGeom prst="rect">
                <a:avLst/>
              </a:prstGeom>
              <a:blipFill>
                <a:blip r:embed="rId5"/>
                <a:stretch>
                  <a:fillRect l="-3106" b="-80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21187" y="4932912"/>
            <a:ext cx="19868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Ответ: -1</a:t>
            </a:r>
          </a:p>
        </p:txBody>
      </p:sp>
    </p:spTree>
    <p:extLst>
      <p:ext uri="{BB962C8B-B14F-4D97-AF65-F5344CB8AC3E}">
        <p14:creationId xmlns:p14="http://schemas.microsoft.com/office/powerpoint/2010/main" val="15992067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22" y="196222"/>
            <a:ext cx="81439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" action="ppaction://noaction"/>
              </a:rPr>
              <a:t>Основные тригонометрические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124744"/>
            <a:ext cx="7790712" cy="503397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Давайте вспомним определение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ctg.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2269" y="2492896"/>
            <a:ext cx="6370640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Синусом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угла 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называется отношение ординаты точки В к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Косинусом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угла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называется отношение абсциссы точки В к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R.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Тангенсом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угла 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называется отношение ординаты точки В к ее абсциссе.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Котангенсом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угла </a:t>
            </a:r>
            <a:r>
              <a:rPr kumimoji="0" lang="el-GR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называется отношение абсциссы точки В к ее ординате.</a:t>
            </a:r>
            <a:endParaRPr kumimoji="0" lang="el-GR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372200" y="1920481"/>
            <a:ext cx="2232025" cy="2303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7581913" y="1784340"/>
            <a:ext cx="0" cy="2808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284926" y="3151178"/>
            <a:ext cx="2665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7581913" y="2360603"/>
            <a:ext cx="792163" cy="790575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8374076" y="2360603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 flipH="1">
            <a:off x="7581913" y="236060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797813" y="2792403"/>
            <a:ext cx="215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>
                <a:cs typeface="Times New Roman" pitchFamily="18" charset="0"/>
              </a:rPr>
              <a:t>α</a:t>
            </a:r>
          </a:p>
        </p:txBody>
      </p:sp>
      <p:sp>
        <p:nvSpPr>
          <p:cNvPr id="12" name="Freeform 18"/>
          <p:cNvSpPr>
            <a:spLocks/>
          </p:cNvSpPr>
          <p:nvPr/>
        </p:nvSpPr>
        <p:spPr bwMode="auto">
          <a:xfrm>
            <a:off x="7812101" y="2967028"/>
            <a:ext cx="93662" cy="174625"/>
          </a:xfrm>
          <a:custGeom>
            <a:avLst/>
            <a:gdLst/>
            <a:ahLst/>
            <a:cxnLst>
              <a:cxn ang="0">
                <a:pos x="52" y="110"/>
              </a:cxn>
              <a:cxn ang="0">
                <a:pos x="36" y="28"/>
              </a:cxn>
              <a:cxn ang="0">
                <a:pos x="12" y="6"/>
              </a:cxn>
              <a:cxn ang="0">
                <a:pos x="0" y="0"/>
              </a:cxn>
            </a:cxnLst>
            <a:rect l="0" t="0" r="r" b="b"/>
            <a:pathLst>
              <a:path w="59" h="110">
                <a:moveTo>
                  <a:pt x="52" y="110"/>
                </a:moveTo>
                <a:cubicBezTo>
                  <a:pt x="55" y="86"/>
                  <a:pt x="59" y="44"/>
                  <a:pt x="36" y="28"/>
                </a:cubicBezTo>
                <a:cubicBezTo>
                  <a:pt x="32" y="17"/>
                  <a:pt x="22" y="11"/>
                  <a:pt x="12" y="6"/>
                </a:cubicBezTo>
                <a:cubicBezTo>
                  <a:pt x="8" y="4"/>
                  <a:pt x="0" y="0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H="1" flipV="1">
            <a:off x="7797813" y="2935278"/>
            <a:ext cx="714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7726376" y="2432040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</a:t>
            </a:r>
            <a:endParaRPr lang="ru-RU"/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7580326" y="1495415"/>
            <a:ext cx="287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y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0208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Формулы приведения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0836" y="1142057"/>
            <a:ext cx="86409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Формулы приведения - </a:t>
            </a:r>
            <a:r>
              <a:rPr lang="ru-RU" alt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э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то соотношения, с помощью которых значения</a:t>
            </a:r>
            <a:r>
              <a:rPr lang="ru-RU" alt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 тригонометрических функций 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аргументов 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29697" name="Рисунок 31" descr="https://www.calc.ru/imgs/articles/12-de453d0510a25431ad2808c280998dbe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3990"/>
            <a:ext cx="517690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99592" y="4057255"/>
            <a:ext cx="806489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ru-RU" altLang="ru-RU" sz="28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и др., выражаются </a:t>
            </a:r>
            <a:r>
              <a:rPr lang="ru-RU" altLang="ru-RU" sz="28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</a:rPr>
              <a:t>через </a:t>
            </a:r>
            <a:r>
              <a:rPr lang="ru-RU" altLang="ru-RU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значения </a:t>
            </a:r>
            <a:r>
              <a:rPr lang="ru-RU" altLang="ru-RU" sz="2800" dirty="0" err="1" smtClean="0">
                <a:solidFill>
                  <a:srgbClr val="000000"/>
                </a:solidFill>
                <a:ea typeface="Calibri" panose="020F0502020204030204" pitchFamily="34" charset="0"/>
              </a:rPr>
              <a:t>sin</a:t>
            </a:r>
            <a:r>
              <a:rPr lang="ru-RU" altLang="ru-RU" sz="2800" dirty="0" smtClean="0">
                <a:solidFill>
                  <a:srgbClr val="000000"/>
                </a:solidFill>
                <a:ea typeface="Calibri" panose="020F0502020204030204" pitchFamily="34" charset="0"/>
              </a:rPr>
              <a:t>α</a:t>
            </a:r>
            <a:r>
              <a:rPr lang="ru-RU" altLang="ru-RU" sz="2800" dirty="0">
                <a:solidFill>
                  <a:srgbClr val="000000"/>
                </a:solidFill>
                <a:ea typeface="Calibri" panose="020F0502020204030204" pitchFamily="34" charset="0"/>
              </a:rPr>
              <a:t>, cosα, tgα, ctgα.</a:t>
            </a:r>
            <a:endParaRPr lang="ru-RU" altLang="ru-RU" sz="28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567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Формулы приведения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541699"/>
            <a:ext cx="5649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Правила преобразования: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08597"/>
            <a:ext cx="44367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1) Если аргумент содержит </a:t>
            </a:r>
            <a:endParaRPr lang="ru-RU" sz="2800" dirty="0"/>
          </a:p>
        </p:txBody>
      </p:sp>
      <p:pic>
        <p:nvPicPr>
          <p:cNvPr id="9" name="Рисунок 8" descr="http://fizmat.by/pic/MATH/page323/form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06610"/>
            <a:ext cx="623054" cy="8041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37184" y="1222812"/>
            <a:ext cx="369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(двухэтажная дробь, или махаем головой по вертикальной оси – да - меняем)</a:t>
            </a:r>
            <a:endParaRPr lang="ru-RU" sz="1400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428" y="2245682"/>
            <a:ext cx="3836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где 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 - нечетное натуральное число</a:t>
            </a:r>
            <a:endParaRPr lang="ru-RU" dirty="0"/>
          </a:p>
        </p:txBody>
      </p:sp>
      <p:pic>
        <p:nvPicPr>
          <p:cNvPr id="11" name="Рисунок 10" descr="http://fizmat.by/pic/MATH/page323/form4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82" y="1997465"/>
            <a:ext cx="2987005" cy="9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149913" y="2836041"/>
            <a:ext cx="903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 функция меняется на "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конфункцию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",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синус на косинус, тангенс на котангенс и наоборот.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9913" y="3924678"/>
            <a:ext cx="54996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Если n - четное натуральное число</a:t>
            </a:r>
            <a:endParaRPr lang="ru-RU" sz="2800" dirty="0"/>
          </a:p>
        </p:txBody>
      </p:sp>
      <p:pic>
        <p:nvPicPr>
          <p:cNvPr id="14" name="Рисунок 13" descr="http://fizmat.by/pic/MATH/page323/form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571" y="3924678"/>
            <a:ext cx="2253011" cy="523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Прямоугольник 12"/>
          <p:cNvSpPr/>
          <p:nvPr/>
        </p:nvSpPr>
        <p:spPr>
          <a:xfrm>
            <a:off x="177797" y="4440629"/>
            <a:ext cx="5739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 название функции не изменяется.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46620" y="4906153"/>
            <a:ext cx="9237240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2) Определяем знак ("+" или "-") значения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первоначальной функции. Преобразованное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выражение сохраняет знак своего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родителя.</a:t>
            </a:r>
            <a:endParaRPr lang="ru-RU" sz="1200" dirty="0">
              <a:solidFill>
                <a:srgbClr val="000000"/>
              </a:solidFill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6074" y="4305429"/>
            <a:ext cx="33179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(</a:t>
            </a:r>
            <a:r>
              <a:rPr lang="ru-RU" sz="1200" i="1" dirty="0" smtClean="0"/>
              <a:t>одноэтажная дробь, или махаем головой по горизонтальной оси – нет - </a:t>
            </a:r>
            <a:r>
              <a:rPr lang="ru-RU" sz="1200" i="1" dirty="0" err="1" smtClean="0"/>
              <a:t>неменяем</a:t>
            </a:r>
            <a:r>
              <a:rPr lang="ru-RU" sz="1200" i="1" dirty="0" smtClean="0"/>
              <a:t>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8185669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новные тригонометрические тождества. Формулы приведения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61"/>
          <a:stretch/>
        </p:blipFill>
        <p:spPr bwMode="auto">
          <a:xfrm>
            <a:off x="1187624" y="28972"/>
            <a:ext cx="5688632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Основные тригонометрические тождества. Формулы приведения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13"/>
          <a:stretch/>
        </p:blipFill>
        <p:spPr bwMode="auto">
          <a:xfrm>
            <a:off x="1403648" y="3295253"/>
            <a:ext cx="5832648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709377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16632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Формулы приведения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44166"/>
            <a:ext cx="5760640" cy="61340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08279" y="342900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x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421000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03796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-30273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9249"/>
            <a:ext cx="5832648" cy="6070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0112" y="1356846"/>
                <a:ext cx="3398174" cy="12851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1356846"/>
                <a:ext cx="3398174" cy="12851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0940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61" y="-24166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8783"/>
            <a:ext cx="5472608" cy="569547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88024" y="764704"/>
                <a:ext cx="4608512" cy="1455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  <a:p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764704"/>
                <a:ext cx="4608512" cy="14556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027589" y="1764674"/>
                <a:ext cx="4193327" cy="9632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589" y="1764674"/>
                <a:ext cx="4193327" cy="963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 стрелкой 4"/>
          <p:cNvCxnSpPr/>
          <p:nvPr/>
        </p:nvCxnSpPr>
        <p:spPr>
          <a:xfrm>
            <a:off x="1835696" y="1764674"/>
            <a:ext cx="0" cy="1880350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6540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61" y="0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62911"/>
            <a:ext cx="4271316" cy="4445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44008" y="1628800"/>
                <a:ext cx="4193327" cy="1834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628800"/>
                <a:ext cx="4193327" cy="18340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99792" y="5413385"/>
                <a:ext cx="6395725" cy="10720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6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6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6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6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6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6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6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36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36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600" b="1" i="1"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36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413385"/>
                <a:ext cx="6395725" cy="10720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43754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20165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9" y="777927"/>
            <a:ext cx="4271316" cy="44452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29229" y="1196752"/>
                <a:ext cx="5014771" cy="3239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endParaRPr lang="en-US" sz="28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8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endParaRPr lang="en-US" sz="28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229" y="1196752"/>
                <a:ext cx="5014771" cy="32399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2699792" y="5393746"/>
                <a:ext cx="5772671" cy="1029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𝐜</m:t>
                          </m:r>
                          <m:r>
                            <a:rPr lang="en-US" sz="3200" b="1" i="1">
                              <a:latin typeface="Cambria Math"/>
                            </a:rPr>
                            <m:t>𝒕𝒈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3200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3200" b="1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393746"/>
                <a:ext cx="5772671" cy="10299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25598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3" y="834309"/>
            <a:ext cx="5014099" cy="51707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82294" y="851640"/>
                <a:ext cx="400859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2294" y="851640"/>
                <a:ext cx="4008598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8320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294" y="0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1"/>
            <a:ext cx="4648055" cy="47933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91397" y="1141150"/>
                <a:ext cx="40085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97" y="1141150"/>
                <a:ext cx="4008597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4591397" y="2204864"/>
                <a:ext cx="40855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397" y="2204864"/>
                <a:ext cx="4085542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4712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691" y="1772816"/>
            <a:ext cx="3882170" cy="3866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50" y="548847"/>
            <a:ext cx="8143900" cy="10001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Соотношения между тригонометрическими функциями одного и того же угла</a:t>
            </a:r>
            <a:endParaRPr lang="ru-RU" sz="3200" dirty="0"/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247650"/>
          </a:xfrm>
          <a:prstGeom prst="rect">
            <a:avLst/>
          </a:prstGeom>
          <a:noFill/>
        </p:spPr>
      </p:pic>
      <p:sp>
        <p:nvSpPr>
          <p:cNvPr id="1136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85725" cy="247650"/>
          </a:xfrm>
          <a:prstGeom prst="rect">
            <a:avLst/>
          </a:prstGeom>
          <a:noFill/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6252142"/>
            <a:ext cx="2205042" cy="605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5857868"/>
            <a:ext cx="241104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781638" y="3416610"/>
            <a:ext cx="51828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где </a:t>
            </a:r>
            <a:r>
              <a:rPr lang="ru-RU" sz="3600" i="1" baseline="0" dirty="0" smtClean="0">
                <a:latin typeface="Times New Roman" pitchFamily="18" charset="0"/>
                <a:cs typeface="Times New Roman" pitchFamily="18" charset="0"/>
              </a:rPr>
              <a:t>х – </a:t>
            </a: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абсцисса точки </a:t>
            </a:r>
            <a:r>
              <a:rPr lang="ru-RU" sz="3600" i="1" baseline="0" dirty="0" smtClean="0">
                <a:latin typeface="Times New Roman" pitchFamily="18" charset="0"/>
                <a:cs typeface="Times New Roman" pitchFamily="18" charset="0"/>
              </a:rPr>
              <a:t>В,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baseline="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ордината, </a:t>
            </a:r>
            <a:r>
              <a:rPr lang="en-US" sz="3600" baseline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aseline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i="1" baseline="0" dirty="0" smtClean="0">
                <a:latin typeface="Times New Roman" pitchFamily="18" charset="0"/>
                <a:cs typeface="Times New Roman" pitchFamily="18" charset="0"/>
              </a:rPr>
              <a:t>R – </a:t>
            </a: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длина радиуса </a:t>
            </a:r>
            <a:r>
              <a:rPr lang="ru-RU" sz="3600" i="1" baseline="0" dirty="0" smtClean="0">
                <a:latin typeface="Times New Roman" pitchFamily="18" charset="0"/>
                <a:cs typeface="Times New Roman" pitchFamily="18" charset="0"/>
              </a:rPr>
              <a:t>ОА. </a:t>
            </a: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Отсюда </a:t>
            </a:r>
            <a:endParaRPr lang="ru-RU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62562" y="2293178"/>
                <a:ext cx="5381388" cy="11423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000" b="0" i="1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40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</m:den>
                          </m:f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,</m:t>
                          </m:r>
                          <m:func>
                            <m:func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itchFamily="18" charset="0"/>
                                    </a:rPr>
                                    <m:t>𝑅</m:t>
                                  </m:r>
                                </m:den>
                              </m:f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562" y="2293178"/>
                <a:ext cx="5381388" cy="11423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419456" y="1670663"/>
            <a:ext cx="4078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По определению: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627784" y="5788931"/>
                <a:ext cx="60161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0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4000" b="0" i="1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,</m:t>
                          </m:r>
                          <m:func>
                            <m:func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</m:t>
                              </m:r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baseline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788931"/>
                <a:ext cx="601616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83709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4" y="908720"/>
            <a:ext cx="4798074" cy="4948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6646" y="1052736"/>
                <a:ext cx="408554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646" y="1052736"/>
                <a:ext cx="4085542" cy="1077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635896" y="5229200"/>
                <a:ext cx="5273751" cy="1019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𝒕𝒈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3200" b="1">
                              <a:ea typeface="Cambria Math"/>
                            </a:rPr>
                            <m:t> 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229200"/>
                <a:ext cx="5273751" cy="10195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24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2679" y="0"/>
            <a:ext cx="9144000" cy="627534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Формулы приведения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95" y="824784"/>
            <a:ext cx="4366026" cy="45024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83968" y="908720"/>
                <a:ext cx="5029262" cy="26271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𝒔𝒊𝒏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800" b="1"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2800" b="1" i="1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endParaRPr lang="en-US" sz="2800" b="1" dirty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𝒕𝒈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28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m:rPr>
                              <m:nor/>
                            </m:rPr>
                            <a:rPr lang="en-US" sz="2800" b="1">
                              <a:ea typeface="Cambria Math"/>
                            </a:rPr>
                            <m:t> 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8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ea typeface="Cambria Math"/>
                </a:endParaRPr>
              </a:p>
              <a:p>
                <a:endParaRPr lang="en-US" sz="2800" b="1" dirty="0"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908720"/>
                <a:ext cx="5029262" cy="26271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924652" y="5369888"/>
                <a:ext cx="5573513" cy="942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/>
                        </a:rPr>
                        <m:t>𝒄𝒕𝒈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e>
                      </m:d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𝒄𝒐𝒔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𝒔𝒊𝒏</m:t>
                          </m:r>
                          <m:r>
                            <a:rPr lang="en-US" sz="3200" b="1" i="1">
                              <a:latin typeface="Cambria Math"/>
                              <a:ea typeface="Cambria Math"/>
                            </a:rPr>
                            <m:t>𝜶</m:t>
                          </m:r>
                        </m:den>
                      </m:f>
                      <m:r>
                        <a:rPr lang="en-US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3200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652" y="5369888"/>
                <a:ext cx="5573513" cy="9427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848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065482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Формулы приведения для углов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1857364"/>
          <a:ext cx="7286676" cy="43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1544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π – α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π + α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2π – α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2π + α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sin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sin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sin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sin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000108"/>
            <a:ext cx="28003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6046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50099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Формулы приведения для углов </a:t>
            </a: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8" y="1857364"/>
          <a:ext cx="7286676" cy="435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3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53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1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71544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/2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– α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π 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/2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+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/2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– α</a:t>
                      </a: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π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/2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+ α</a:t>
                      </a: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cos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sin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sin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itchFamily="18" charset="0"/>
                          <a:cs typeface="Times New Roman" pitchFamily="18" charset="0"/>
                        </a:rPr>
                        <a:t>sin </a:t>
                      </a:r>
                      <a:r>
                        <a:rPr lang="el-GR" sz="2800" dirty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sin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54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ctg</a:t>
                      </a: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8575" marR="28575" marT="28575" marB="2857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l-GR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α</a:t>
                      </a:r>
                    </a:p>
                  </a:txBody>
                  <a:tcPr marL="28575" marR="28575" marT="28575" marB="28575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00108"/>
            <a:ext cx="3286148" cy="79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30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Периодичность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тригонометрических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функций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2" y="1124744"/>
            <a:ext cx="4398440" cy="4477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99992" y="722613"/>
                <a:ext cx="446449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𝜶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𝒌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𝒔𝒊𝒏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𝜶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𝟐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𝒌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𝒄𝒐𝒔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+mn-cs"/>
                      </a:rPr>
                      <m:t>𝒔𝒊𝒏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w Cen MT"/>
                    <a:cs typeface="+mn-cs"/>
                  </a:rPr>
                  <a:t> </a:t>
                </a:r>
                <a:r>
                  <a:rPr lang="ru-RU" sz="28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+mn-cs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+mn-cs"/>
                      </a:rPr>
                      <m:t>𝒄𝒐𝒔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𝜶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w Cen MT"/>
                    <a:cs typeface="+mn-cs"/>
                  </a:rPr>
                  <a:t> </a:t>
                </a: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имеют период, равный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cs typeface="+mn-cs"/>
                      </a:rPr>
                      <m:t>𝟐</m:t>
                    </m:r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+mn-cs"/>
                      </a:rPr>
                      <m:t>𝝅</m:t>
                    </m:r>
                  </m:oMath>
                </a14:m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722613"/>
                <a:ext cx="4464497" cy="2246769"/>
              </a:xfrm>
              <a:prstGeom prst="rect">
                <a:avLst/>
              </a:prstGeom>
              <a:blipFill>
                <a:blip r:embed="rId3"/>
                <a:stretch>
                  <a:fillRect l="-2729" b="-7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581922" y="4028127"/>
                <a:ext cx="4572000" cy="22467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𝒕𝒈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𝒕𝒈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w Cen M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</a:rPr>
                        <m:t>𝒄𝒕𝒈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𝜶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𝒌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𝒄𝒕𝒈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w Cen MT"/>
                  <a:ea typeface="Cambria Math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 dirty="0">
                  <a:solidFill>
                    <a:prstClr val="black"/>
                  </a:solidFill>
                  <a:latin typeface="Tw Cen MT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Функции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𝒕𝒈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w Cen MT"/>
                  </a:rPr>
                  <a:t> </a:t>
                </a:r>
                <a:r>
                  <a:rPr lang="ru-RU" sz="28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и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</a:rPr>
                      <m:t>𝒄𝒕𝒈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w Cen MT"/>
                  </a:rPr>
                  <a:t> </a:t>
                </a: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имеют период, равный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endParaRPr lang="ru-RU" sz="2800" b="1" dirty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922" y="4028127"/>
                <a:ext cx="4572000" cy="2246769"/>
              </a:xfrm>
              <a:prstGeom prst="rect">
                <a:avLst/>
              </a:prstGeom>
              <a:blipFill>
                <a:blip r:embed="rId4"/>
                <a:stretch>
                  <a:fillRect l="-2800" b="-70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25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07" y="44624"/>
            <a:ext cx="9144000" cy="627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</a:rPr>
              <a:t>Четность тригонометрических функций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903040"/>
                <a:ext cx="8568952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Функция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называется 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+mn-cs"/>
                  </a:rPr>
                  <a:t>четной</a:t>
                </a: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, если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А) область определения этой функции симметрична относительно начала координат (если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∈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𝑫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𝒇</m:t>
                        </m:r>
                      </m:e>
                    </m:d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, </m:t>
                    </m:r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∈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𝑫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𝒇</m:t>
                        </m:r>
                      </m:e>
                    </m:d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).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Б) для любого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𝒙</m:t>
                    </m:r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 из области определения функции выполняется равенство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2. Функция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𝒇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𝒙</m:t>
                        </m:r>
                      </m:e>
                    </m:d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 </m:t>
                    </m:r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называется 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anose="020F0502020204030204" pitchFamily="34" charset="0"/>
                    <a:cs typeface="+mn-cs"/>
                  </a:rPr>
                  <a:t>нечетной</a:t>
                </a: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, если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А) область определения этой функции симметрична относительно начала координат (если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∈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𝑫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𝒇</m:t>
                        </m:r>
                      </m:e>
                    </m:d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, </m:t>
                    </m:r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то 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−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𝒙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∈</m:t>
                    </m:r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𝑫</m:t>
                    </m:r>
                    <m:d>
                      <m:dPr>
                        <m:ctrlPr>
                          <a:rPr lang="en-US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𝒇</m:t>
                        </m:r>
                      </m:e>
                    </m:d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).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Б) для любого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𝒙</m:t>
                    </m:r>
                  </m:oMath>
                </a14:m>
                <a:r>
                  <a:rPr lang="ru-RU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 из области определения функции выполняется равенство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𝒙</m:t>
                          </m:r>
                        </m:e>
                      </m:d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ru-RU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−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/>
                          <a:cs typeface="+mn-cs"/>
                        </a:rPr>
                        <m:t>𝒇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/>
                              <a:cs typeface="+mn-cs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ru-RU" sz="2400" b="1" dirty="0">
                  <a:solidFill>
                    <a:srgbClr val="FF0000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3040"/>
                <a:ext cx="8568952" cy="5632311"/>
              </a:xfrm>
              <a:prstGeom prst="rect">
                <a:avLst/>
              </a:prstGeom>
              <a:blipFill>
                <a:blip r:embed="rId2"/>
                <a:stretch>
                  <a:fillRect l="-1139" t="-974" b="-5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9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A3F7CB7D-F184-43C7-B6FD-03D728E1BBFF}" type="slidenum">
              <a:rPr lang="ru-RU">
                <a:solidFill>
                  <a:srgbClr val="464646"/>
                </a:solidFill>
                <a:latin typeface="Calibri" panose="020F050202020403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ru-RU">
              <a:solidFill>
                <a:srgbClr val="464646"/>
              </a:solidFill>
              <a:latin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36" y="0"/>
            <a:ext cx="9144000" cy="627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>
                <a:solidFill>
                  <a:srgbClr val="002060"/>
                </a:solidFill>
                <a:latin typeface="Calibri" panose="020F0502020204030204" pitchFamily="34" charset="0"/>
              </a:rPr>
              <a:t>Четность тригонометрических функций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56337"/>
            <a:ext cx="5231448" cy="5392063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7884368" y="2708920"/>
            <a:ext cx="266328" cy="266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012160" y="4458816"/>
            <a:ext cx="266328" cy="266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2160" y="2852936"/>
            <a:ext cx="266328" cy="266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8145" y="2740858"/>
                <a:ext cx="5543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2000" b="1">
                  <a:solidFill>
                    <a:srgbClr val="002060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5" y="2740858"/>
                <a:ext cx="55438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25578" y="4509120"/>
                <a:ext cx="690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2000" b="1">
                  <a:solidFill>
                    <a:srgbClr val="002060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578" y="4509120"/>
                <a:ext cx="69063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67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200" b="1">
                <a:solidFill>
                  <a:srgbClr val="002060"/>
                </a:solidFill>
                <a:latin typeface="Calibri" panose="020F0502020204030204" pitchFamily="34" charset="0"/>
              </a:rPr>
              <a:t>Четность тригонометрических функций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9" y="759482"/>
            <a:ext cx="4367352" cy="45014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84929" y="1696641"/>
                <a:ext cx="3564437" cy="5016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b="1" dirty="0">
                  <a:solidFill>
                    <a:srgbClr val="FF0000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3200" b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𝐬𝐢𝐧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⁡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w Cen M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+mn-cs"/>
                  </a:rPr>
                  <a:t>НЕчетная</a:t>
                </a:r>
                <a:r>
                  <a:rPr lang="ru-RU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+mn-cs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b="1" dirty="0">
                  <a:solidFill>
                    <a:srgbClr val="002060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𝐭𝐠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3200" b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𝐭𝐠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⁡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solidFill>
                    <a:srgbClr val="002060"/>
                  </a:solidFill>
                  <a:latin typeface="Tw Cen MT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+mn-cs"/>
                  </a:rPr>
                  <a:t>НЕчетная</a:t>
                </a:r>
                <a:r>
                  <a:rPr lang="ru-RU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+mn-cs"/>
                  </a:rPr>
                  <a:t> 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3200" b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𝐜𝐭𝐠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3200" b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𝐜𝐭𝐠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⁡</m:t>
                      </m:r>
                      <m:r>
                        <a:rPr lang="en-US" sz="3200" b="1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</m:oMath>
                  </m:oMathPara>
                </a14:m>
                <a:endParaRPr lang="ru-RU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 err="1">
                    <a:solidFill>
                      <a:srgbClr val="002060"/>
                    </a:solidFill>
                    <a:latin typeface="Calibri" panose="020F0502020204030204" pitchFamily="34" charset="0"/>
                    <a:cs typeface="+mn-cs"/>
                  </a:rPr>
                  <a:t>НЕчетная</a:t>
                </a:r>
                <a:r>
                  <a:rPr lang="ru-RU" sz="32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+mn-cs"/>
                  </a:rPr>
                  <a:t> </a:t>
                </a:r>
                <a:endParaRPr lang="en-US" sz="3200" b="1" dirty="0">
                  <a:solidFill>
                    <a:srgbClr val="002060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29" y="1696641"/>
                <a:ext cx="3564437" cy="5016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Овал 7"/>
          <p:cNvSpPr/>
          <p:nvPr/>
        </p:nvSpPr>
        <p:spPr>
          <a:xfrm>
            <a:off x="4139952" y="2852937"/>
            <a:ext cx="323930" cy="31452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67945" y="4509120"/>
            <a:ext cx="316513" cy="2663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95937" y="2740858"/>
                <a:ext cx="5543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2000" b="1">
                  <a:solidFill>
                    <a:srgbClr val="002060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7" y="2740858"/>
                <a:ext cx="55438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881362" y="4509120"/>
                <a:ext cx="6906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𝑷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/>
                              <a:cs typeface="+mn-cs"/>
                            </a:rPr>
                            <m:t>−</m:t>
                          </m:r>
                          <m:r>
                            <a:rPr lang="ru-RU" sz="2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𝜶</m:t>
                          </m:r>
                        </m:sub>
                      </m:sSub>
                    </m:oMath>
                  </m:oMathPara>
                </a14:m>
                <a:endParaRPr lang="ru-RU" sz="2000" b="1">
                  <a:solidFill>
                    <a:srgbClr val="002060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362" y="4509120"/>
                <a:ext cx="69063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4163913" y="816521"/>
                <a:ext cx="4572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32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𝒄𝒐𝒔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  <a:latin typeface="Tw Cen MT"/>
                  <a:ea typeface="Cambria Math"/>
                </a:endParaRP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32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mbria Math"/>
                  </a:rPr>
                  <a:t>четная</a:t>
                </a: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913" y="816521"/>
                <a:ext cx="4572000" cy="1077218"/>
              </a:xfrm>
              <a:prstGeom prst="rect">
                <a:avLst/>
              </a:prstGeom>
              <a:blipFill>
                <a:blip r:embed="rId6"/>
                <a:stretch>
                  <a:fillRect b="-175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96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229716"/>
                <a:ext cx="9144000" cy="62753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3. </a:t>
                </a: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e>
                    </m:ra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𝟕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ru-RU" sz="2400" b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29716"/>
                <a:ext cx="9144000" cy="627534"/>
              </a:xfrm>
              <a:prstGeom prst="rect">
                <a:avLst/>
              </a:prstGeom>
              <a:blipFill>
                <a:blip r:embed="rId3"/>
                <a:stretch>
                  <a:fillRect b="-8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542" y="1124744"/>
            <a:ext cx="4450956" cy="46085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1414" y="1052736"/>
                <a:ext cx="4762586" cy="3963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𝟏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.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𝒄𝒐𝒔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prstClr val="black"/>
                    </a:solidFill>
                    <a:latin typeface="Tw Cen MT"/>
                    <a:cs typeface="+mn-cs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𝟐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𝝅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𝟐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𝝅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lang="en-US" sz="2800" b="1" dirty="0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𝒄𝒐𝒔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𝝅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8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𝐜𝐨𝐬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prstClr val="black"/>
                    </a:solidFill>
                    <a:latin typeface="Tw Cen MT"/>
                    <a:cs typeface="+mn-cs"/>
                  </a:rPr>
                  <a:t>3.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𝟐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𝒄𝒐𝒔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𝒄𝒐𝒔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𝟕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𝝅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lang="en-US" sz="2800" b="1" i="1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den>
                      </m:f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𝟐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414" y="1052736"/>
                <a:ext cx="4762586" cy="3963521"/>
              </a:xfrm>
              <a:prstGeom prst="rect">
                <a:avLst/>
              </a:prstGeom>
              <a:blipFill>
                <a:blip r:embed="rId5"/>
                <a:stretch>
                  <a:fillRect l="-2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868144" y="5733256"/>
            <a:ext cx="1607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2</a:t>
            </a:r>
          </a:p>
        </p:txBody>
      </p:sp>
    </p:spTree>
    <p:extLst>
      <p:ext uri="{BB962C8B-B14F-4D97-AF65-F5344CB8AC3E}">
        <p14:creationId xmlns:p14="http://schemas.microsoft.com/office/powerpoint/2010/main" val="17412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276225"/>
                <a:ext cx="9144000" cy="62753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4. </a:t>
                </a: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lang="ru-RU" sz="2400" b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e>
                    </m:rad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d>
                      <m:d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𝟕𝟓𝟎</m:t>
                        </m:r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e>
                    </m:d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76225"/>
                <a:ext cx="9144000" cy="627534"/>
              </a:xfrm>
              <a:prstGeom prst="rect">
                <a:avLst/>
              </a:prstGeom>
              <a:blipFill>
                <a:blip r:embed="rId2"/>
                <a:stretch>
                  <a:fillRect b="-116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107" y="1338446"/>
                <a:ext cx="8955785" cy="3841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Избавимся от минуса в аргументе: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𝟕𝟓𝟎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𝟕𝟓𝟎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2</a:t>
                </a:r>
                <a:r>
                  <a:rPr lang="en-US" sz="2800" b="1" dirty="0">
                    <a:solidFill>
                      <a:prstClr val="black"/>
                    </a:solidFill>
                    <a:latin typeface="Tw Cen MT"/>
                    <a:cs typeface="+mn-cs"/>
                  </a:rPr>
                  <a:t>. </a:t>
                </a: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Приведем косинус к углу первой четверти: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𝟕𝟓𝟎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°=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𝟐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𝟑𝟔𝟎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°+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𝟑𝟎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𝟕𝟓𝟎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=с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𝒐𝒔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∙</m:t>
                          </m:r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𝟑𝟔𝟎</m:t>
                          </m:r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°+</m:t>
                          </m:r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𝟑𝟎</m:t>
                          </m:r>
                          <m: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°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8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𝟑𝟎</m:t>
                              </m:r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ea typeface="Cambria Math"/>
                    <a:cs typeface="+mn-cs"/>
                  </a:rPr>
                  <a:t>3. </a:t>
                </a:r>
                <a14:m>
                  <m:oMath xmlns:m="http://schemas.openxmlformats.org/officeDocument/2006/math">
                    <m:r>
                      <a:rPr lang="ru-RU" sz="2800" b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−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𝟑</m:t>
                        </m:r>
                      </m:e>
                    </m:rad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𝒄𝒐𝒔</m:t>
                    </m:r>
                    <m:d>
                      <m:d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−</m:t>
                        </m:r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𝟕𝟓𝟎</m:t>
                        </m:r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</m:t>
                        </m:r>
                      </m:e>
                    </m:d>
                    <m:r>
                      <a:rPr lang="ru-RU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lang="ru-RU" sz="2800" b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−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𝟑</m:t>
                        </m:r>
                      </m:e>
                    </m:rad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𝟐</m:t>
                        </m:r>
                      </m:den>
                    </m:f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=−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𝟔</m:t>
                    </m:r>
                  </m:oMath>
                </a14:m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07" y="1338446"/>
                <a:ext cx="8955785" cy="3841308"/>
              </a:xfrm>
              <a:prstGeom prst="rect">
                <a:avLst/>
              </a:prstGeom>
              <a:blipFill>
                <a:blip r:embed="rId3"/>
                <a:stretch>
                  <a:fillRect l="-1429" t="-1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915816" y="5589240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-6</a:t>
            </a:r>
          </a:p>
        </p:txBody>
      </p:sp>
    </p:spTree>
    <p:extLst>
      <p:ext uri="{BB962C8B-B14F-4D97-AF65-F5344CB8AC3E}">
        <p14:creationId xmlns:p14="http://schemas.microsoft.com/office/powerpoint/2010/main" val="28780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84892" y="359198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Точка В принадлежит окружности,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ее координаты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удовлетворяют уравнению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304022"/>
            <a:ext cx="6901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х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значения: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25434" y="1461362"/>
                <a:ext cx="583264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6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6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6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434" y="1461362"/>
                <a:ext cx="5832648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2018732" y="2841714"/>
                <a:ext cx="60161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0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4000" b="0" i="1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,</m:t>
                          </m:r>
                          <m:func>
                            <m:func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</m:t>
                              </m:r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baseline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732" y="2841714"/>
                <a:ext cx="601616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489538" y="3627426"/>
            <a:ext cx="1972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получим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771800" y="3580940"/>
                <a:ext cx="58326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𝑅𝑐𝑜𝑠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𝑅𝑠𝑖𝑛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ru-RU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580940"/>
                <a:ext cx="583264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28773" y="4316417"/>
            <a:ext cx="2713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Разделим на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3325194" y="4238812"/>
                <a:ext cx="97962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94" y="4238812"/>
                <a:ext cx="97962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/>
          <p:cNvSpPr/>
          <p:nvPr/>
        </p:nvSpPr>
        <p:spPr>
          <a:xfrm>
            <a:off x="395536" y="5224934"/>
            <a:ext cx="19723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получим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43808" y="5208208"/>
                <a:ext cx="5544616" cy="73866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208208"/>
                <a:ext cx="5544616" cy="7386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4362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43636" y="38623"/>
                <a:ext cx="9144000" cy="91556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5. </a:t>
                </a: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 значение выражения</a:t>
                </a:r>
                <a:r>
                  <a:rPr lang="en-US" sz="2400" b="1" dirty="0">
                    <a:solidFill>
                      <a:srgbClr val="002060"/>
                    </a:solidFill>
                    <a:latin typeface="Tw Cen MT"/>
                  </a:rPr>
                  <a:t>  </a:t>
                </a: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𝒔𝒊𝒏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𝟐𝟕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𝒄𝒐𝒔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𝟑𝟏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Tw Cen MT"/>
                  </a:rPr>
                  <a:t>.</a:t>
                </a:r>
                <a:endParaRPr lang="ru-RU" sz="2400" b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636" y="38623"/>
                <a:ext cx="9144000" cy="915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35" y="1096139"/>
                <a:ext cx="4975401" cy="40409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Избавимся от минуса в аргументе: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b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𝟐𝟕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=−</m:t>
                      </m:r>
                      <m:func>
                        <m:func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𝟐𝟕</m:t>
                                  </m:r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2. Выделим целую часть: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𝟐𝟕</m:t>
                          </m:r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𝟔</m:t>
                      </m:r>
                      <m:f>
                        <m:f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𝟑</m:t>
                          </m:r>
                        </m:num>
                        <m:den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𝝅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𝟔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𝝅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𝟑</m:t>
                          </m:r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𝟒</m:t>
                          </m:r>
                        </m:den>
                      </m:f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𝟑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∙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𝟐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𝝅</m:t>
                      </m:r>
                      <m:r>
                        <a:rPr lang="ru-RU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lang="ru-RU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𝟑</m:t>
                          </m:r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𝝅</m:t>
                          </m:r>
                        </m:num>
                        <m:den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+mn-cs"/>
                                  </a:rPr>
                                  <m:t>𝟐𝟕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ru-RU" b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𝐬𝐢𝐧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𝟑</m:t>
                            </m:r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∙</m:t>
                            </m:r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𝟐</m:t>
                            </m:r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ru-RU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ru-RU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𝟑</m:t>
                                </m:r>
                                <m:r>
                                  <a:rPr lang="ru-RU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ru-RU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𝒔𝒊𝒏</m:t>
                    </m:r>
                    <m:f>
                      <m:f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𝟑</m:t>
                        </m:r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𝝅</m:t>
                        </m:r>
                      </m:num>
                      <m:den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𝟒</m:t>
                        </m:r>
                      </m:den>
                    </m:f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lang="en-US" b="1" i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4</a:t>
                </a:r>
                <a:r>
                  <a:rPr lang="ru-RU" b="1" i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.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 </m:t>
                        </m:r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+mn-cs"/>
                                  </a:rPr>
                                  <m:t>𝟐𝟕</m:t>
                                </m:r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=</m:t>
                    </m:r>
                    <m:r>
                      <a:rPr lang="ru-RU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−</m:t>
                    </m:r>
                    <m:f>
                      <m:fPr>
                        <m:ctrlPr>
                          <a:rPr lang="ru-RU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endParaRPr lang="en-US" b="1" i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 i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5.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𝟑𝟏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𝒄𝒐𝒔</m:t>
                    </m:r>
                    <m:d>
                      <m:d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𝟕</m:t>
                        </m:r>
                        <m:f>
                          <m:fPr>
                            <m:ctrlP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𝟑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𝟒</m:t>
                            </m:r>
                          </m:den>
                        </m:f>
                        <m:r>
                          <a:rPr lang="ru-RU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𝝅</m:t>
                        </m:r>
                      </m:e>
                    </m:d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func>
                      <m:funcPr>
                        <m:ctrlPr>
                          <a:rPr lang="en-US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uncPr>
                      <m:fName>
                        <m:r>
                          <a:rPr lang="en-US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𝟔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𝟏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e>
                        </m:d>
                      </m:e>
                    </m:func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lang="en-US" b="1" i="1" dirty="0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𝒄𝒐𝒔</m:t>
                      </m:r>
                      <m:d>
                        <m:d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𝟏</m:t>
                          </m:r>
                          <m:f>
                            <m:fPr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𝝅</m:t>
                          </m:r>
                        </m:e>
                      </m:d>
                      <m:r>
                        <a:rPr lang="en-US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lang="ru-RU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ru-RU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i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35" y="1096139"/>
                <a:ext cx="4975401" cy="4040914"/>
              </a:xfrm>
              <a:prstGeom prst="rect">
                <a:avLst/>
              </a:prstGeom>
              <a:blipFill>
                <a:blip r:embed="rId3"/>
                <a:stretch>
                  <a:fillRect l="-980" t="-9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48064" y="4797153"/>
                <a:ext cx="3952300" cy="679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b="1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6.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+mn-cs"/>
                          </a:rPr>
                          <m:t>(−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+mn-cs"/>
                              </a:rPr>
                              <m:t>𝟐𝟕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cs typeface="+mn-cs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cs typeface="+mn-cs"/>
                          </a:rPr>
                          <m:t>)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∙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𝒄𝒐𝒔</m:t>
                        </m:r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(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𝟑𝟏</m:t>
                            </m:r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𝟒</m:t>
                            </m:r>
                          </m:den>
                        </m:f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den>
                    </m:f>
                    <m:r>
                      <a:rPr lang="ru-RU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𝟖</m:t>
                        </m:r>
                      </m:num>
                      <m:den>
                        <m:d>
                          <m:d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ru-RU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b="1" i="1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ru-RU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+mn-cs"/>
                      </a:rPr>
                      <m:t>=−</m:t>
                    </m:r>
                    <m:f>
                      <m:fPr>
                        <m:ctrlP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(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𝟏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/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𝟐</m:t>
                        </m:r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den>
                    </m:f>
                  </m:oMath>
                </a14:m>
                <a:endParaRPr lang="ru-RU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797153"/>
                <a:ext cx="3952300" cy="679801"/>
              </a:xfrm>
              <a:prstGeom prst="rect">
                <a:avLst/>
              </a:prstGeom>
              <a:blipFill>
                <a:blip r:embed="rId4"/>
                <a:stretch>
                  <a:fillRect l="-12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907" y="1772816"/>
            <a:ext cx="3944297" cy="40839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698" y="5457983"/>
                <a:ext cx="7009996" cy="14371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6</a:t>
                </a:r>
                <a:r>
                  <a:rPr lang="ru-RU" sz="2800" b="1" i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. </a:t>
                </a: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(−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𝟐𝟕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𝟒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)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∙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𝒄𝒐𝒔</m:t>
                        </m:r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(</m:t>
                        </m:r>
                        <m:f>
                          <m:f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𝟑𝟏</m:t>
                            </m:r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𝟒</m:t>
                            </m:r>
                          </m:den>
                        </m:f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den>
                    </m:f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𝟖</m:t>
                        </m:r>
                      </m:num>
                      <m:den>
                        <m:d>
                          <m:dPr>
                            <m:ctrlPr>
                              <a:rPr lang="ru-RU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ru-RU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ru-RU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ru-RU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ad>
                                  <m:radPr>
                                    <m:degHide m:val="on"/>
                                    <m:ctrlPr>
                                      <a:rPr lang="ru-RU" sz="2800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ru-RU" sz="2800" b="1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  <a:cs typeface="+mn-cs"/>
                                      </a:rPr>
                                      <m:t>𝟐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ru-RU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=−</m:t>
                    </m:r>
                    <m:f>
                      <m:fPr>
                        <m:ctrlPr>
                          <a:rPr lang="ru-RU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ru-RU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𝟖</m:t>
                        </m:r>
                      </m:num>
                      <m:den>
                        <m:d>
                          <m:dPr>
                            <m:ctrlPr>
                              <a:rPr lang="ru-RU" sz="28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800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lang="ru-RU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ru-RU" sz="2800" b="1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  <a:cs typeface="+mn-cs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=−</m:t>
                    </m:r>
                    <m:r>
                      <a:rPr lang="ru-RU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𝟏𝟔</m:t>
                    </m:r>
                  </m:oMath>
                </a14:m>
                <a:endParaRPr lang="ru-RU" sz="2800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800" b="1" i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8" y="5457983"/>
                <a:ext cx="7009996" cy="1437188"/>
              </a:xfrm>
              <a:prstGeom prst="rect">
                <a:avLst/>
              </a:prstGeom>
              <a:blipFill>
                <a:blip r:embed="rId6"/>
                <a:stretch>
                  <a:fillRect l="-17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732240" y="6176577"/>
            <a:ext cx="194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-16</a:t>
            </a:r>
          </a:p>
        </p:txBody>
      </p:sp>
    </p:spTree>
    <p:extLst>
      <p:ext uri="{BB962C8B-B14F-4D97-AF65-F5344CB8AC3E}">
        <p14:creationId xmlns:p14="http://schemas.microsoft.com/office/powerpoint/2010/main" val="261975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-19769" y="333933"/>
                <a:ext cx="9144000" cy="91556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6. </a:t>
                </a:r>
                <a:r>
                  <a:rPr lang="ru-RU" sz="2400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𝒔𝒊𝒏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𝟏𝟗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𝒔𝒊𝒏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𝟑𝟒𝟏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</m:oMath>
                </a14:m>
                <a:r>
                  <a:rPr lang="en-US" sz="2400" b="1">
                    <a:solidFill>
                      <a:srgbClr val="002060"/>
                    </a:solidFill>
                    <a:latin typeface="Tw Cen MT"/>
                  </a:rPr>
                  <a:t>.</a:t>
                </a:r>
                <a:endParaRPr lang="ru-RU" sz="2400" b="1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769" y="333933"/>
                <a:ext cx="9144000" cy="915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9" y="1916832"/>
                <a:ext cx="8568952" cy="3256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sz="32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Приведем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+mn-cs"/>
                      </a:rPr>
                      <m:t>𝒔𝒊𝒏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cs typeface="+mn-cs"/>
                      </a:rPr>
                      <m:t>𝟑𝟒𝟏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+mn-cs"/>
                      </a:rPr>
                      <m:t>°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w Cen MT"/>
                    <a:cs typeface="+mn-cs"/>
                  </a:rPr>
                  <a:t> </a:t>
                </a:r>
                <a:r>
                  <a:rPr lang="ru-RU" sz="32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к тригонометрической функции угла первой четверти: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𝒔𝒊𝒏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𝟑𝟒𝟏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°=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𝟑𝟔𝟎</m:t>
                              </m:r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°−</m:t>
                              </m:r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𝟏𝟗</m:t>
                              </m:r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lang="en-US" sz="32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32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𝟏𝟗</m:t>
                              </m:r>
                              <m:r>
                                <a:rPr lang="en-US" sz="32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𝒔𝒊𝒏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𝟏𝟗</m:t>
                      </m:r>
                      <m:r>
                        <a:rPr lang="en-US" sz="32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en-US" sz="3200" b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3200" b="1" dirty="0">
                  <a:solidFill>
                    <a:prstClr val="black"/>
                  </a:solidFill>
                  <a:latin typeface="Tw Cen MT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latin typeface="Tw Cen MT"/>
                    <a:cs typeface="+mn-cs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𝟏𝟒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𝟏𝟗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𝟑𝟒𝟏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</m:t>
                        </m:r>
                      </m:den>
                    </m:f>
                    <m:r>
                      <a:rPr lang="en-US" sz="3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lang="ru-RU" sz="32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ru-RU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𝟏𝟒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𝟏𝟗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</m:t>
                        </m:r>
                      </m:num>
                      <m:den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𝒔𝒊𝒏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𝟏𝟗</m:t>
                        </m:r>
                        <m:r>
                          <a:rPr lang="en-US" sz="32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</m:t>
                        </m:r>
                      </m:den>
                    </m:f>
                    <m:r>
                      <a:rPr lang="en-US" sz="3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=−</m:t>
                    </m:r>
                    <m:r>
                      <a:rPr lang="en-US" sz="32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𝟏𝟒</m:t>
                    </m:r>
                  </m:oMath>
                </a14:m>
                <a:endParaRPr lang="ru-RU" sz="32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9" y="1916832"/>
                <a:ext cx="8568952" cy="3256020"/>
              </a:xfrm>
              <a:prstGeom prst="rect">
                <a:avLst/>
              </a:prstGeom>
              <a:blipFill>
                <a:blip r:embed="rId3"/>
                <a:stretch>
                  <a:fillRect l="-1849" t="-2617" b="-2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27984" y="5705848"/>
            <a:ext cx="194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-14</a:t>
            </a:r>
          </a:p>
        </p:txBody>
      </p:sp>
    </p:spTree>
    <p:extLst>
      <p:ext uri="{BB962C8B-B14F-4D97-AF65-F5344CB8AC3E}">
        <p14:creationId xmlns:p14="http://schemas.microsoft.com/office/powerpoint/2010/main" val="13806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0" y="857250"/>
                <a:ext cx="9144000" cy="62753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7. </a:t>
                </a:r>
                <a:r>
                  <a:rPr lang="ru-RU" sz="2400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𝟏𝟕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°∙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𝟏𝟎𝟕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400" b="1">
                    <a:solidFill>
                      <a:srgbClr val="002060"/>
                    </a:solidFill>
                    <a:latin typeface="Tw Cen MT"/>
                  </a:rPr>
                  <a:t>.</a:t>
                </a:r>
                <a:endParaRPr lang="ru-RU" sz="2400" b="1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57250"/>
                <a:ext cx="9144000" cy="627534"/>
              </a:xfrm>
              <a:prstGeom prst="rect">
                <a:avLst/>
              </a:prstGeom>
              <a:blipFill>
                <a:blip r:embed="rId2"/>
                <a:stretch>
                  <a:fillRect b="-87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8416" y="1772816"/>
                <a:ext cx="4320480" cy="4812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Приведем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+mn-cs"/>
                      </a:rPr>
                      <m:t>𝒕𝒈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+mn-cs"/>
                      </a:rPr>
                      <m:t>𝟏𝟎𝟕</m:t>
                    </m:r>
                    <m:r>
                      <a:rPr lang="en-US" sz="28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  <a:cs typeface="+mn-cs"/>
                      </a:rPr>
                      <m:t>°</m:t>
                    </m:r>
                  </m:oMath>
                </a14:m>
                <a:r>
                  <a:rPr lang="ru-RU" sz="28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+mn-cs"/>
                  </a:rPr>
                  <a:t>  </a:t>
                </a: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к тригонометрической функции угла первой четверти: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𝒕𝒈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𝟏𝟎𝟕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𝒕𝒈</m:t>
                      </m:r>
                      <m:d>
                        <m:dPr>
                          <m:ctrlP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𝟗𝟎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°+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𝟏𝟕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°</m:t>
                          </m:r>
                        </m:e>
                      </m:d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𝒄𝒕𝒈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𝟏𝟕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800" b="1" dirty="0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𝟓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𝒕𝒈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𝟏𝟕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°∙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𝒕𝒈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𝟏𝟎𝟕</m:t>
                    </m:r>
                    <m:r>
                      <a:rPr lang="en-US" sz="28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°</m:t>
                    </m:r>
                    <m:r>
                      <a:rPr lang="ru-RU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lang="ru-RU" sz="2800" b="1" dirty="0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=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𝟓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𝒕𝒈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𝟏𝟕</m:t>
                      </m:r>
                      <m:r>
                        <a:rPr lang="en-US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°∙</m:t>
                      </m:r>
                      <m:d>
                        <m:dPr>
                          <m:ctrlPr>
                            <a:rPr lang="ru-RU" sz="28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−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𝒄𝒕𝒈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𝟏𝟕</m:t>
                          </m:r>
                          <m:r>
                            <a:rPr lang="en-US" sz="28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°</m:t>
                          </m:r>
                        </m:e>
                      </m:d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ru-RU" sz="28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en-US" sz="2800" b="1" dirty="0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800" b="1" dirty="0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6" y="1772816"/>
                <a:ext cx="4320480" cy="4812215"/>
              </a:xfrm>
              <a:prstGeom prst="rect">
                <a:avLst/>
              </a:prstGeom>
              <a:blipFill>
                <a:blip r:embed="rId3"/>
                <a:stretch>
                  <a:fillRect l="-2962" t="-13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96" y="1484784"/>
            <a:ext cx="4667336" cy="4248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7523" y="6018839"/>
            <a:ext cx="1732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-5</a:t>
            </a:r>
          </a:p>
        </p:txBody>
      </p:sp>
    </p:spTree>
    <p:extLst>
      <p:ext uri="{BB962C8B-B14F-4D97-AF65-F5344CB8AC3E}">
        <p14:creationId xmlns:p14="http://schemas.microsoft.com/office/powerpoint/2010/main" val="25622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332656"/>
                <a:ext cx="9144000" cy="771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>
                    <a:solidFill>
                      <a:srgbClr val="FF0000"/>
                    </a:solidFill>
                    <a:latin typeface="Calibri" panose="020F0502020204030204" pitchFamily="34" charset="0"/>
                  </a:rPr>
                  <a:t>8. </a:t>
                </a:r>
                <a:r>
                  <a:rPr lang="ru-RU" sz="2400" b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 значение выражения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𝒄𝒐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°+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𝒄𝒐</m:t>
                        </m:r>
                        <m:sSup>
                          <m:sSup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𝟏𝟏𝟑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656"/>
                <a:ext cx="9144000" cy="77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1520" y="1772816"/>
                <a:ext cx="4392488" cy="4237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Приведем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𝒄𝒐𝒔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𝟏𝟏𝟑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°</m:t>
                    </m:r>
                  </m:oMath>
                </a14:m>
                <a:r>
                  <a:rPr lang="en-US" sz="2000" b="1">
                    <a:solidFill>
                      <a:prstClr val="black"/>
                    </a:solidFill>
                    <a:latin typeface="Tw Cen MT"/>
                    <a:cs typeface="+mn-cs"/>
                  </a:rPr>
                  <a:t> </a:t>
                </a: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к тригонометрической функции угла первой четверти: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𝟏𝟏𝟑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°=</m:t>
                      </m:r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𝟗𝟎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°+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𝟐𝟑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°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𝟐𝟑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2.</a:t>
                </a:r>
                <a:r>
                  <a:rPr lang="en-US" sz="2000" b="1">
                    <a:solidFill>
                      <a:prstClr val="black"/>
                    </a:solidFill>
                    <a:latin typeface="Tw Cen MT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𝒄𝒐</m:t>
                    </m:r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𝒔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𝟏𝟏𝟑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°=(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𝒄𝒐𝒔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𝟏𝟏𝟑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°</m:t>
                    </m:r>
                    <m:sSup>
                      <m:sSup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lang="en-US" sz="2000" b="1" i="1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=(−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𝟐𝟑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𝟐𝟑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°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/>
                    <a:cs typeface="+mn-cs"/>
                  </a:rPr>
                  <a:t>3.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𝒄𝒐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𝟐𝟑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°+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𝒄𝒐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𝟏𝟏𝟑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</m:t>
                        </m:r>
                      </m:den>
                    </m:f>
                    <m:r>
                      <a:rPr lang="ru-RU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ru-RU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𝟔</m:t>
                        </m:r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𝒄𝒐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𝒔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𝟐𝟑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𝟐𝟑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°</m:t>
                        </m:r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lang="en-US" sz="2000" b="1" i="1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i="1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.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 sz="2000" b="1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72816"/>
                <a:ext cx="4392488" cy="4237186"/>
              </a:xfrm>
              <a:prstGeom prst="rect">
                <a:avLst/>
              </a:prstGeom>
              <a:blipFill>
                <a:blip r:embed="rId3"/>
                <a:stretch>
                  <a:fillRect l="-1526" t="-10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52" y="1647355"/>
            <a:ext cx="4564948" cy="4148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84974" y="5220490"/>
            <a:ext cx="1607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6</a:t>
            </a:r>
          </a:p>
        </p:txBody>
      </p:sp>
    </p:spTree>
    <p:extLst>
      <p:ext uri="{BB962C8B-B14F-4D97-AF65-F5344CB8AC3E}">
        <p14:creationId xmlns:p14="http://schemas.microsoft.com/office/powerpoint/2010/main" val="8042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0" y="332656"/>
                <a:ext cx="9144000" cy="91556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9. </a:t>
                </a: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 значение выражения</a:t>
                </a:r>
                <a:r>
                  <a:rPr lang="en-US" sz="2400" b="1" dirty="0">
                    <a:solidFill>
                      <a:srgbClr val="002060"/>
                    </a:solidFill>
                    <a:latin typeface="Tw Cen MT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𝒄𝒐𝒔</m:t>
                        </m:r>
                        <m:d>
                          <m:d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</m:e>
                        </m: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𝒔𝒊𝒏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(−</m:t>
                        </m:r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𝒄𝒐𝒔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2656"/>
                <a:ext cx="9144000" cy="915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9512" y="1844825"/>
                <a:ext cx="4608512" cy="3880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Приведем тригонометрические функций всех углов к углам первой четверти: 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𝜷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𝟑</m:t>
                                  </m:r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  <a:cs typeface="+mn-cs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+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𝜷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𝜷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𝜷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−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e>
                          </m:d>
                        </m:e>
                      </m:func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𝒄𝒐𝒔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𝜷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prstClr val="black"/>
                    </a:solidFill>
                    <a:latin typeface="Tw Cen MT"/>
                    <a:cs typeface="+mn-cs"/>
                  </a:rPr>
                  <a:t>2.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𝒄𝒐𝒔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−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𝜷</m:t>
                            </m:r>
                          </m:e>
                        </m:d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𝒔𝒊𝒏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(−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(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𝝅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)</m:t>
                        </m:r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</m:num>
                      <m:den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𝟓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𝒄𝒐𝒔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𝜷</m:t>
                        </m:r>
                      </m:den>
                    </m:f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</m:oMath>
                </a14:m>
                <a:endParaRPr lang="en-US" sz="2000" b="1" i="1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i="1">
                  <a:solidFill>
                    <a:prstClr val="black"/>
                  </a:solidFill>
                  <a:latin typeface="Cambria Math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𝜷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𝟓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𝒄𝒐𝒔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𝜷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𝟎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,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𝟒</m:t>
                      </m:r>
                    </m:oMath>
                  </m:oMathPara>
                </a14:m>
                <a:endParaRPr lang="ru-RU" sz="2000" b="1">
                  <a:solidFill>
                    <a:prstClr val="black"/>
                  </a:solidFill>
                  <a:latin typeface="Calibri" panose="020F0502020204030204" pitchFamily="34" charset="0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44825"/>
                <a:ext cx="4608512" cy="3880999"/>
              </a:xfrm>
              <a:prstGeom prst="rect">
                <a:avLst/>
              </a:prstGeom>
              <a:blipFill>
                <a:blip r:embed="rId3"/>
                <a:stretch>
                  <a:fillRect l="-1455" t="-11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800" y="1796554"/>
            <a:ext cx="4486300" cy="4183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87824" y="6003464"/>
            <a:ext cx="1921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0,4</a:t>
            </a:r>
          </a:p>
        </p:txBody>
      </p:sp>
    </p:spTree>
    <p:extLst>
      <p:ext uri="{BB962C8B-B14F-4D97-AF65-F5344CB8AC3E}">
        <p14:creationId xmlns:p14="http://schemas.microsoft.com/office/powerpoint/2010/main" val="40349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0" y="252567"/>
                <a:ext cx="9144000" cy="771550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 </a:t>
                </a:r>
                <a:r>
                  <a:rPr lang="ru-RU" sz="2400" b="1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10. </a:t>
                </a:r>
                <a:r>
                  <a:rPr lang="ru-RU" sz="24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Найдите</a:t>
                </a:r>
                <a:r>
                  <a:rPr lang="en-US" sz="2400" b="1" dirty="0">
                    <a:solidFill>
                      <a:srgbClr val="002060"/>
                    </a:solidFill>
                    <a:latin typeface="Tw Cen M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𝟐𝟔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d>
                    <m:r>
                      <a:rPr lang="en-US" sz="2400" b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𝒄𝒐𝒔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𝟏𝟑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и 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ru-RU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2567"/>
                <a:ext cx="9144000" cy="77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3370" y="1581342"/>
                <a:ext cx="5835252" cy="45547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 fontAlgn="auto">
                  <a:spcBef>
                    <a:spcPts val="0"/>
                  </a:spcBef>
                  <a:spcAft>
                    <a:spcPts val="0"/>
                  </a:spcAft>
                  <a:buFontTx/>
                  <a:buAutoNum type="arabicPeriod"/>
                </a:pP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Воспользуемся формулой приведения: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cs typeface="+mn-cs"/>
                        </a:rPr>
                        <m:t>𝒄𝒐𝒔</m:t>
                      </m:r>
                      <m:d>
                        <m:d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𝟑</m:t>
                              </m:r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cs typeface="+mn-cs"/>
                            </a:rPr>
                            <m:t>+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𝜶</m:t>
                          </m:r>
                        </m:e>
                      </m:d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prstClr val="black"/>
                    </a:solidFill>
                    <a:latin typeface="Tw Cen MT"/>
                    <a:cs typeface="+mn-cs"/>
                  </a:rPr>
                  <a:t>2. </a:t>
                </a: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cs typeface="+mn-cs"/>
                  </a:rPr>
                  <a:t>Найдем значение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+mn-cs"/>
                      </a:rPr>
                      <m:t>𝒔𝒊</m:t>
                    </m:r>
                    <m:sSup>
                      <m:sSupPr>
                        <m:ctrlPr>
                          <a:rPr lang="en-US" sz="2000" b="1" i="1">
                            <a:solidFill>
                              <a:srgbClr val="000066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𝒏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000066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+mn-cs"/>
                      </a:rPr>
                      <m:t>𝜶</m:t>
                    </m:r>
                  </m:oMath>
                </a14:m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/>
                    <a:cs typeface="+mn-cs"/>
                  </a:rPr>
                  <a:t>: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𝒏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−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𝒄𝒐</m:t>
                      </m:r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𝒔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−(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𝟏𝟐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𝟏𝟑</m:t>
                          </m:r>
                        </m:den>
                      </m:f>
                      <m:sSup>
                        <m:sSup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</m:t>
                          </m:r>
                        </m:sup>
                      </m:sSup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𝟏𝟒𝟒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𝟏𝟔𝟗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𝟏𝟔𝟗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−</m:t>
                          </m:r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𝟏𝟒𝟒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𝟏𝟔𝟗</m:t>
                          </m:r>
                        </m:den>
                      </m:f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𝟐𝟓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𝟏𝟔𝟗</m:t>
                          </m:r>
                        </m:den>
                      </m:f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prstClr val="black"/>
                    </a:solidFill>
                    <a:latin typeface="Tw Cen MT"/>
                    <a:ea typeface="Cambria Math"/>
                    <a:cs typeface="+mn-cs"/>
                  </a:rPr>
                  <a:t>3. </a:t>
                </a:r>
                <a:r>
                  <a:rPr lang="ru-RU" sz="2000" b="1">
                    <a:solidFill>
                      <a:prstClr val="black"/>
                    </a:solidFill>
                    <a:latin typeface="Calibri" panose="020F0502020204030204" pitchFamily="34" charset="0"/>
                    <a:ea typeface="Cambria Math"/>
                    <a:cs typeface="+mn-cs"/>
                  </a:rPr>
                  <a:t>Найдем значение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+mn-cs"/>
                      </a:rPr>
                      <m:t>𝒔𝒊𝒏</m:t>
                    </m:r>
                    <m:r>
                      <a:rPr lang="en-US" sz="2000" b="1" i="1">
                        <a:solidFill>
                          <a:srgbClr val="000066"/>
                        </a:solidFill>
                        <a:latin typeface="Cambria Math"/>
                        <a:ea typeface="Cambria Math"/>
                        <a:cs typeface="+mn-cs"/>
                      </a:rPr>
                      <m:t>𝜶</m:t>
                    </m:r>
                  </m:oMath>
                </a14:m>
                <a:r>
                  <a:rPr lang="ru-RU" sz="2000" b="1">
                    <a:solidFill>
                      <a:srgbClr val="000066"/>
                    </a:solidFill>
                    <a:latin typeface="Calibri" panose="020F0502020204030204" pitchFamily="34" charset="0"/>
                    <a:ea typeface="Cambria Math"/>
                    <a:cs typeface="+mn-cs"/>
                  </a:rPr>
                  <a:t>:</a:t>
                </a:r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𝒔𝒊𝒏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𝜶</m:t>
                      </m:r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𝟐𝟓</m:t>
                              </m:r>
                            </m:num>
                            <m:den>
                              <m:r>
                                <a:rPr lang="en-US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  <a:cs typeface="+mn-cs"/>
                                </a:rPr>
                                <m:t>𝟏𝟔𝟗</m:t>
                              </m:r>
                            </m:den>
                          </m:f>
                        </m:e>
                      </m:rad>
                      <m:r>
                        <a:rPr lang="en-US" sz="2000" b="1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𝟓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  <a:cs typeface="+mn-cs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>
                    <a:solidFill>
                      <a:prstClr val="black"/>
                    </a:solidFill>
                    <a:latin typeface="Tw Cen MT"/>
                    <a:ea typeface="Cambria Math"/>
                    <a:cs typeface="+mn-cs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𝟐𝟔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cs typeface="+mn-cs"/>
                      </a:rPr>
                      <m:t>𝒄𝒐𝒔</m:t>
                    </m:r>
                    <m:d>
                      <m:d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𝜶</m:t>
                        </m:r>
                      </m:e>
                    </m:d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lang="en-US" sz="2000" b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𝟐𝟔</m:t>
                    </m:r>
                  </m:oMath>
                </a14:m>
                <a:r>
                  <a:rPr lang="en-US" sz="2000" b="1">
                    <a:solidFill>
                      <a:prstClr val="black"/>
                    </a:solidFill>
                    <a:latin typeface="Tw Cen MT"/>
                    <a:ea typeface="Cambria Math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𝒔𝒊𝒏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𝜶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𝟐𝟔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∙</m:t>
                    </m:r>
                    <m:d>
                      <m:dPr>
                        <m:ctrlPr>
                          <a:rPr lang="en-US" sz="2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  <a:cs typeface="+mn-cs"/>
                              </a:rPr>
                              <m:t>𝟏𝟑</m:t>
                            </m:r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=−</m:t>
                    </m:r>
                    <m:r>
                      <a:rPr lang="en-US" sz="2000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+mn-cs"/>
                      </a:rPr>
                      <m:t>𝟏𝟎</m:t>
                    </m:r>
                  </m:oMath>
                </a14:m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>
                  <a:solidFill>
                    <a:prstClr val="black"/>
                  </a:solidFill>
                  <a:latin typeface="Tw Cen MT"/>
                  <a:ea typeface="Cambria Math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70" y="1581342"/>
                <a:ext cx="5835252" cy="4554708"/>
              </a:xfrm>
              <a:prstGeom prst="rect">
                <a:avLst/>
              </a:prstGeom>
              <a:blipFill>
                <a:blip r:embed="rId3"/>
                <a:stretch>
                  <a:fillRect l="-1149" t="-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228185" y="3429001"/>
            <a:ext cx="1940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>
                <a:solidFill>
                  <a:srgbClr val="FF0000"/>
                </a:solidFill>
                <a:latin typeface="Calibri" panose="020F0502020204030204" pitchFamily="34" charset="0"/>
                <a:cs typeface="+mn-cs"/>
              </a:rPr>
              <a:t>Ответ: -10</a:t>
            </a:r>
          </a:p>
        </p:txBody>
      </p:sp>
    </p:spTree>
    <p:extLst>
      <p:ext uri="{BB962C8B-B14F-4D97-AF65-F5344CB8AC3E}">
        <p14:creationId xmlns:p14="http://schemas.microsoft.com/office/powerpoint/2010/main" val="17616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7265" y="692117"/>
            <a:ext cx="29858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Интересный факт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643306" y="642918"/>
            <a:ext cx="5290382" cy="3286148"/>
          </a:xfrm>
        </p:spPr>
        <p:txBody>
          <a:bodyPr>
            <a:normAutofit fontScale="47500" lnSpcReduction="20000"/>
          </a:bodyPr>
          <a:lstStyle/>
          <a:p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Основным тригонометрическим тождеством</a:t>
            </a:r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 в русскоязычных  учебниках математики называют соотношение , выполняющееся для произвольного значения .</a:t>
            </a:r>
          </a:p>
          <a:p>
            <a:r>
              <a:rPr lang="ru-RU" sz="5000" dirty="0" smtClean="0">
                <a:latin typeface="Times New Roman" pitchFamily="18" charset="0"/>
                <a:cs typeface="Times New Roman" pitchFamily="18" charset="0"/>
              </a:rPr>
              <a:t>Основное тригонометрическое тождество представляет собой запись теоремы Пифагора для треугольника в тригонометрическом круге.</a:t>
            </a:r>
          </a:p>
          <a:p>
            <a:endParaRPr lang="ru-RU" dirty="0"/>
          </a:p>
        </p:txBody>
      </p:sp>
      <p:pic>
        <p:nvPicPr>
          <p:cNvPr id="2052" name="Picture 4" descr="\sin^2 \alpha + \cos^2 \alpha =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986" y="3341570"/>
            <a:ext cx="1992083" cy="253768"/>
          </a:xfrm>
          <a:prstGeom prst="rect">
            <a:avLst/>
          </a:prstGeom>
          <a:noFill/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1285852" y="3786190"/>
            <a:ext cx="7643866" cy="274798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Длины катетов этого треугольника по модулю равны соответствующим синусу и косинусу, а гипотенуза, будучи радиусом тригонометрического круга, равна единице.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учебниках математики, написанных на языках, отличных от русского, соответствующее соотношение называют «тригонометрическим тождеством Пифагора» или просто теоремой Пифагора.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Основные тригонометрические тождества</a:t>
            </a:r>
            <a:endParaRPr lang="ru-RU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7664" y="1196752"/>
                <a:ext cx="5544616" cy="73866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196752"/>
                <a:ext cx="5544616" cy="738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30896" y="2564904"/>
                <a:ext cx="5544616" cy="73866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896" y="2564904"/>
                <a:ext cx="5544616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44985" y="4005064"/>
                <a:ext cx="5544616" cy="738664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ru-RU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ru-RU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985" y="4005064"/>
                <a:ext cx="5544616" cy="7386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5576" y="5661248"/>
                <a:ext cx="748883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Равенство верно при любых значениях  </a:t>
                </a:r>
                <a14:m>
                  <m:oMath xmlns:m="http://schemas.openxmlformats.org/officeDocument/2006/math">
                    <m:r>
                      <a:rPr lang="ru-RU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sz="2800" dirty="0"/>
              </a:p>
              <a:p>
                <a:r>
                  <a:rPr lang="ru-RU" sz="2800" dirty="0" smtClean="0"/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661248"/>
                <a:ext cx="7488832" cy="954107"/>
              </a:xfrm>
              <a:prstGeom prst="rect">
                <a:avLst/>
              </a:prstGeom>
              <a:blipFill>
                <a:blip r:embed="rId5"/>
                <a:stretch>
                  <a:fillRect l="-1710" t="-70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19333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0466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По определению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33707" y="117341"/>
                <a:ext cx="2140266" cy="1159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707" y="117341"/>
                <a:ext cx="2140266" cy="11594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95536" y="157232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Так как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268020" y="1476067"/>
                <a:ext cx="601616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en-US" sz="40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𝑅</m:t>
                      </m:r>
                      <m:func>
                        <m:funcPr>
                          <m:ctrlPr>
                            <a:rPr lang="en-US" sz="4000" b="0" i="1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0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  <m:r>
                            <a:rPr lang="en-US" sz="40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 ,</m:t>
                          </m:r>
                          <m:func>
                            <m:funcPr>
                              <m:ctrlPr>
                                <a:rPr lang="en-US" sz="40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   </m:t>
                              </m:r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=</m:t>
                              </m:r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𝑅</m:t>
                              </m:r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4000" b="0" i="0" baseline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𝛼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020" y="1476067"/>
                <a:ext cx="601616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95536" y="275392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То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69587" y="5408057"/>
                <a:ext cx="3220112" cy="1159676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0" i="0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587" y="5408057"/>
                <a:ext cx="3220112" cy="11596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2267744" y="2375450"/>
            <a:ext cx="3528392" cy="1596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95536" y="4518403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Аналогично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063574" y="4099996"/>
                <a:ext cx="5422125" cy="10508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𝑐𝑡𝑔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4400" b="0" i="0" baseline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4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4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</m:oMath>
                </a14:m>
                <a:r>
                  <a:rPr lang="en-US" sz="44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4400" b="0" i="0" baseline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sin</m:t>
                        </m:r>
                        <m:r>
                          <a:rPr lang="en-US" sz="4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cos</m:t>
                        </m:r>
                        <m:r>
                          <a:rPr lang="en-US" sz="4400" b="0" i="1" baseline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𝛼</m:t>
                        </m:r>
                      </m:den>
                    </m:f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3574" y="4099996"/>
                <a:ext cx="5422125" cy="1050800"/>
              </a:xfrm>
              <a:prstGeom prst="rect">
                <a:avLst/>
              </a:prstGeom>
              <a:blipFill>
                <a:blip r:embed="rId5"/>
                <a:stretch>
                  <a:fillRect t="-3488" b="-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95536" y="569550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Т.е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538887" y="2514769"/>
                <a:ext cx="2960426" cy="126297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400" b="0" i="0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887" y="2514769"/>
                <a:ext cx="2960426" cy="12629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1943708" y="5189710"/>
            <a:ext cx="3528392" cy="159637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040190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66067" y="331562"/>
                <a:ext cx="5185842" cy="11256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r>
                            <a:rPr lang="en-US" sz="36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r>
                            <a:rPr lang="en-US" sz="36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600" b="0" i="1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cos</m:t>
                          </m:r>
                          <m:r>
                            <a:rPr lang="en-US" sz="36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baseline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sin</m:t>
                          </m:r>
                          <m:r>
                            <a:rPr lang="en-US" sz="36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67" y="331562"/>
                <a:ext cx="5185842" cy="11256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867322" y="1955018"/>
                <a:ext cx="39040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𝑡𝑔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𝑐𝑡𝑔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400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=1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322" y="1955018"/>
                <a:ext cx="3904082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04600" y="1763674"/>
            <a:ext cx="4392488" cy="11521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403648" y="3193825"/>
                <a:ext cx="4722960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𝑡𝑔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400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193825"/>
                <a:ext cx="4722960" cy="13646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090537" y="5157192"/>
                <a:ext cx="4907882" cy="1364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1+</m:t>
                      </m:r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𝑐𝑡𝑔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4400" b="0" i="0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0" i="1" baseline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4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4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0537" y="5157192"/>
                <a:ext cx="4907882" cy="13646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331640" y="3149245"/>
            <a:ext cx="5263544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90537" y="5113038"/>
            <a:ext cx="5263544" cy="158417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26608" y="1788857"/>
                <a:ext cx="2802172" cy="36933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608" y="1788857"/>
                <a:ext cx="2802172" cy="369332"/>
              </a:xfrm>
              <a:prstGeom prst="rect">
                <a:avLst/>
              </a:prstGeom>
              <a:blipFill>
                <a:blip r:embed="rId6"/>
                <a:stretch>
                  <a:fillRect b="-1429"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143077" y="2214640"/>
                <a:ext cx="311213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Делим обе части 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или на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077" y="2214640"/>
                <a:ext cx="3112134" cy="646331"/>
              </a:xfrm>
              <a:prstGeom prst="rect">
                <a:avLst/>
              </a:prstGeom>
              <a:blipFill>
                <a:blip r:embed="rId7"/>
                <a:stretch>
                  <a:fillRect l="-1765"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 стрелкой 11"/>
          <p:cNvCxnSpPr/>
          <p:nvPr/>
        </p:nvCxnSpPr>
        <p:spPr>
          <a:xfrm flipH="1">
            <a:off x="6663712" y="2892894"/>
            <a:ext cx="360040" cy="96035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7092280" y="2860971"/>
            <a:ext cx="795454" cy="21777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34913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6303" y="260648"/>
                <a:ext cx="9144000" cy="627534"/>
              </a:xfrm>
              <a:prstGeom prst="rect">
                <a:avLst/>
              </a:prstGeom>
              <a:solidFill>
                <a:srgbClr val="CC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FF0000"/>
                    </a:solidFill>
                  </a:rPr>
                  <a:t>1.</a:t>
                </a:r>
                <a:r>
                  <a:rPr lang="ru-RU" sz="2400" b="1" dirty="0">
                    <a:solidFill>
                      <a:srgbClr val="002060"/>
                    </a:solidFill>
                  </a:rPr>
                  <a:t> Найдите 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𝒕𝒈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 , если  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𝟓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𝟐𝟔</m:t>
                            </m:r>
                          </m:e>
                        </m:rad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ru-RU" sz="2400" b="1" dirty="0">
                    <a:solidFill>
                      <a:srgbClr val="002060"/>
                    </a:solidFill>
                  </a:rPr>
                  <a:t>и </a:t>
                </a:r>
                <a14:m>
                  <m:oMath xmlns:m="http://schemas.openxmlformats.org/officeDocument/2006/math"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ru-RU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∈(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𝝅</m:t>
                    </m:r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;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  <m:r>
                      <a:rPr lang="en-US" sz="24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03" y="260648"/>
                <a:ext cx="9144000" cy="627534"/>
              </a:xfrm>
              <a:prstGeom prst="rect">
                <a:avLst/>
              </a:prstGeom>
              <a:blipFill>
                <a:blip r:embed="rId2"/>
                <a:stretch>
                  <a:fillRect b="-77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328592" cy="572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202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Широкоэкранная презентация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</Template>
  <TotalTime>5160</TotalTime>
  <Words>694</Words>
  <Application>Microsoft Office PowerPoint</Application>
  <PresentationFormat>Экран (4:3)</PresentationFormat>
  <Paragraphs>318</Paragraphs>
  <Slides>45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45</vt:i4>
      </vt:variant>
    </vt:vector>
  </HeadingPairs>
  <TitlesOfParts>
    <vt:vector size="60" baseType="lpstr">
      <vt:lpstr>Arial</vt:lpstr>
      <vt:lpstr>Calibri</vt:lpstr>
      <vt:lpstr>Cambria Math</vt:lpstr>
      <vt:lpstr>Corbel</vt:lpstr>
      <vt:lpstr>Gill Sans MT</vt:lpstr>
      <vt:lpstr>Times New Roman</vt:lpstr>
      <vt:lpstr>Tw Cen MT</vt:lpstr>
      <vt:lpstr>Verdana</vt:lpstr>
      <vt:lpstr>Wingdings</vt:lpstr>
      <vt:lpstr>Wingdings 2</vt:lpstr>
      <vt:lpstr>4</vt:lpstr>
      <vt:lpstr>Солнцестояние</vt:lpstr>
      <vt:lpstr>1_Солнцестояние</vt:lpstr>
      <vt:lpstr>2_Солнцестояние</vt:lpstr>
      <vt:lpstr>Широкоэкранная презентация</vt:lpstr>
      <vt:lpstr>Презентация PowerPoint</vt:lpstr>
      <vt:lpstr>Основные тригонометрические формулы</vt:lpstr>
      <vt:lpstr>Соотношения между тригонометрическими функциями одного и того же угла</vt:lpstr>
      <vt:lpstr>Презентация PowerPoint</vt:lpstr>
      <vt:lpstr>Интересный факт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Формулы приведения для углов </vt:lpstr>
      <vt:lpstr>Формулы приведения для углов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Странник И</cp:lastModifiedBy>
  <cp:revision>1344</cp:revision>
  <dcterms:created xsi:type="dcterms:W3CDTF">2011-08-20T13:16:30Z</dcterms:created>
  <dcterms:modified xsi:type="dcterms:W3CDTF">2019-12-03T15:03:46Z</dcterms:modified>
</cp:coreProperties>
</file>