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59" r:id="rId7"/>
    <p:sldId id="268" r:id="rId8"/>
    <p:sldId id="260" r:id="rId9"/>
    <p:sldId id="261" r:id="rId10"/>
    <p:sldId id="264" r:id="rId11"/>
    <p:sldId id="265" r:id="rId12"/>
    <p:sldId id="266" r:id="rId13"/>
    <p:sldId id="267"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11.08.2023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642919"/>
            <a:ext cx="7929618" cy="4929222"/>
          </a:xfrm>
        </p:spPr>
        <p:txBody>
          <a:bodyPr>
            <a:normAutofit/>
          </a:bodyPr>
          <a:lstStyle/>
          <a:p>
            <a:pPr algn="l"/>
            <a:r>
              <a:rPr lang="ru-RU" b="1" dirty="0" smtClean="0"/>
              <a:t>Практическое занятие №</a:t>
            </a:r>
            <a:r>
              <a:rPr lang="ru-RU" b="1" dirty="0" smtClean="0"/>
              <a:t>1.</a:t>
            </a:r>
            <a:br>
              <a:rPr lang="ru-RU" b="1" dirty="0" smtClean="0"/>
            </a:br>
            <a:r>
              <a:rPr lang="ru-RU" dirty="0" smtClean="0"/>
              <a:t>ТЕМА: </a:t>
            </a:r>
            <a:r>
              <a:rPr lang="ru-RU" i="1" dirty="0" smtClean="0"/>
              <a:t>Выявления </a:t>
            </a:r>
            <a:r>
              <a:rPr lang="ru-RU" i="1" dirty="0" smtClean="0"/>
              <a:t>опасностей развития человека на основе алгоритма </a:t>
            </a:r>
            <a:r>
              <a:rPr lang="ru-RU" i="1" dirty="0" err="1" smtClean="0"/>
              <a:t>целе-и</a:t>
            </a:r>
            <a:r>
              <a:rPr lang="ru-RU" i="1" dirty="0" smtClean="0"/>
              <a:t> ценностного </a:t>
            </a:r>
            <a:r>
              <a:rPr lang="ru-RU" i="1" dirty="0" err="1" smtClean="0"/>
              <a:t>полагания</a:t>
            </a:r>
            <a:r>
              <a:rPr lang="ru-RU" i="1" dirty="0" smtClean="0"/>
              <a:t> в ситуации конфликта в </a:t>
            </a:r>
            <a:r>
              <a:rPr lang="ru-RU" i="1" dirty="0" smtClean="0"/>
              <a:t>развитии.</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10" y="500042"/>
            <a:ext cx="8043890" cy="5626121"/>
          </a:xfrm>
        </p:spPr>
        <p:txBody>
          <a:bodyPr>
            <a:normAutofit fontScale="85000" lnSpcReduction="20000"/>
          </a:bodyPr>
          <a:lstStyle/>
          <a:p>
            <a:r>
              <a:rPr lang="ru-RU" dirty="0" smtClean="0"/>
              <a:t>Не могу вставать по будильнику – откладываю подъем на 5 минут по пять, шесть раз. Предположим, главная проблема расположена на уровне поведения. Тогда, скорее всего, наиболее эффективное лекарство следует искать на уровне убеждений, ценностей. Какую ценность я реализую, когда не встаю по будильнику? Какие ценности я реализую, когда начну вставать по первому сигналу</a:t>
            </a:r>
            <a:r>
              <a:rPr lang="ru-RU" dirty="0" smtClean="0"/>
              <a:t>?</a:t>
            </a:r>
          </a:p>
          <a:p>
            <a:r>
              <a:rPr lang="ru-RU" dirty="0" smtClean="0"/>
              <a:t> Не могу найти общий язык с N. Допустим, главная проблема определена на уровне окружения. Для поиска решения стоит наиболее пристально рассмотреть уровень способностей. Какие способности (опыт, навыки, умения) не позволяют мне находить общий язык с N? Приобретение каких навыков поможет в этом? </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ОТВЕТЬТЕ НА ВОПРОСЫ.</a:t>
            </a:r>
            <a:endParaRPr lang="ru-RU" dirty="0"/>
          </a:p>
        </p:txBody>
      </p:sp>
      <p:sp>
        <p:nvSpPr>
          <p:cNvPr id="3" name="Содержимое 2"/>
          <p:cNvSpPr>
            <a:spLocks noGrp="1"/>
          </p:cNvSpPr>
          <p:nvPr>
            <p:ph idx="1"/>
          </p:nvPr>
        </p:nvSpPr>
        <p:spPr/>
        <p:txBody>
          <a:bodyPr>
            <a:normAutofit/>
          </a:bodyPr>
          <a:lstStyle/>
          <a:p>
            <a:pPr lvl="0"/>
            <a:r>
              <a:rPr lang="ru-RU" b="1" i="1" dirty="0" smtClean="0"/>
              <a:t>В чем смысл жизни вообще</a:t>
            </a:r>
            <a:r>
              <a:rPr lang="ru-RU" dirty="0" smtClean="0"/>
              <a:t> (всего живого)?</a:t>
            </a:r>
          </a:p>
          <a:p>
            <a:pPr lvl="0"/>
            <a:r>
              <a:rPr lang="ru-RU" b="1" i="1" dirty="0" smtClean="0"/>
              <a:t>В </a:t>
            </a:r>
            <a:r>
              <a:rPr lang="ru-RU" b="1" i="1" dirty="0" smtClean="0"/>
              <a:t>чем смысл жизни каждого человека?</a:t>
            </a:r>
            <a:endParaRPr lang="ru-RU" dirty="0" smtClean="0"/>
          </a:p>
          <a:p>
            <a:r>
              <a:rPr lang="ru-RU" b="1" i="1" dirty="0" smtClean="0"/>
              <a:t>Что </a:t>
            </a:r>
            <a:r>
              <a:rPr lang="ru-RU" b="1" i="1" dirty="0" smtClean="0"/>
              <a:t>такое Любовь?</a:t>
            </a:r>
            <a:r>
              <a:rPr lang="ru-RU" dirty="0" smtClean="0"/>
              <a:t> </a:t>
            </a:r>
            <a:endParaRPr lang="ru-RU" b="1" i="1" dirty="0" smtClean="0"/>
          </a:p>
          <a:p>
            <a:r>
              <a:rPr lang="ru-RU" b="1" i="1" dirty="0" smtClean="0"/>
              <a:t>Что </a:t>
            </a:r>
            <a:r>
              <a:rPr lang="ru-RU" b="1" i="1" dirty="0" smtClean="0"/>
              <a:t>такое мечта и зачем она нужна?</a:t>
            </a:r>
            <a:endParaRPr lang="ru-RU" dirty="0" smtClean="0"/>
          </a:p>
          <a:p>
            <a:pPr lvl="0"/>
            <a:r>
              <a:rPr lang="ru-RU" b="1" i="1" dirty="0" smtClean="0"/>
              <a:t>Почему </a:t>
            </a:r>
            <a:r>
              <a:rPr lang="ru-RU" b="1" i="1" dirty="0" smtClean="0"/>
              <a:t>она нужна и важна?</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000" b="1" dirty="0" smtClean="0"/>
              <a:t>Базовые </a:t>
            </a:r>
            <a:r>
              <a:rPr lang="ru-RU" sz="4000" b="1" dirty="0" err="1" smtClean="0"/>
              <a:t>понятия-препятствий</a:t>
            </a:r>
            <a:r>
              <a:rPr lang="ru-RU" sz="4000" b="1" dirty="0" smtClean="0"/>
              <a:t> на осознанном пути к мечте и реализации</a:t>
            </a:r>
            <a:r>
              <a:rPr lang="ru-RU" dirty="0" smtClean="0"/>
              <a:t/>
            </a:r>
            <a:br>
              <a:rPr lang="ru-RU" dirty="0" smtClean="0"/>
            </a:br>
            <a:endParaRPr lang="ru-RU" dirty="0"/>
          </a:p>
        </p:txBody>
      </p:sp>
      <p:sp>
        <p:nvSpPr>
          <p:cNvPr id="3" name="Содержимое 2"/>
          <p:cNvSpPr>
            <a:spLocks noGrp="1"/>
          </p:cNvSpPr>
          <p:nvPr>
            <p:ph idx="1"/>
          </p:nvPr>
        </p:nvSpPr>
        <p:spPr/>
        <p:txBody>
          <a:bodyPr>
            <a:normAutofit/>
          </a:bodyPr>
          <a:lstStyle/>
          <a:p>
            <a:pPr lvl="0"/>
            <a:r>
              <a:rPr lang="ru-RU" b="1" i="1" dirty="0" smtClean="0"/>
              <a:t>Что такое Зло и почему оно вечно</a:t>
            </a:r>
            <a:r>
              <a:rPr lang="ru-RU" b="1" i="1" dirty="0" smtClean="0"/>
              <a:t>?</a:t>
            </a:r>
            <a:endParaRPr lang="ru-RU" dirty="0" smtClean="0"/>
          </a:p>
          <a:p>
            <a:pPr lvl="0"/>
            <a:r>
              <a:rPr lang="ru-RU" b="1" i="1" dirty="0" smtClean="0"/>
              <a:t>Что такое Страх</a:t>
            </a:r>
            <a:r>
              <a:rPr lang="ru-RU" b="1" i="1" dirty="0" smtClean="0"/>
              <a:t>?</a:t>
            </a:r>
            <a:r>
              <a:rPr lang="ru-RU" dirty="0" smtClean="0"/>
              <a:t>.</a:t>
            </a:r>
            <a:endParaRPr lang="ru-RU" dirty="0" smtClean="0"/>
          </a:p>
          <a:p>
            <a:pPr lvl="0"/>
            <a:r>
              <a:rPr lang="ru-RU" b="1" i="1" dirty="0" smtClean="0"/>
              <a:t>Почему страхи надо побеждать?</a:t>
            </a:r>
            <a:endParaRPr lang="ru-RU" dirty="0" smtClean="0"/>
          </a:p>
          <a:p>
            <a:pPr lvl="0"/>
            <a:r>
              <a:rPr lang="ru-RU" b="1" i="1" dirty="0" smtClean="0"/>
              <a:t>Что такое Лень? И почему ее надо осознавать и побеждать?</a:t>
            </a:r>
            <a:endParaRPr lang="ru-RU"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dirty="0" smtClean="0"/>
              <a:t>Выявить нарушения и сбои в развитии современных подростков и их причины.</a:t>
            </a:r>
          </a:p>
          <a:p>
            <a:pPr lvl="0"/>
            <a:r>
              <a:rPr lang="ru-RU" dirty="0" smtClean="0"/>
              <a:t>Представить в виде схемы причинно-следственные связи социальных факторов и сбоев в развитии подростков </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Признаки опасных явлений в развитии </a:t>
            </a:r>
            <a:br>
              <a:rPr lang="ru-RU" dirty="0" smtClean="0"/>
            </a:br>
            <a:endParaRPr lang="ru-RU" dirty="0"/>
          </a:p>
        </p:txBody>
      </p:sp>
      <p:sp>
        <p:nvSpPr>
          <p:cNvPr id="3" name="Содержимое 2"/>
          <p:cNvSpPr>
            <a:spLocks noGrp="1"/>
          </p:cNvSpPr>
          <p:nvPr>
            <p:ph idx="1"/>
          </p:nvPr>
        </p:nvSpPr>
        <p:spPr>
          <a:xfrm>
            <a:off x="357158" y="1600200"/>
            <a:ext cx="8329642" cy="5257800"/>
          </a:xfrm>
        </p:spPr>
        <p:txBody>
          <a:bodyPr>
            <a:normAutofit fontScale="77500" lnSpcReduction="20000"/>
          </a:bodyPr>
          <a:lstStyle/>
          <a:p>
            <a:pPr>
              <a:buNone/>
            </a:pPr>
            <a:r>
              <a:rPr lang="ru-RU" dirty="0" smtClean="0"/>
              <a:t> </a:t>
            </a:r>
          </a:p>
          <a:p>
            <a:pPr lvl="0"/>
            <a:r>
              <a:rPr lang="ru-RU" dirty="0" smtClean="0"/>
              <a:t>Ухудшение качества жизни людей, снижение среднего уровня жизни</a:t>
            </a:r>
          </a:p>
          <a:p>
            <a:pPr lvl="0"/>
            <a:r>
              <a:rPr lang="ru-RU" dirty="0" smtClean="0"/>
              <a:t>Ухудшение демографической ситуации, снижение рождаемости, рост смертности</a:t>
            </a:r>
          </a:p>
          <a:p>
            <a:pPr lvl="0"/>
            <a:r>
              <a:rPr lang="ru-RU" dirty="0" smtClean="0"/>
              <a:t>Рост заболеваемости людей</a:t>
            </a:r>
          </a:p>
          <a:p>
            <a:pPr lvl="0"/>
            <a:r>
              <a:rPr lang="ru-RU" dirty="0" smtClean="0"/>
              <a:t>Падение нравственности, образованности, культуры общества в целом</a:t>
            </a:r>
          </a:p>
          <a:p>
            <a:pPr lvl="0"/>
            <a:r>
              <a:rPr lang="ru-RU" dirty="0" smtClean="0"/>
              <a:t>Сокращение уровня свободы в обществе</a:t>
            </a:r>
          </a:p>
          <a:p>
            <a:pPr lvl="0"/>
            <a:r>
              <a:rPr lang="ru-RU" dirty="0" smtClean="0"/>
              <a:t>Упадок в экономике, кризисные явления</a:t>
            </a:r>
          </a:p>
          <a:p>
            <a:pPr lvl="0"/>
            <a:r>
              <a:rPr lang="ru-RU" dirty="0" smtClean="0"/>
              <a:t>Решение вопросов силовыми методами и способами</a:t>
            </a:r>
          </a:p>
          <a:p>
            <a:pPr lvl="0"/>
            <a:r>
              <a:rPr lang="ru-RU" dirty="0" smtClean="0"/>
              <a:t>Ослабление страны в целом и её международного положения</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b="1" dirty="0" smtClean="0"/>
              <a:t>Цель</a:t>
            </a:r>
            <a:r>
              <a:rPr lang="ru-RU" b="1" dirty="0" smtClean="0"/>
              <a:t>: </a:t>
            </a:r>
            <a:r>
              <a:rPr lang="ru-RU" dirty="0" smtClean="0"/>
              <a:t>овладение </a:t>
            </a:r>
            <a:r>
              <a:rPr lang="ru-RU" dirty="0" smtClean="0"/>
              <a:t>умением </a:t>
            </a:r>
            <a:r>
              <a:rPr lang="ru-RU" dirty="0" smtClean="0"/>
              <a:t>выявления опасностей </a:t>
            </a:r>
            <a:r>
              <a:rPr lang="ru-RU" dirty="0" smtClean="0"/>
              <a:t>развития человека на основе алгоритма </a:t>
            </a:r>
            <a:r>
              <a:rPr lang="ru-RU" dirty="0" err="1" smtClean="0"/>
              <a:t>целе-и</a:t>
            </a:r>
            <a:r>
              <a:rPr lang="ru-RU" dirty="0" smtClean="0"/>
              <a:t> ценностного </a:t>
            </a:r>
            <a:r>
              <a:rPr lang="ru-RU" dirty="0" err="1" smtClean="0"/>
              <a:t>полагания</a:t>
            </a:r>
            <a:r>
              <a:rPr lang="ru-RU" dirty="0" smtClean="0"/>
              <a:t> в ситуации конфликта в развитии</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74638"/>
            <a:ext cx="8929718" cy="1439850"/>
          </a:xfrm>
        </p:spPr>
        <p:txBody>
          <a:bodyPr>
            <a:normAutofit fontScale="90000"/>
          </a:bodyPr>
          <a:lstStyle/>
          <a:p>
            <a:pPr algn="l"/>
            <a:r>
              <a:rPr lang="ru-RU" sz="3600" dirty="0" smtClean="0"/>
              <a:t>пирамида </a:t>
            </a:r>
            <a:r>
              <a:rPr lang="ru-RU" sz="3600" dirty="0" err="1" smtClean="0"/>
              <a:t>Дилтса</a:t>
            </a:r>
            <a:r>
              <a:rPr lang="ru-RU" sz="3600" dirty="0" smtClean="0"/>
              <a:t> — это техника для быстрого самоанализа. Помогает разобраться в мыслях, найти выход из трудной жизненной ситуации.</a:t>
            </a:r>
            <a:r>
              <a:rPr lang="ru-RU" dirty="0" smtClean="0"/>
              <a:t> </a:t>
            </a:r>
            <a:endParaRPr lang="ru-RU" dirty="0"/>
          </a:p>
        </p:txBody>
      </p:sp>
      <p:sp>
        <p:nvSpPr>
          <p:cNvPr id="3" name="Содержимое 2"/>
          <p:cNvSpPr>
            <a:spLocks noGrp="1"/>
          </p:cNvSpPr>
          <p:nvPr>
            <p:ph idx="1"/>
          </p:nvPr>
        </p:nvSpPr>
        <p:spPr>
          <a:xfrm>
            <a:off x="1142976" y="4786322"/>
            <a:ext cx="7543824" cy="1339841"/>
          </a:xfrm>
        </p:spPr>
        <p:txBody>
          <a:bodyPr/>
          <a:lstStyle/>
          <a:p>
            <a:endParaRPr lang="ru-RU" dirty="0"/>
          </a:p>
        </p:txBody>
      </p:sp>
      <p:pic>
        <p:nvPicPr>
          <p:cNvPr id="1026" name="Picture 2" descr="https://golovantseva-school.com/wp-content/uploads/2020/06/9d7b29b0f5c3f50bede4f742bfa1fb35.jpg"/>
          <p:cNvPicPr>
            <a:picLocks noChangeAspect="1" noChangeArrowheads="1"/>
          </p:cNvPicPr>
          <p:nvPr/>
        </p:nvPicPr>
        <p:blipFill>
          <a:blip r:embed="rId2"/>
          <a:srcRect/>
          <a:stretch>
            <a:fillRect/>
          </a:stretch>
        </p:blipFill>
        <p:spPr bwMode="auto">
          <a:xfrm>
            <a:off x="69442" y="1714488"/>
            <a:ext cx="9074558" cy="514351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fontAlgn="base"/>
            <a:r>
              <a:rPr lang="ru-RU" b="1" dirty="0" smtClean="0"/>
              <a:t>1 базовый уровень «Окружение»</a:t>
            </a:r>
            <a:r>
              <a:rPr lang="ru-RU" dirty="0" smtClean="0"/>
              <a:t> – объединяет то, что окружает каждого из нас. Это место жительства и условия, в которых мы живем, домашняя и рабочая обстановка, люди, с которыми мы общаемся. Здесь мы отвечаем себе на вопрос «Что я имею?»</a:t>
            </a:r>
          </a:p>
          <a:p>
            <a:pPr fontAlgn="base"/>
            <a:r>
              <a:rPr lang="ru-RU" b="1" dirty="0" smtClean="0"/>
              <a:t>2 уровень «Поведение»</a:t>
            </a:r>
            <a:r>
              <a:rPr lang="ru-RU" dirty="0" smtClean="0"/>
              <a:t> – подразумевает нашу деятельность дома и на работе, когда мы контактируем с другими людьми или же находимся наедине с собой. Ключевым вопросом уровня является «Что я делаю?»</a:t>
            </a:r>
          </a:p>
          <a:p>
            <a:pPr fontAlgn="base"/>
            <a:r>
              <a:rPr lang="ru-RU" b="1" dirty="0" smtClean="0"/>
              <a:t>3 уровень «Способности и возможности»</a:t>
            </a:r>
            <a:r>
              <a:rPr lang="ru-RU" dirty="0" smtClean="0"/>
              <a:t> – включает навыки, знания и таланты человека от кулинарных и спортивных до рабочих и управленческих. Ключевым вопросом является «Как я выбираю?»</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pPr fontAlgn="base"/>
            <a:r>
              <a:rPr lang="ru-RU" b="1" dirty="0" smtClean="0"/>
              <a:t>4 уровень «Ценности и убеждения»</a:t>
            </a:r>
            <a:r>
              <a:rPr lang="ru-RU" dirty="0" smtClean="0"/>
              <a:t>– говорит сам за себя и подразумевает широкий комплекс понятий: воспитание, образование, менталитет, культура. Ключевой вопрос «Во что я верю?»</a:t>
            </a:r>
          </a:p>
          <a:p>
            <a:pPr fontAlgn="base"/>
            <a:r>
              <a:rPr lang="ru-RU" b="1" dirty="0" smtClean="0"/>
              <a:t>5 уровень «Идентичность»</a:t>
            </a:r>
            <a:r>
              <a:rPr lang="ru-RU" dirty="0" smtClean="0"/>
              <a:t> – подразумевает ответ на вопрос «Кто я?» и прочие аспекты самоидентификации.</a:t>
            </a:r>
          </a:p>
          <a:p>
            <a:pPr fontAlgn="base"/>
            <a:r>
              <a:rPr lang="ru-RU" b="1" dirty="0" smtClean="0"/>
              <a:t>6 уровень или вершина пирамиды «Миссия»</a:t>
            </a:r>
            <a:r>
              <a:rPr lang="ru-RU" dirty="0" smtClean="0"/>
              <a:t> – символизирует цели и устремления человека, поиск ответа на вопрос «Зачем я живу?» в самом широком смысле.</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428604"/>
            <a:ext cx="8258204" cy="5929354"/>
          </a:xfrm>
        </p:spPr>
        <p:txBody>
          <a:bodyPr>
            <a:normAutofit fontScale="85000" lnSpcReduction="20000"/>
          </a:bodyPr>
          <a:lstStyle/>
          <a:p>
            <a:r>
              <a:rPr lang="ru-RU" b="1" dirty="0" smtClean="0"/>
              <a:t>как </a:t>
            </a:r>
            <a:r>
              <a:rPr lang="ru-RU" b="1" dirty="0" smtClean="0"/>
              <a:t>пользоваться пирамидой </a:t>
            </a:r>
            <a:r>
              <a:rPr lang="ru-RU" b="1" dirty="0" err="1" smtClean="0"/>
              <a:t>Дилтса</a:t>
            </a:r>
            <a:endParaRPr lang="ru-RU" b="1" dirty="0" smtClean="0"/>
          </a:p>
          <a:p>
            <a:r>
              <a:rPr lang="ru-RU" dirty="0" smtClean="0"/>
              <a:t>С помощью пирамиды </a:t>
            </a:r>
            <a:r>
              <a:rPr lang="ru-RU" dirty="0" err="1" smtClean="0"/>
              <a:t>Дилтса</a:t>
            </a:r>
            <a:r>
              <a:rPr lang="ru-RU" dirty="0" smtClean="0"/>
              <a:t> можно понять и изменить модель жизни. Но, согласно теории автора, проблему нельзя решить на том уровне, на котором она проявила себя (где вы заметили ее). Для решения нужно подняться на уровень выше, изменить что-то на нем. Также иногда помогает проработка предыдущих уровней.</a:t>
            </a:r>
          </a:p>
          <a:p>
            <a:r>
              <a:rPr lang="ru-RU" b="1" dirty="0" smtClean="0"/>
              <a:t>Как работать с пирамидой мышления </a:t>
            </a:r>
            <a:r>
              <a:rPr lang="ru-RU" b="1" dirty="0" err="1" smtClean="0"/>
              <a:t>Дилтса</a:t>
            </a:r>
            <a:r>
              <a:rPr lang="ru-RU" dirty="0" smtClean="0"/>
              <a:t>:</a:t>
            </a:r>
          </a:p>
          <a:p>
            <a:r>
              <a:rPr lang="ru-RU" dirty="0" smtClean="0"/>
              <a:t>Как можно подробнее опишите свою проблему, но в итоге сформулируйте ее в одно предложение.</a:t>
            </a:r>
          </a:p>
          <a:p>
            <a:r>
              <a:rPr lang="ru-RU" dirty="0" smtClean="0"/>
              <a:t>Определите к какому уровню она относится.</a:t>
            </a:r>
          </a:p>
          <a:p>
            <a:r>
              <a:rPr lang="ru-RU" dirty="0" smtClean="0"/>
              <a:t>Поднимитесь на уровень выше и поищите решение там. Если не удается, попробуйте подняться еще на уровень или спуститься.</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dirty="0" smtClean="0"/>
              <a:t>ПОПРОБУЙТЕ ОПРЕДЕЛИТЬ СВОЮ ЖИЗНЕННУЮ ПРОБЛЕМУ </a:t>
            </a:r>
          </a:p>
          <a:p>
            <a:r>
              <a:rPr lang="ru-RU" dirty="0" smtClean="0"/>
              <a:t>ОТНЕСИТЕ ЕЕ К ОПРЕДЕЛЕННОМУ УРОВНЮ</a:t>
            </a:r>
          </a:p>
          <a:p>
            <a:r>
              <a:rPr lang="ru-RU" dirty="0" smtClean="0"/>
              <a:t>ПОПРОБУЙТЕ НАЙТИ РЕШЕНИЕ</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357166"/>
            <a:ext cx="8358246" cy="6286544"/>
          </a:xfrm>
        </p:spPr>
        <p:txBody>
          <a:bodyPr>
            <a:normAutofit fontScale="70000" lnSpcReduction="20000"/>
          </a:bodyPr>
          <a:lstStyle/>
          <a:p>
            <a:r>
              <a:rPr lang="ru-RU" b="1" dirty="0" smtClean="0"/>
              <a:t>«Я ненавижу свою работу, но не могу уволиться — ипотека, дети»</a:t>
            </a:r>
          </a:p>
          <a:p>
            <a:r>
              <a:rPr lang="ru-RU" dirty="0" smtClean="0"/>
              <a:t>Думаю, эту проблему можно отнести ко второму уровню «Что я делаю?» (поведение). Как можно провести анализ проблемы и найти ее решение:</a:t>
            </a:r>
          </a:p>
          <a:p>
            <a:r>
              <a:rPr lang="ru-RU" dirty="0" smtClean="0"/>
              <a:t>Заглядываем на третий уровень — опыт, навыки, способности («Как я делаю?»). Исследуем все способности, внешние и внутренние ресурсы. Представим, что здесь ответ не виден.</a:t>
            </a:r>
          </a:p>
          <a:p>
            <a:r>
              <a:rPr lang="ru-RU" dirty="0" smtClean="0"/>
              <a:t>Идем выше — «Почему я этим занимаюсь?». Часть ответа уже есть в проблеме: «Потому что мне нужно выплачивать ипотеку и кормить детей». Но, может быть, есть еще что-то? Например, вы работаете на нелюбимой работе, потому что не знаете, чем хотели бы заниматься? А ее выбрали когда-то по настоянию родителей. Оно! Идем дальше.</a:t>
            </a:r>
          </a:p>
          <a:p>
            <a:r>
              <a:rPr lang="ru-RU" dirty="0" smtClean="0"/>
              <a:t>Вы знаете, чем бы хотели заниматься? Представим, что наш герой знает: «Хочу быть психологом».</a:t>
            </a:r>
          </a:p>
          <a:p>
            <a:r>
              <a:rPr lang="ru-RU" dirty="0" smtClean="0"/>
              <a:t>Каким же может быть выход из ситуации? Пока не увольняться, но параллельно учиться на </a:t>
            </a:r>
            <a:r>
              <a:rPr lang="ru-RU" dirty="0" err="1" smtClean="0"/>
              <a:t>онлайн-курсах</a:t>
            </a:r>
            <a:r>
              <a:rPr lang="ru-RU" dirty="0" smtClean="0"/>
              <a:t> по психологии (сейчас это можно сделать, не выходя из дома). Остается найти подходящую программу и выкроить пару часов в день на обучение.</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643998" cy="6572272"/>
          </a:xfrm>
        </p:spPr>
        <p:txBody>
          <a:bodyPr>
            <a:normAutofit fontScale="77500" lnSpcReduction="20000"/>
          </a:bodyPr>
          <a:lstStyle/>
          <a:p>
            <a:r>
              <a:rPr lang="ru-RU" b="1" dirty="0" smtClean="0"/>
              <a:t>«Я не понимаю зачем живу»</a:t>
            </a:r>
          </a:p>
          <a:p>
            <a:r>
              <a:rPr lang="ru-RU" dirty="0" smtClean="0"/>
              <a:t>Проблема относится к высшему уровню — «В чем миссия?». Подняться выше не получится, значит, спускаемся вниз. Расписываем идентификацию, ценности, все навыки и опыт, поведение, окружение.</a:t>
            </a:r>
          </a:p>
          <a:p>
            <a:r>
              <a:rPr lang="ru-RU" b="1" dirty="0" smtClean="0"/>
              <a:t>Практическое применение модели логических уровней (пример). </a:t>
            </a:r>
            <a:r>
              <a:rPr lang="ru-RU" dirty="0" smtClean="0"/>
              <a:t>Я хороший друг. Люди часто обращаются ко мне за поддержкой или советом, и я ценю это. В то же время я считаю, что это совершенно естественно: если тебя попросили о помощи — помоги. Не понимаю тех, кто отказывает, живет только для себя. Еще я хороший менеджер, меня часто хвалит начальник. Я отлично выполняю свою работу, но мне как будто чего-то не хватает. Меня окружают хорошие люди, но все равно чего-то не хватает. А что, если мне заняться </a:t>
            </a:r>
            <a:r>
              <a:rPr lang="ru-RU" dirty="0" err="1" smtClean="0"/>
              <a:t>волонтерством</a:t>
            </a:r>
            <a:r>
              <a:rPr lang="ru-RU" dirty="0" smtClean="0"/>
              <a:t>? У меня есть для этого время. И, как я уже отметил, у меня получается помогать другим.</a:t>
            </a:r>
          </a:p>
          <a:p>
            <a:r>
              <a:rPr lang="ru-RU" dirty="0" smtClean="0"/>
              <a:t>Ответ на вопрос «Зачем я живу?» найден: чтобы делать мир лучше, помогать другим. Осталось продумать реализацию этой цели.</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604</Words>
  <PresentationFormat>Экран (4:3)</PresentationFormat>
  <Paragraphs>53</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Практическое занятие №1. ТЕМА: Выявления опасностей развития человека на основе алгоритма целе-и ценностного полагания в ситуации конфликта в развитии.</vt:lpstr>
      <vt:lpstr>Слайд 2</vt:lpstr>
      <vt:lpstr>пирамида Дилтса — это техника для быстрого самоанализа. Помогает разобраться в мыслях, найти выход из трудной жизненной ситуации. </vt:lpstr>
      <vt:lpstr>Слайд 4</vt:lpstr>
      <vt:lpstr>Слайд 5</vt:lpstr>
      <vt:lpstr>Слайд 6</vt:lpstr>
      <vt:lpstr>Слайд 7</vt:lpstr>
      <vt:lpstr>Слайд 8</vt:lpstr>
      <vt:lpstr>Слайд 9</vt:lpstr>
      <vt:lpstr>Слайд 10</vt:lpstr>
      <vt:lpstr>ОТВЕТЬТЕ НА ВОПРОСЫ.</vt:lpstr>
      <vt:lpstr>Базовые понятия-препятствий на осознанном пути к мечте и реализации </vt:lpstr>
      <vt:lpstr>Слайд 13</vt:lpstr>
      <vt:lpstr>Признаки опасных явлений в развитии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Практическое занятие №1. ТЕМА: Выявления опасностей развития человека на основе алгоритма целе-и ценностного полагания в ситуации конфликта в развитии.</dc:title>
  <dc:creator>Admin</dc:creator>
  <cp:lastModifiedBy>Admin</cp:lastModifiedBy>
  <cp:revision>8</cp:revision>
  <dcterms:created xsi:type="dcterms:W3CDTF">2023-08-11T11:58:37Z</dcterms:created>
  <dcterms:modified xsi:type="dcterms:W3CDTF">2023-08-11T13:04:49Z</dcterms:modified>
</cp:coreProperties>
</file>