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AAEC6-554B-4FBA-8731-4EE03CDAD43E}" type="datetimeFigureOut">
              <a:rPr lang="ru-RU" smtClean="0"/>
              <a:t>03.02.2019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D0688-38A7-4367-ABA6-3B16D63309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AAEC6-554B-4FBA-8731-4EE03CDAD43E}" type="datetimeFigureOut">
              <a:rPr lang="ru-RU" smtClean="0"/>
              <a:t>03.02.2019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D0688-38A7-4367-ABA6-3B16D63309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AAEC6-554B-4FBA-8731-4EE03CDAD43E}" type="datetimeFigureOut">
              <a:rPr lang="ru-RU" smtClean="0"/>
              <a:t>03.02.2019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D0688-38A7-4367-ABA6-3B16D63309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AAEC6-554B-4FBA-8731-4EE03CDAD43E}" type="datetimeFigureOut">
              <a:rPr lang="ru-RU" smtClean="0"/>
              <a:t>03.02.2019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D0688-38A7-4367-ABA6-3B16D63309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AAEC6-554B-4FBA-8731-4EE03CDAD43E}" type="datetimeFigureOut">
              <a:rPr lang="ru-RU" smtClean="0"/>
              <a:t>03.02.2019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D0688-38A7-4367-ABA6-3B16D63309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AAEC6-554B-4FBA-8731-4EE03CDAD43E}" type="datetimeFigureOut">
              <a:rPr lang="ru-RU" smtClean="0"/>
              <a:t>03.02.2019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D0688-38A7-4367-ABA6-3B16D63309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AAEC6-554B-4FBA-8731-4EE03CDAD43E}" type="datetimeFigureOut">
              <a:rPr lang="ru-RU" smtClean="0"/>
              <a:t>03.02.2019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D0688-38A7-4367-ABA6-3B16D63309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AAEC6-554B-4FBA-8731-4EE03CDAD43E}" type="datetimeFigureOut">
              <a:rPr lang="ru-RU" smtClean="0"/>
              <a:t>03.02.2019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D0688-38A7-4367-ABA6-3B16D63309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AAEC6-554B-4FBA-8731-4EE03CDAD43E}" type="datetimeFigureOut">
              <a:rPr lang="ru-RU" smtClean="0"/>
              <a:t>03.02.2019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D0688-38A7-4367-ABA6-3B16D63309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AAEC6-554B-4FBA-8731-4EE03CDAD43E}" type="datetimeFigureOut">
              <a:rPr lang="ru-RU" smtClean="0"/>
              <a:t>03.02.2019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D0688-38A7-4367-ABA6-3B16D63309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AAEC6-554B-4FBA-8731-4EE03CDAD43E}" type="datetimeFigureOut">
              <a:rPr lang="ru-RU" smtClean="0"/>
              <a:t>03.02.2019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D0688-38A7-4367-ABA6-3B16D63309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AAEC6-554B-4FBA-8731-4EE03CDAD43E}" type="datetimeFigureOut">
              <a:rPr lang="ru-RU" smtClean="0"/>
              <a:t>03.02.2019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D0688-38A7-4367-ABA6-3B16D633093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143116"/>
            <a:ext cx="8101042" cy="2298707"/>
          </a:xfrm>
        </p:spPr>
        <p:txBody>
          <a:bodyPr>
            <a:normAutofit/>
          </a:bodyPr>
          <a:lstStyle/>
          <a:p>
            <a:r>
              <a:rPr lang="ru-RU" b="1" dirty="0" smtClean="0"/>
              <a:t>Воинская дисциплина и ответственность.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ответственность военнослужащих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Все </a:t>
            </a:r>
            <a:r>
              <a:rPr lang="ru-RU" dirty="0" smtClean="0"/>
              <a:t>военнослужащие независимо от воинского звания и должности равны перед законом и несут ответственность, установленную для граждан Российской </a:t>
            </a:r>
            <a:r>
              <a:rPr lang="ru-RU" dirty="0" smtClean="0"/>
              <a:t>федерации.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Военнослужащие </a:t>
            </a:r>
            <a:r>
              <a:rPr lang="ru-RU" dirty="0" smtClean="0"/>
              <a:t>могут </a:t>
            </a:r>
            <a:r>
              <a:rPr lang="ru-RU" dirty="0" smtClean="0"/>
              <a:t>нести </a:t>
            </a:r>
            <a:endParaRPr lang="ru-RU" dirty="0" smtClean="0"/>
          </a:p>
          <a:p>
            <a:r>
              <a:rPr lang="ru-RU" dirty="0" smtClean="0"/>
              <a:t>дисциплинарную,</a:t>
            </a:r>
          </a:p>
          <a:p>
            <a:r>
              <a:rPr lang="ru-RU" dirty="0" smtClean="0"/>
              <a:t>административную</a:t>
            </a:r>
            <a:r>
              <a:rPr lang="ru-RU" dirty="0" smtClean="0"/>
              <a:t>, </a:t>
            </a:r>
            <a:endParaRPr lang="ru-RU" dirty="0" smtClean="0"/>
          </a:p>
          <a:p>
            <a:r>
              <a:rPr lang="ru-RU" dirty="0" smtClean="0"/>
              <a:t>материальную</a:t>
            </a:r>
            <a:r>
              <a:rPr lang="ru-RU" dirty="0" smtClean="0"/>
              <a:t>, </a:t>
            </a:r>
            <a:endParaRPr lang="ru-RU" dirty="0" smtClean="0"/>
          </a:p>
          <a:p>
            <a:r>
              <a:rPr lang="ru-RU" dirty="0" smtClean="0"/>
              <a:t>гражданско-правовую </a:t>
            </a:r>
          </a:p>
          <a:p>
            <a:r>
              <a:rPr lang="ru-RU" dirty="0" smtClean="0"/>
              <a:t>уголовную </a:t>
            </a:r>
            <a:r>
              <a:rPr lang="ru-RU" dirty="0" smtClean="0"/>
              <a:t>ответственность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857232"/>
            <a:ext cx="8501122" cy="4643470"/>
          </a:xfrm>
        </p:spPr>
        <p:txBody>
          <a:bodyPr/>
          <a:lstStyle/>
          <a:p>
            <a:r>
              <a:rPr lang="ru-RU" dirty="0" smtClean="0"/>
              <a:t>Дисциплинарную ответственность военнослужащие несут за проступки, связанные с нарушением воинской дисциплины, норм морали или общественного порядка согласно Дисциплинарному уставу </a:t>
            </a:r>
            <a:r>
              <a:rPr lang="ru-RU" b="1" dirty="0" smtClean="0"/>
              <a:t>Вооруженных </a:t>
            </a:r>
            <a:r>
              <a:rPr lang="ru-RU" b="1" dirty="0" smtClean="0"/>
              <a:t>Сил </a:t>
            </a:r>
            <a:r>
              <a:rPr lang="ru-RU" dirty="0" smtClean="0"/>
              <a:t>РФ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572560" cy="6286544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За </a:t>
            </a:r>
            <a:r>
              <a:rPr lang="ru-RU" b="1" dirty="0" smtClean="0"/>
              <a:t>административные</a:t>
            </a:r>
            <a:r>
              <a:rPr lang="ru-RU" dirty="0" smtClean="0"/>
              <a:t> правонарушения (нарушения правил дорожного движения, правил охоты, рыболовства и </a:t>
            </a:r>
            <a:r>
              <a:rPr lang="ru-RU" dirty="0" smtClean="0"/>
              <a:t>т.п.) </a:t>
            </a:r>
            <a:r>
              <a:rPr lang="ru-RU" dirty="0" smtClean="0"/>
              <a:t>военнослужащие несут ответственность на общих основаниях, но к ним не могут быть применены административные взыскания в виде штрафа, лишения права на управление транспортными средствами, исправительных работ и др.</a:t>
            </a:r>
          </a:p>
          <a:p>
            <a:r>
              <a:rPr lang="ru-RU" b="1" dirty="0" smtClean="0"/>
              <a:t>Материальную</a:t>
            </a:r>
            <a:r>
              <a:rPr lang="ru-RU" dirty="0" smtClean="0"/>
              <a:t> ответственность военнослужащие несут за материальный ущерб, причиненный государству при исполнении обязанностей военной службы в соответствии с Федеральным законом о материальной ответственности военнослужащих.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8604"/>
            <a:ext cx="8358246" cy="6215106"/>
          </a:xfrm>
        </p:spPr>
        <p:txBody>
          <a:bodyPr>
            <a:normAutofit/>
          </a:bodyPr>
          <a:lstStyle/>
          <a:p>
            <a:r>
              <a:rPr lang="ru-RU" b="1" dirty="0" smtClean="0"/>
              <a:t>Гражданско-правовую</a:t>
            </a:r>
            <a:r>
              <a:rPr lang="ru-RU" dirty="0" smtClean="0"/>
              <a:t> ответственность военнослужащие несут за невыполнение или ненадлежащее выполнение предусмотренных Федеральными законами </a:t>
            </a:r>
            <a:r>
              <a:rPr lang="ru-RU" dirty="0" smtClean="0"/>
              <a:t>обязательств</a:t>
            </a:r>
            <a:r>
              <a:rPr lang="ru-RU" dirty="0" smtClean="0"/>
              <a:t>, за убытки и моральный вред, причиненные не при исполнении обязанностей военной службы государству, физическим и юридическим лицам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714356"/>
            <a:ext cx="8043890" cy="5411807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Уголовную</a:t>
            </a:r>
            <a:r>
              <a:rPr lang="ru-RU" dirty="0" smtClean="0"/>
              <a:t> ответственность военнослужащие несут за совершенные преступления в соответствии с законодательством Российской Федерации. За преступления против установленного порядка несения военной службы они несут ответственность в соответствии с Уголовным кодексом Российской Федерации (раздел «Преступления против военной службы»).</a:t>
            </a:r>
            <a:endParaRPr lang="ru-RU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8215370" cy="614366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Военнослужащий вправе также обратиться с жалобой в суд на неправомерные действия органов государственного управления, общественных объединений и должностных лиц. Каждый военнослужащий имеет право подавать жалобу лично или уполномочивать на это другое лицо о незаконных в отношении его действиях командиров (начальников) или других военнослужащих, о нарушении установленных законами прав и </a:t>
            </a:r>
            <a:r>
              <a:rPr lang="ru-RU" dirty="0" smtClean="0"/>
              <a:t>преимуществ.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Воинская дисциплина, ее сущность и значение.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00174"/>
            <a:ext cx="8429684" cy="514353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Воинская </a:t>
            </a:r>
            <a:r>
              <a:rPr lang="ru-RU" dirty="0" smtClean="0"/>
              <a:t>дисциплина есть строгое и точное соблюдение всеми военнослужащими порядка и правил, установленных законами, воинскими уставами и приказами командиров (начальников).</a:t>
            </a:r>
          </a:p>
          <a:p>
            <a:r>
              <a:rPr lang="ru-RU" dirty="0" smtClean="0"/>
              <a:t>Воинская дисциплина основывается на осознании каждым военнослужащим воинского долга и личной ответственности за защиту своего Отечества, на его беззаветной преданности своему народу.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00042"/>
            <a:ext cx="8643966" cy="6143668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Основным методом воспитания у военнослужащих высокой дисциплинированности является убеждение. </a:t>
            </a:r>
          </a:p>
          <a:p>
            <a:r>
              <a:rPr lang="ru-RU" dirty="0" smtClean="0"/>
              <a:t>За состояние дисциплины в воинской части </a:t>
            </a:r>
            <a:r>
              <a:rPr lang="ru-RU" dirty="0" smtClean="0"/>
              <a:t>отвечает </a:t>
            </a:r>
            <a:r>
              <a:rPr lang="ru-RU" dirty="0" smtClean="0"/>
              <a:t>ее командир и заместитель командира по воспитательной работе, которые должны постоянно поддерживать высокую воинскую дисциплину, требовать от подчиненных ее соблюдения, поощрять достойных, строго, но справедливо взыскивать с нерадивых.</a:t>
            </a:r>
          </a:p>
          <a:p>
            <a:r>
              <a:rPr lang="ru-RU" dirty="0" smtClean="0"/>
              <a:t>Каждый военнослужащий обязан содействовать командиру в восстановлении порядка и дисциплины. За уклонение от содействия командиру военнослужащий несет ответственность.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714356"/>
            <a:ext cx="8329642" cy="5411807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В случае открытого неповиновения или сопротивления подчиненного командир обязан для восстановления порядка и дисциплины принять все установленные законами и воинскими уставами меры принуждения, вплоть до ареста виновного и привлечения его к уголовной ответственности. При этом оружие может быть применено только в боевой обстановке, а в условиях мирного времени — в исключительных случаях, не терпящих </a:t>
            </a:r>
            <a:r>
              <a:rPr lang="ru-RU" dirty="0" smtClean="0"/>
              <a:t>отлагательства.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715436" cy="6286544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/>
              <a:t>Единоначалие</a:t>
            </a:r>
            <a:r>
              <a:rPr lang="ru-RU" dirty="0" smtClean="0"/>
              <a:t> </a:t>
            </a:r>
            <a:r>
              <a:rPr lang="ru-RU" dirty="0" smtClean="0"/>
              <a:t>-основной принцип </a:t>
            </a:r>
            <a:r>
              <a:rPr lang="ru-RU" dirty="0" smtClean="0"/>
              <a:t>строительства Вооруженных </a:t>
            </a:r>
            <a:r>
              <a:rPr lang="ru-RU" dirty="0" smtClean="0"/>
              <a:t>Сил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ru-RU" b="1" dirty="0" smtClean="0"/>
              <a:t>Единоначалие </a:t>
            </a:r>
            <a:r>
              <a:rPr lang="ru-RU" dirty="0" smtClean="0"/>
              <a:t>заключается в наделении командира </a:t>
            </a:r>
            <a:r>
              <a:rPr lang="ru-RU" dirty="0" smtClean="0"/>
              <a:t>всей </a:t>
            </a:r>
            <a:r>
              <a:rPr lang="ru-RU" dirty="0" smtClean="0"/>
              <a:t>полнотой распорядительной власти по отношению к подчиненным и возложении на него персональной ответственности перед государством за все стороны жизни и деятельности воинской части, подразделения и каждого военнослужащего.</a:t>
            </a:r>
          </a:p>
          <a:p>
            <a:r>
              <a:rPr lang="ru-RU" dirty="0" smtClean="0"/>
              <a:t>Единоначалие выражается в праве командира (начальника), исходя из всесторонней оценки обстановки, единолично принимать решения, отдавать в установленном порядке соответствующие приказы и обеспечивать их выполнение.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8286808" cy="600079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Начальник имеет право отдавать подчиненному приказы и требовать их исполнения. Он должен быть для подчиненного примером тактичности, выдержанности и не должен допускать фамильярности и предвзятости по отношению к нему. За действия, унижающие честь и достоинство подчиненного, начальник несет ответственность.</a:t>
            </a:r>
          </a:p>
          <a:p>
            <a:r>
              <a:rPr lang="ru-RU" dirty="0" smtClean="0"/>
              <a:t>Подчиненный обязан беспрекословно выполнять приказы начальника.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186766" cy="846158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>Права и обязанности военнослужащих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71612"/>
            <a:ext cx="8572560" cy="528638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Правовое положение военнослужащих имеет важную специфическую </a:t>
            </a:r>
            <a:r>
              <a:rPr lang="ru-RU" dirty="0" smtClean="0"/>
              <a:t>особенность (на </a:t>
            </a:r>
            <a:r>
              <a:rPr lang="ru-RU" dirty="0" smtClean="0"/>
              <a:t>них распространяется общее российское </a:t>
            </a:r>
            <a:r>
              <a:rPr lang="ru-RU" dirty="0" smtClean="0"/>
              <a:t>законодательство</a:t>
            </a:r>
            <a:r>
              <a:rPr lang="ru-RU" dirty="0" smtClean="0"/>
              <a:t>, </a:t>
            </a:r>
            <a:r>
              <a:rPr lang="ru-RU" dirty="0" smtClean="0"/>
              <a:t>а также специальное военное). </a:t>
            </a:r>
            <a:r>
              <a:rPr lang="ru-RU" dirty="0" smtClean="0"/>
              <a:t>Имеются и ограничения некоторых общегражданских прав и свобод. </a:t>
            </a:r>
            <a:r>
              <a:rPr lang="ru-RU" dirty="0" smtClean="0"/>
              <a:t>Например, запрет </a:t>
            </a:r>
            <a:r>
              <a:rPr lang="ru-RU" dirty="0" smtClean="0"/>
              <a:t>на участие в политических акциях и забастовках, на коммерческую деятельность и т.д.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643998" cy="6286544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Права военнослужащих можно объединить в три группы: социально-экономические права; политические права и </a:t>
            </a:r>
            <a:r>
              <a:rPr lang="ru-RU" dirty="0" smtClean="0"/>
              <a:t>свободы</a:t>
            </a:r>
            <a:r>
              <a:rPr lang="ru-RU" dirty="0" smtClean="0"/>
              <a:t>; личные права и свободы.</a:t>
            </a:r>
          </a:p>
          <a:p>
            <a:r>
              <a:rPr lang="ru-RU" i="1" dirty="0" smtClean="0"/>
              <a:t>Социально-экономические права</a:t>
            </a:r>
            <a:r>
              <a:rPr lang="ru-RU" dirty="0" smtClean="0"/>
              <a:t> — это </a:t>
            </a:r>
            <a:r>
              <a:rPr lang="ru-RU" dirty="0" smtClean="0"/>
              <a:t>те, которыми </a:t>
            </a:r>
            <a:r>
              <a:rPr lang="ru-RU" dirty="0" smtClean="0"/>
              <a:t>военнослужащие пользуются как граждане Российской Федерации. Они обеспечивают возможность удовлетворения материальных и духовных потребностей. </a:t>
            </a:r>
          </a:p>
          <a:p>
            <a:r>
              <a:rPr lang="ru-RU" dirty="0" smtClean="0"/>
              <a:t>Военнослужащие обеспечиваются бесплатным питанием и вещевым имуществом. Военнослужащим, проходящим службу по призыву, ежедневно предоставляется не менее восьми часов для сна и не менее двух часов личного </a:t>
            </a:r>
            <a:r>
              <a:rPr lang="ru-RU" dirty="0" smtClean="0"/>
              <a:t>времени</a:t>
            </a:r>
            <a:r>
              <a:rPr lang="ru-RU" dirty="0" smtClean="0"/>
              <a:t>. В период службы солдатам предоставляется основной отпуск продолжительностью 15 суток (сержантам 20 суток).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Политические права и свободы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58204" cy="4829196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обеспечивают </a:t>
            </a:r>
            <a:r>
              <a:rPr lang="ru-RU" dirty="0" smtClean="0"/>
              <a:t>участие военнослужащих в управлении делами общества и </a:t>
            </a:r>
            <a:r>
              <a:rPr lang="ru-RU" dirty="0" smtClean="0"/>
              <a:t>государства</a:t>
            </a:r>
            <a:r>
              <a:rPr lang="ru-RU" dirty="0" smtClean="0"/>
              <a:t>. Они имеют право избирать и быть избранными в </a:t>
            </a:r>
            <a:r>
              <a:rPr lang="ru-RU" dirty="0" smtClean="0"/>
              <a:t>органы </a:t>
            </a:r>
            <a:r>
              <a:rPr lang="ru-RU" dirty="0" smtClean="0"/>
              <a:t>государственной власти и органы местного </a:t>
            </a:r>
            <a:r>
              <a:rPr lang="ru-RU" dirty="0" smtClean="0"/>
              <a:t>самоуправления</a:t>
            </a:r>
            <a:r>
              <a:rPr lang="ru-RU" dirty="0" smtClean="0"/>
              <a:t>. Военнослужащие обладают свободой слова, правом </a:t>
            </a:r>
            <a:r>
              <a:rPr lang="ru-RU" dirty="0" smtClean="0"/>
              <a:t>выражать </a:t>
            </a:r>
            <a:r>
              <a:rPr lang="ru-RU" dirty="0" smtClean="0"/>
              <a:t>свои мнения и убеждения, получать и распространять информацию, не допуская при этом разглашения </a:t>
            </a:r>
            <a:r>
              <a:rPr lang="ru-RU" dirty="0" smtClean="0"/>
              <a:t>государственной </a:t>
            </a:r>
            <a:r>
              <a:rPr lang="ru-RU" dirty="0" smtClean="0"/>
              <a:t>и военной тайны.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Личные права и свободы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 позволяют каждому военно­служащему проявить себя в общественной сфере. Они дают возможность защищать свои законные интересы, честь и </a:t>
            </a:r>
            <a:r>
              <a:rPr lang="ru-RU" dirty="0" smtClean="0"/>
              <a:t>достоинство</a:t>
            </a:r>
            <a:r>
              <a:rPr lang="ru-RU" dirty="0" smtClean="0"/>
              <a:t>. Речь идет, например, о праве возмещения </a:t>
            </a:r>
            <a:r>
              <a:rPr lang="ru-RU" dirty="0" smtClean="0"/>
              <a:t>причиненного </a:t>
            </a:r>
            <a:r>
              <a:rPr lang="ru-RU" dirty="0" smtClean="0"/>
              <a:t>в ходе службы ущерба, обжалования неправомерных действий, в том числе и вышестоящих лиц, о свободе совести и вероисповедания и т.д.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643998" cy="642942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После того как гражданин страны надевает военную </a:t>
            </a:r>
            <a:r>
              <a:rPr lang="ru-RU" dirty="0" smtClean="0"/>
              <a:t>форму </a:t>
            </a:r>
            <a:r>
              <a:rPr lang="ru-RU" dirty="0" smtClean="0"/>
              <a:t>и принимает военную присягу, значительно возрастает объем его обязанностей. </a:t>
            </a:r>
            <a:endParaRPr lang="ru-RU" dirty="0" smtClean="0"/>
          </a:p>
          <a:p>
            <a:r>
              <a:rPr lang="ru-RU" dirty="0" smtClean="0"/>
              <a:t>Единство </a:t>
            </a:r>
            <a:r>
              <a:rPr lang="ru-RU" dirty="0" smtClean="0"/>
              <a:t>прав и обязанностей — </a:t>
            </a:r>
            <a:r>
              <a:rPr lang="ru-RU" dirty="0" smtClean="0"/>
              <a:t>характерная </a:t>
            </a:r>
            <a:r>
              <a:rPr lang="ru-RU" dirty="0" smtClean="0"/>
              <a:t>черта государственного статуса военнослужащих армии и флота. </a:t>
            </a:r>
            <a:r>
              <a:rPr lang="ru-RU" dirty="0" smtClean="0"/>
              <a:t>«</a:t>
            </a:r>
            <a:r>
              <a:rPr lang="ru-RU" dirty="0" smtClean="0"/>
              <a:t>Статус военнослужащего есть совокупность прав, свобод, обязанностей и ответственности военнослужащих, установленных законодательством и </a:t>
            </a:r>
            <a:r>
              <a:rPr lang="ru-RU" dirty="0" smtClean="0"/>
              <a:t>гарантированных </a:t>
            </a:r>
            <a:r>
              <a:rPr lang="ru-RU" dirty="0" smtClean="0"/>
              <a:t>государством ».</a:t>
            </a:r>
          </a:p>
          <a:p>
            <a:r>
              <a:rPr lang="ru-RU" dirty="0" smtClean="0"/>
              <a:t>Закон «О статусе военнослужащих» и Устав внутренней службы подразделяют обязанности военнослужащих, </a:t>
            </a:r>
            <a:r>
              <a:rPr lang="ru-RU" dirty="0" smtClean="0"/>
              <a:t>вытекающие </a:t>
            </a:r>
            <a:r>
              <a:rPr lang="ru-RU" dirty="0" smtClean="0"/>
              <a:t>из условий военной службы, на общие должностные и специальные.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86808" cy="6357982"/>
          </a:xfrm>
        </p:spPr>
        <p:txBody>
          <a:bodyPr>
            <a:normAutofit/>
          </a:bodyPr>
          <a:lstStyle/>
          <a:p>
            <a:r>
              <a:rPr lang="ru-RU" dirty="0" smtClean="0"/>
              <a:t>Знание </a:t>
            </a:r>
            <a:r>
              <a:rPr lang="ru-RU" dirty="0" smtClean="0"/>
              <a:t>солдатами и матросами порядка прохождения </a:t>
            </a:r>
            <a:r>
              <a:rPr lang="ru-RU" dirty="0" smtClean="0"/>
              <a:t>военной </a:t>
            </a:r>
            <a:r>
              <a:rPr lang="ru-RU" dirty="0" smtClean="0"/>
              <a:t>службы, своих прав и обязанностей, образцовое их </a:t>
            </a:r>
            <a:r>
              <a:rPr lang="ru-RU" dirty="0" smtClean="0"/>
              <a:t>выполнение </a:t>
            </a:r>
            <a:r>
              <a:rPr lang="ru-RU" dirty="0" smtClean="0"/>
              <a:t>— это непременное условие укрепления воинской дисциплины, роста боевого мастерства, поддержания </a:t>
            </a:r>
            <a:r>
              <a:rPr lang="ru-RU" dirty="0" smtClean="0"/>
              <a:t>постоянной </a:t>
            </a:r>
            <a:r>
              <a:rPr lang="ru-RU" dirty="0" smtClean="0"/>
              <a:t>боевой </a:t>
            </a:r>
            <a:r>
              <a:rPr lang="ru-RU" dirty="0" smtClean="0"/>
              <a:t>готовности.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5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Тема5</Template>
  <TotalTime>42</TotalTime>
  <Words>783</Words>
  <Application>Microsoft Office PowerPoint</Application>
  <PresentationFormat>Экран (4:3)</PresentationFormat>
  <Paragraphs>40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Тема5</vt:lpstr>
      <vt:lpstr>Воинская дисциплина и ответственность. </vt:lpstr>
      <vt:lpstr>Слайд 2</vt:lpstr>
      <vt:lpstr>Слайд 3</vt:lpstr>
      <vt:lpstr>Права и обязанности военнослужащих </vt:lpstr>
      <vt:lpstr>Слайд 5</vt:lpstr>
      <vt:lpstr>Политические права и свободы </vt:lpstr>
      <vt:lpstr>Личные права и свободы</vt:lpstr>
      <vt:lpstr>Слайд 8</vt:lpstr>
      <vt:lpstr>Слайд 9</vt:lpstr>
      <vt:lpstr>ответственность военнослужащих</vt:lpstr>
      <vt:lpstr>Слайд 11</vt:lpstr>
      <vt:lpstr>Слайд 12</vt:lpstr>
      <vt:lpstr>Слайд 13</vt:lpstr>
      <vt:lpstr>Слайд 14</vt:lpstr>
      <vt:lpstr>Слайд 15</vt:lpstr>
      <vt:lpstr>Воинская дисциплина, ее сущность и значение. </vt:lpstr>
      <vt:lpstr>Слайд 17</vt:lpstr>
      <vt:lpstr>Слайд 18</vt:lpstr>
      <vt:lpstr>Слайд 19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Воинская дисциплина и ответственность.</dc:title>
  <dc:creator>Admin</dc:creator>
  <cp:lastModifiedBy>Admin</cp:lastModifiedBy>
  <cp:revision>5</cp:revision>
  <dcterms:created xsi:type="dcterms:W3CDTF">2019-02-03T11:23:38Z</dcterms:created>
  <dcterms:modified xsi:type="dcterms:W3CDTF">2019-02-03T12:05:43Z</dcterms:modified>
</cp:coreProperties>
</file>