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62" r:id="rId5"/>
    <p:sldId id="264" r:id="rId6"/>
    <p:sldId id="267" r:id="rId7"/>
    <p:sldId id="266" r:id="rId8"/>
    <p:sldId id="273" r:id="rId9"/>
    <p:sldId id="274" r:id="rId10"/>
    <p:sldId id="271" r:id="rId11"/>
    <p:sldId id="275" r:id="rId12"/>
    <p:sldId id="276" r:id="rId13"/>
    <p:sldId id="261" r:id="rId14"/>
    <p:sldId id="277" r:id="rId15"/>
    <p:sldId id="278" r:id="rId16"/>
    <p:sldId id="268" r:id="rId17"/>
    <p:sldId id="280" r:id="rId18"/>
    <p:sldId id="279" r:id="rId19"/>
    <p:sldId id="281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29796-CD43-4E07-98A7-14B957EC235A}" type="datetimeFigureOut">
              <a:rPr lang="ru-RU" smtClean="0"/>
              <a:t>26.10.2015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130E9-9915-4BDA-ACB5-5CBEF8E06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505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0130E9-9915-4BDA-ACB5-5CBEF8E067D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74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40000"/>
                <a:satMod val="350000"/>
              </a:schemeClr>
            </a:gs>
            <a:gs pos="76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3E11E-DEDE-43FA-8CB7-4EF7411F331F}" type="datetimeFigureOut">
              <a:rPr lang="ru-RU" smtClean="0"/>
              <a:pPr/>
              <a:t>26.10.2015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40185-BBEA-41AE-834B-1924458FE0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../Documents%20and%20Settings/&#1040;&#1076;&#1084;&#1080;&#1085;&#1080;&#1089;&#1090;&#1088;&#1072;&#1090;&#1086;&#1088;/&#1056;&#1072;&#1073;&#1086;&#1095;&#1080;&#1081;%20&#1089;&#1090;&#1086;&#1083;/&#1042;&#1086;&#1076;&#1072;/&#1092;&#1086;&#1090;&#1086;&#1089;&#1080;&#1085;&#1090;&#1077;&#1079;1.sw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128792" cy="864096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 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4006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3800" dirty="0" smtClean="0"/>
          </a:p>
          <a:p>
            <a:pPr marL="0" indent="0" algn="ctr">
              <a:buNone/>
            </a:pPr>
            <a:endParaRPr lang="ru-RU" sz="3800" dirty="0"/>
          </a:p>
          <a:p>
            <a:pPr marL="0" indent="0" algn="ctr">
              <a:buNone/>
            </a:pPr>
            <a:endParaRPr lang="ru-RU" sz="3800" dirty="0" smtClean="0"/>
          </a:p>
          <a:p>
            <a:pPr marL="0" indent="0" algn="ctr">
              <a:buNone/>
            </a:pPr>
            <a:r>
              <a:rPr lang="ru-RU" sz="5900" b="1" dirty="0" smtClean="0">
                <a:solidFill>
                  <a:schemeClr val="tx2">
                    <a:lumMod val="50000"/>
                  </a:schemeClr>
                </a:solidFill>
              </a:rPr>
              <a:t>Урок </a:t>
            </a:r>
            <a:r>
              <a:rPr lang="ru-RU" sz="5900" b="1" dirty="0" smtClean="0">
                <a:solidFill>
                  <a:schemeClr val="tx2">
                    <a:lumMod val="50000"/>
                  </a:schemeClr>
                </a:solidFill>
              </a:rPr>
              <a:t>химия 8 класс «Вода –растворитель. Растворы. Значение воды».</a:t>
            </a:r>
            <a:endParaRPr lang="ru-RU" sz="59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4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b="1" dirty="0" smtClean="0"/>
              <a:t>Учитель биологии и химии</a:t>
            </a:r>
            <a:endParaRPr lang="ru-RU" b="1" dirty="0"/>
          </a:p>
          <a:p>
            <a:pPr marL="0" indent="0" algn="r">
              <a:buNone/>
            </a:pPr>
            <a:r>
              <a:rPr lang="ru-RU" sz="3600" b="1" dirty="0" smtClean="0"/>
              <a:t>Губайдуллина </a:t>
            </a:r>
            <a:r>
              <a:rPr lang="ru-RU" sz="3600" b="1" dirty="0" smtClean="0"/>
              <a:t>Н.И.</a:t>
            </a:r>
          </a:p>
          <a:p>
            <a:pPr marL="0" indent="0" algn="r">
              <a:buNone/>
            </a:pPr>
            <a:endParaRPr lang="ru-RU" sz="5800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7F1C5A-3701-414F-A39C-AF1133F7DFBC}" type="datetime11">
              <a:rPr lang="ru-RU"/>
              <a:pPr>
                <a:defRPr/>
              </a:pPr>
              <a:t>18:52:23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0526" y="2116138"/>
            <a:ext cx="6744812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Роль воды в природе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 жизни человека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679" name="TextBox 6"/>
          <p:cNvSpPr txBox="1">
            <a:spLocks noChangeArrowheads="1"/>
          </p:cNvSpPr>
          <p:nvPr/>
        </p:nvSpPr>
        <p:spPr bwMode="auto">
          <a:xfrm>
            <a:off x="285750" y="1285875"/>
            <a:ext cx="8858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bg2">
                    <a:lumMod val="25000"/>
                  </a:schemeClr>
                </a:solidFill>
              </a:rPr>
              <a:t>Составьте схему, отражающую роль воды в природе и жизни человека (можете дополнить)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6740" y="3331008"/>
            <a:ext cx="2246022" cy="100070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Внутренняя среда организмов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08731" y="4509120"/>
            <a:ext cx="2083149" cy="9915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Фотосинтез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91880" y="5643578"/>
            <a:ext cx="2664296" cy="10257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</a:rPr>
              <a:t>Растворител</a:t>
            </a:r>
            <a:r>
              <a:rPr lang="ru-RU" sz="2000" b="1" dirty="0">
                <a:solidFill>
                  <a:srgbClr val="C00000"/>
                </a:solidFill>
              </a:rPr>
              <a:t>ь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2587" y="4509120"/>
            <a:ext cx="2099062" cy="9915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Среда обитания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43688" y="3356992"/>
            <a:ext cx="2286031" cy="100070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Почвенное питание растений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2286000" y="1500188"/>
            <a:ext cx="785813" cy="3500437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286000" y="2857500"/>
            <a:ext cx="2214563" cy="192881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3143250" y="4214813"/>
            <a:ext cx="2786063" cy="71437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4607719" y="2750344"/>
            <a:ext cx="1928813" cy="214312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500563" y="2857500"/>
            <a:ext cx="3714750" cy="78581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187624" y="142852"/>
            <a:ext cx="631333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smtClean="0">
                <a:ln/>
                <a:solidFill>
                  <a:schemeClr val="bg2">
                    <a:lumMod val="25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Подумай…?</a:t>
            </a:r>
            <a:endParaRPr lang="ru-RU" sz="5400" b="1" cap="all" dirty="0">
              <a:ln/>
              <a:solidFill>
                <a:schemeClr val="bg2">
                  <a:lumMod val="25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/>
          <p:cNvSpPr txBox="1">
            <a:spLocks noChangeArrowheads="1"/>
          </p:cNvSpPr>
          <p:nvPr/>
        </p:nvSpPr>
        <p:spPr bwMode="auto">
          <a:xfrm>
            <a:off x="971600" y="188640"/>
            <a:ext cx="7410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раствор?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79512" y="908720"/>
            <a:ext cx="73642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опыты</a:t>
            </a: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179512" y="2447602"/>
            <a:ext cx="88120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Оборудование </a:t>
            </a:r>
            <a:r>
              <a:rPr lang="ru-RU" sz="3200" b="1" u="sng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и реактивы:</a:t>
            </a:r>
          </a:p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пробирки, стеклянные палочки, вода (Н2О), мел (СаСО3), масло, хлорид натрия (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NaCl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)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179512" y="1493495"/>
            <a:ext cx="84969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Цель работы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: получить  раствор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вещества, описать внешний вид раствора</a:t>
            </a:r>
          </a:p>
        </p:txBody>
      </p:sp>
      <p:sp>
        <p:nvSpPr>
          <p:cNvPr id="3091" name="TextBox 19"/>
          <p:cNvSpPr txBox="1">
            <a:spLocks noChangeArrowheads="1"/>
          </p:cNvSpPr>
          <p:nvPr/>
        </p:nvSpPr>
        <p:spPr bwMode="auto">
          <a:xfrm>
            <a:off x="0" y="4017262"/>
            <a:ext cx="838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Техника безопасности: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Аккуратно работать со стеклянной посудой!!!</a:t>
            </a:r>
          </a:p>
        </p:txBody>
      </p:sp>
    </p:spTree>
    <p:extLst>
      <p:ext uri="{BB962C8B-B14F-4D97-AF65-F5344CB8AC3E}">
        <p14:creationId xmlns:p14="http://schemas.microsoft.com/office/powerpoint/2010/main" val="293155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7" grpId="0"/>
      <p:bldP spid="30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105400" y="2667000"/>
            <a:ext cx="1828800" cy="3429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934200" y="2667000"/>
            <a:ext cx="1981200" cy="3429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105400" y="1905000"/>
            <a:ext cx="38100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467544" y="773415"/>
            <a:ext cx="2656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Ход работы: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7544" y="188640"/>
            <a:ext cx="73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Лабораторные опыты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228600" y="1358190"/>
            <a:ext cx="440531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1) В три пробирки налейте по 1/3 воды</a:t>
            </a:r>
          </a:p>
          <a:p>
            <a:endParaRPr lang="ru-RU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2242344"/>
            <a:ext cx="48006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2) В первую пробирку добавьте 2 ложки мела, перемешайте палочкой. Что наблюдаете?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07504" y="3433762"/>
            <a:ext cx="45264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3) Во вторую пробирку добавьте 5 капель масла, перемешайте палочкой. Что наблюдаете? </a:t>
            </a: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0" y="4634092"/>
            <a:ext cx="46339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4) В третью пробирку добавьте 2 ложки соли, перемешайте. Что наблюдаете?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5257800" y="2057400"/>
            <a:ext cx="15636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что делал</a:t>
            </a: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7010400" y="1981200"/>
            <a:ext cx="1663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что </a:t>
            </a:r>
          </a:p>
          <a:p>
            <a:pPr algn="ctr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наблюдал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5072063" y="3171825"/>
            <a:ext cx="203517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Смешал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1)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вода+мел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2)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вода+масло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3)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вода+соль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7086601" y="2971800"/>
            <a:ext cx="18303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Мел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не 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растворился в воде</a:t>
            </a: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7107414" y="3941594"/>
            <a:ext cx="183038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Масло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не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растворилось в воде</a:t>
            </a:r>
          </a:p>
          <a:p>
            <a:endParaRPr lang="ru-RU" dirty="0"/>
          </a:p>
        </p:txBody>
      </p:sp>
      <p:sp>
        <p:nvSpPr>
          <p:cNvPr id="15" name="TextBox 17"/>
          <p:cNvSpPr txBox="1">
            <a:spLocks noChangeArrowheads="1"/>
          </p:cNvSpPr>
          <p:nvPr/>
        </p:nvSpPr>
        <p:spPr bwMode="auto">
          <a:xfrm>
            <a:off x="7162800" y="5181600"/>
            <a:ext cx="2171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Соль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растворилась</a:t>
            </a:r>
          </a:p>
        </p:txBody>
      </p: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5638800" y="1219200"/>
            <a:ext cx="251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Отчет: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105400" y="4038600"/>
            <a:ext cx="3810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105400" y="5029200"/>
            <a:ext cx="3810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6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1762"/>
            <a:ext cx="8229600" cy="228912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800" dirty="0" smtClean="0">
                <a:solidFill>
                  <a:srgbClr val="0F6FC6">
                    <a:lumMod val="75000"/>
                  </a:srgbClr>
                </a:solidFill>
                <a:latin typeface="Trebuchet MS"/>
              </a:rPr>
              <a:t/>
            </a:r>
            <a:br>
              <a:rPr lang="ru-RU" sz="2800" dirty="0" smtClean="0">
                <a:solidFill>
                  <a:srgbClr val="0F6FC6">
                    <a:lumMod val="75000"/>
                  </a:srgbClr>
                </a:solidFill>
                <a:latin typeface="Trebuchet MS"/>
              </a:rPr>
            </a:br>
            <a:r>
              <a:rPr lang="ru-RU" sz="2800" dirty="0">
                <a:solidFill>
                  <a:srgbClr val="0F6FC6">
                    <a:lumMod val="75000"/>
                  </a:srgbClr>
                </a:solidFill>
                <a:latin typeface="Trebuchet MS"/>
              </a:rPr>
              <a:t/>
            </a:r>
            <a:br>
              <a:rPr lang="ru-RU" sz="2800" dirty="0">
                <a:solidFill>
                  <a:srgbClr val="0F6FC6">
                    <a:lumMod val="75000"/>
                  </a:srgbClr>
                </a:solidFill>
                <a:latin typeface="Trebuchet MS"/>
              </a:rPr>
            </a:br>
            <a:r>
              <a:rPr lang="ru-RU" sz="3100" b="1" u="sng" dirty="0" smtClean="0">
                <a:solidFill>
                  <a:schemeClr val="bg2">
                    <a:lumMod val="25000"/>
                  </a:schemeClr>
                </a:solidFill>
                <a:latin typeface="Trebuchet MS"/>
              </a:rPr>
              <a:t>Раствор</a:t>
            </a: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  <a:latin typeface="Trebuchet MS"/>
              </a:rPr>
              <a:t> - это </a:t>
            </a:r>
            <a:r>
              <a:rPr lang="ru-RU" sz="3100" b="1" dirty="0">
                <a:solidFill>
                  <a:schemeClr val="bg2">
                    <a:lumMod val="25000"/>
                  </a:schemeClr>
                </a:solidFill>
                <a:latin typeface="Trebuchet MS"/>
              </a:rPr>
              <a:t>однородная система, состоящая из молекул растворителя  и частиц растворенного вещества, между которыми происходят физические и химические взаимодействия.   </a:t>
            </a:r>
            <a:br>
              <a:rPr lang="ru-RU" sz="3100" b="1" dirty="0">
                <a:solidFill>
                  <a:schemeClr val="bg2">
                    <a:lumMod val="25000"/>
                  </a:schemeClr>
                </a:solidFill>
                <a:latin typeface="Trebuchet MS"/>
              </a:rPr>
            </a:b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/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</a:br>
            <a:endParaRPr lang="ru-RU" sz="49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2" name="Picture 4" descr="http://900igr.net/datai/khimija/Konkurs-po-khimii/0012-007-Konkurs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645024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globalmarket.com.ua/data/518211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59" y="3645024"/>
            <a:ext cx="4383616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4724400" y="2870775"/>
            <a:ext cx="3886200" cy="3682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8600" y="2870775"/>
            <a:ext cx="3886200" cy="36824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198004" y="104645"/>
            <a:ext cx="839311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Взвесь -  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жидкость или газ, в которых относительно равномерно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распределены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мелкие частицы твердого вещества или капли 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жидкости.   </a:t>
            </a:r>
          </a:p>
          <a:p>
            <a:endParaRPr lang="ru-RU" dirty="0"/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3505200" y="2286000"/>
            <a:ext cx="1828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Взвеси</a:t>
            </a:r>
          </a:p>
        </p:txBody>
      </p:sp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1143000" y="3276600"/>
            <a:ext cx="18780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+mj-lt"/>
                <a:hlinkClick r:id="rId2" action="ppaction://hlinksldjump"/>
              </a:rPr>
              <a:t>Эмульсия</a:t>
            </a:r>
            <a:endParaRPr lang="ru-RU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5715000" y="3200400"/>
            <a:ext cx="2393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+mj-lt"/>
                <a:hlinkClick r:id="rId3" action="ppaction://hlinksldjump"/>
              </a:rPr>
              <a:t>Суспензия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6152" name="TextBox 8"/>
          <p:cNvSpPr txBox="1">
            <a:spLocks noChangeArrowheads="1"/>
          </p:cNvSpPr>
          <p:nvPr/>
        </p:nvSpPr>
        <p:spPr bwMode="auto">
          <a:xfrm>
            <a:off x="4876800" y="3810000"/>
            <a:ext cx="3776662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Это взвесь, в которой мелкие частицы твердого вещества равномерно распределены между молекулами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жидкости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@Arial Unicode MS"/>
              </a:rPr>
              <a:t> </a:t>
            </a:r>
          </a:p>
        </p:txBody>
      </p:sp>
      <p:sp>
        <p:nvSpPr>
          <p:cNvPr id="6153" name="TextBox 9"/>
          <p:cNvSpPr txBox="1">
            <a:spLocks noChangeArrowheads="1"/>
          </p:cNvSpPr>
          <p:nvPr/>
        </p:nvSpPr>
        <p:spPr bwMode="auto">
          <a:xfrm>
            <a:off x="304800" y="3810000"/>
            <a:ext cx="3886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Это взвесь, в которой мелкие капельки какой-либо жидкости равномерно распределены между молекулами другой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жидкости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297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6152" grpId="0"/>
      <p:bldP spid="61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altLang="ru-RU" sz="4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Виды растворов</a:t>
            </a:r>
            <a:endParaRPr lang="ru-RU" altLang="ru-RU" sz="4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219200"/>
            <a:ext cx="9144000" cy="3916363"/>
          </a:xfrm>
        </p:spPr>
        <p:txBody>
          <a:bodyPr/>
          <a:lstStyle/>
          <a:p>
            <a:r>
              <a:rPr lang="ru-RU" altLang="ru-RU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Насыщенный раствор </a:t>
            </a:r>
            <a:r>
              <a:rPr lang="ru-RU" alt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раствор, в котором при данной температуре вещество больше не растворяется.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0" y="2667000"/>
            <a:ext cx="914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200" b="1" u="sng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Ненасыщенный раствор </a:t>
            </a:r>
            <a:r>
              <a:rPr lang="ru-RU" sz="32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kern="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раствор</a:t>
            </a:r>
            <a:r>
              <a:rPr lang="ru-RU" sz="3200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 котором при данной температуре находится меньше растворяемого вещества, чем в его насыщенном растворе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0" y="4648200"/>
            <a:ext cx="9144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200" b="1" u="sng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Пересыщенный раствор </a:t>
            </a:r>
            <a:r>
              <a:rPr lang="ru-RU" sz="32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kern="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раствор</a:t>
            </a:r>
            <a:r>
              <a:rPr lang="ru-RU" sz="3200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 котором при данной температуре находится в растворенном состоянии больше вещества, чем в его насыщенном растворе при тех же условиях</a:t>
            </a:r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579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26304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Растворимость зависит от</a:t>
            </a:r>
            <a:r>
              <a:rPr lang="ru-RU" sz="4000" b="1" dirty="0" smtClean="0">
                <a:solidFill>
                  <a:schemeClr val="tx2"/>
                </a:solidFill>
              </a:rPr>
              <a:t>:</a:t>
            </a:r>
            <a:r>
              <a:rPr lang="ru-RU" sz="3100" b="1" dirty="0">
                <a:solidFill>
                  <a:schemeClr val="tx2"/>
                </a:solidFill>
              </a:rPr>
              <a:t/>
            </a:r>
            <a:br>
              <a:rPr lang="ru-RU" sz="3100" b="1" dirty="0">
                <a:solidFill>
                  <a:schemeClr val="tx2"/>
                </a:solidFill>
              </a:rPr>
            </a:br>
            <a:r>
              <a:rPr lang="ru-RU" sz="3100" b="1" dirty="0">
                <a:solidFill>
                  <a:schemeClr val="tx2"/>
                </a:solidFill>
              </a:rPr>
              <a:t>                 - природы </a:t>
            </a:r>
            <a:r>
              <a:rPr lang="ru-RU" sz="3100" b="1" dirty="0" smtClean="0">
                <a:solidFill>
                  <a:schemeClr val="tx2"/>
                </a:solidFill>
              </a:rPr>
              <a:t>реагирующих веществ;</a:t>
            </a:r>
            <a:br>
              <a:rPr lang="ru-RU" sz="3100" b="1" dirty="0" smtClean="0">
                <a:solidFill>
                  <a:schemeClr val="tx2"/>
                </a:solidFill>
              </a:rPr>
            </a:br>
            <a:r>
              <a:rPr lang="ru-RU" sz="3100" b="1" dirty="0" smtClean="0">
                <a:solidFill>
                  <a:schemeClr val="tx2"/>
                </a:solidFill>
              </a:rPr>
              <a:t>                 </a:t>
            </a:r>
            <a:r>
              <a:rPr lang="ru-RU" sz="3100" b="1" dirty="0">
                <a:solidFill>
                  <a:schemeClr val="tx2"/>
                </a:solidFill>
              </a:rPr>
              <a:t>- температуры;</a:t>
            </a:r>
            <a:br>
              <a:rPr lang="ru-RU" sz="3100" b="1" dirty="0">
                <a:solidFill>
                  <a:schemeClr val="tx2"/>
                </a:solidFill>
              </a:rPr>
            </a:br>
            <a:r>
              <a:rPr lang="ru-RU" sz="3100" b="1" dirty="0">
                <a:solidFill>
                  <a:schemeClr val="tx2"/>
                </a:solidFill>
              </a:rPr>
              <a:t>                     - вида растворителя</a:t>
            </a:r>
            <a:r>
              <a:rPr lang="ru-RU" b="1" dirty="0" smtClean="0">
                <a:solidFill>
                  <a:schemeClr val="tx2"/>
                </a:solidFill>
              </a:rPr>
              <a:t>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1266" name="Picture 2" descr="http://www.wiki.vladimir.i-edu.ru/images/7/7d/Chemopi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82207"/>
            <a:ext cx="1944215" cy="233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blogmotion.fr/wp-content/uploads/2009/02/decouvertes-partage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3154272"/>
            <a:ext cx="3312368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equipnet.ru/netcat_files/83/101/programme.3dn.ru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704" y="3212976"/>
            <a:ext cx="2945904" cy="271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47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chemeClr val="tx2"/>
                </a:solidFill>
              </a:rPr>
              <a:t>Подведём итоги….</a:t>
            </a:r>
            <a:endParaRPr lang="ru-RU" altLang="ru-RU" b="1" dirty="0">
              <a:solidFill>
                <a:schemeClr val="tx2"/>
              </a:solidFill>
            </a:endParaRP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68760"/>
            <a:ext cx="8507288" cy="4857403"/>
          </a:xfrm>
        </p:spPr>
        <p:txBody>
          <a:bodyPr>
            <a:noAutofit/>
          </a:bodyPr>
          <a:lstStyle/>
          <a:p>
            <a:r>
              <a:rPr lang="ru-RU" altLang="ru-RU" b="1" dirty="0">
                <a:solidFill>
                  <a:schemeClr val="tx2"/>
                </a:solidFill>
              </a:rPr>
              <a:t>Что такое раствор? Из чего он состоит?</a:t>
            </a:r>
          </a:p>
          <a:p>
            <a:r>
              <a:rPr lang="ru-RU" altLang="ru-RU" b="1" dirty="0">
                <a:solidFill>
                  <a:schemeClr val="tx2"/>
                </a:solidFill>
              </a:rPr>
              <a:t>Дайте определение растворимости.</a:t>
            </a:r>
          </a:p>
          <a:p>
            <a:r>
              <a:rPr lang="ru-RU" altLang="ru-RU" b="1" dirty="0">
                <a:solidFill>
                  <a:schemeClr val="tx2"/>
                </a:solidFill>
              </a:rPr>
              <a:t>Перечислите признаки химического взаимодействия происходящие в растворе.</a:t>
            </a:r>
          </a:p>
          <a:p>
            <a:r>
              <a:rPr lang="ru-RU" altLang="ru-RU" b="1" dirty="0">
                <a:solidFill>
                  <a:schemeClr val="tx2"/>
                </a:solidFill>
              </a:rPr>
              <a:t>Какие факторы влияют на растворимость?</a:t>
            </a:r>
          </a:p>
          <a:p>
            <a:r>
              <a:rPr lang="ru-RU" altLang="ru-RU" b="1" dirty="0">
                <a:solidFill>
                  <a:schemeClr val="tx2"/>
                </a:solidFill>
              </a:rPr>
              <a:t>Как называется раствор если:</a:t>
            </a:r>
          </a:p>
          <a:p>
            <a:r>
              <a:rPr lang="ru-RU" altLang="ru-RU" sz="2800" b="1" dirty="0">
                <a:solidFill>
                  <a:schemeClr val="tx2"/>
                </a:solidFill>
              </a:rPr>
              <a:t>при данной </a:t>
            </a:r>
            <a:r>
              <a:rPr lang="en-US" altLang="ru-RU" sz="2800" b="1" dirty="0">
                <a:solidFill>
                  <a:schemeClr val="tx2"/>
                </a:solidFill>
              </a:rPr>
              <a:t>t</a:t>
            </a:r>
            <a:r>
              <a:rPr lang="en-US" altLang="ru-RU" sz="2800" b="1" dirty="0">
                <a:solidFill>
                  <a:schemeClr val="tx2"/>
                </a:solidFill>
                <a:cs typeface="Arial" charset="0"/>
              </a:rPr>
              <a:t>°</a:t>
            </a:r>
            <a:r>
              <a:rPr lang="ru-RU" altLang="ru-RU" sz="2800" b="1" dirty="0">
                <a:solidFill>
                  <a:schemeClr val="tx2"/>
                </a:solidFill>
                <a:cs typeface="Arial" charset="0"/>
              </a:rPr>
              <a:t> вещество больше не растворяется,</a:t>
            </a:r>
            <a:endParaRPr lang="ru-RU" altLang="ru-RU" sz="2800" b="1" dirty="0">
              <a:solidFill>
                <a:schemeClr val="tx2"/>
              </a:solidFill>
            </a:endParaRPr>
          </a:p>
          <a:p>
            <a:r>
              <a:rPr lang="ru-RU" altLang="ru-RU" sz="2800" b="1" dirty="0">
                <a:solidFill>
                  <a:schemeClr val="tx2"/>
                </a:solidFill>
              </a:rPr>
              <a:t>при данной </a:t>
            </a:r>
            <a:r>
              <a:rPr lang="en-US" altLang="ru-RU" sz="2800" b="1" dirty="0">
                <a:solidFill>
                  <a:schemeClr val="tx2"/>
                </a:solidFill>
              </a:rPr>
              <a:t>t</a:t>
            </a:r>
            <a:r>
              <a:rPr lang="en-US" altLang="ru-RU" sz="2800" b="1" dirty="0">
                <a:solidFill>
                  <a:schemeClr val="tx2"/>
                </a:solidFill>
                <a:cs typeface="Arial" charset="0"/>
              </a:rPr>
              <a:t>°</a:t>
            </a:r>
            <a:r>
              <a:rPr lang="ru-RU" altLang="ru-RU" sz="2800" b="1" dirty="0">
                <a:solidFill>
                  <a:schemeClr val="tx2"/>
                </a:solidFill>
                <a:cs typeface="Arial" charset="0"/>
              </a:rPr>
              <a:t> вещество ещё растворяется,</a:t>
            </a:r>
          </a:p>
          <a:p>
            <a:r>
              <a:rPr lang="ru-RU" altLang="ru-RU" sz="2800" b="1" dirty="0">
                <a:solidFill>
                  <a:schemeClr val="tx2"/>
                </a:solidFill>
                <a:cs typeface="Arial" charset="0"/>
              </a:rPr>
              <a:t>раствор содержит избыток растворённого вещества.</a:t>
            </a:r>
            <a:endParaRPr lang="ru-RU" altLang="ru-RU" sz="2800" b="1" dirty="0">
              <a:solidFill>
                <a:schemeClr val="tx2"/>
              </a:solidFill>
            </a:endParaRPr>
          </a:p>
          <a:p>
            <a:endParaRPr lang="ru-RU" altLang="ru-RU" sz="2800" b="1" dirty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endParaRPr lang="ru-RU" alt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07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7" y="3244334"/>
            <a:ext cx="7837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Ключ:1) АВ 2)АБВД 3)Б 4) а-2 б- 1,3 5) БВ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1124744"/>
            <a:ext cx="6264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А теперь проверьте свои работы и поставьте оценку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5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92696"/>
            <a:ext cx="74888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Домашнее задание: </a:t>
            </a:r>
            <a:endParaRPr lang="ru-RU" sz="4000" b="1" dirty="0" smtClean="0">
              <a:solidFill>
                <a:schemeClr val="tx2"/>
              </a:solidFill>
            </a:endParaRPr>
          </a:p>
          <a:p>
            <a:r>
              <a:rPr lang="ru-RU" sz="3200" b="1" dirty="0" smtClean="0">
                <a:solidFill>
                  <a:schemeClr val="tx2"/>
                </a:solidFill>
              </a:rPr>
              <a:t>параграф </a:t>
            </a:r>
            <a:r>
              <a:rPr lang="ru-RU" sz="3200" b="1" dirty="0">
                <a:solidFill>
                  <a:schemeClr val="tx2"/>
                </a:solidFill>
              </a:rPr>
              <a:t>28, выучите конспект в тетради. Выполните упр. 2,3 устно и упр. 1 письменно на стр. 81.инд </a:t>
            </a:r>
            <a:r>
              <a:rPr lang="ru-RU" sz="3200" b="1" dirty="0" smtClean="0">
                <a:solidFill>
                  <a:schemeClr val="tx2"/>
                </a:solidFill>
              </a:rPr>
              <a:t>задания: подготовить сообщение «Аномалии воды»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051720" y="3890664"/>
            <a:ext cx="52070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212739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74345"/>
            <a:ext cx="80648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 урока: </a:t>
            </a:r>
            <a:r>
              <a:rPr lang="ru-RU" sz="2400" dirty="0"/>
              <a:t>расширить представление о воде как уникальном веществе на Земле; процессе растворения и растворах.</a:t>
            </a:r>
          </a:p>
          <a:p>
            <a:r>
              <a:rPr lang="ru-RU" sz="2400" b="1" dirty="0"/>
              <a:t>Задачи:  </a:t>
            </a:r>
          </a:p>
          <a:p>
            <a:r>
              <a:rPr lang="ru-RU" sz="2400" dirty="0"/>
              <a:t>-</a:t>
            </a:r>
            <a:r>
              <a:rPr lang="ru-RU" sz="2400" b="1" dirty="0"/>
              <a:t>образовательная: </a:t>
            </a:r>
            <a:r>
              <a:rPr lang="ru-RU" sz="2400" dirty="0"/>
              <a:t>продолжить формирование представлений о свойствах воды;</a:t>
            </a:r>
          </a:p>
          <a:p>
            <a:r>
              <a:rPr lang="ru-RU" sz="2400" dirty="0"/>
              <a:t>познакомить с растворением как физико-химическим процессом,</a:t>
            </a:r>
          </a:p>
          <a:p>
            <a:r>
              <a:rPr lang="ru-RU" sz="2400" dirty="0"/>
              <a:t>дать классификацию растворов по признаку растворимости.</a:t>
            </a:r>
          </a:p>
          <a:p>
            <a:r>
              <a:rPr lang="ru-RU" sz="2400" dirty="0"/>
              <a:t>сформировать понятия: раствор, растворитель, кристаллогидрат.</a:t>
            </a:r>
          </a:p>
          <a:p>
            <a:r>
              <a:rPr lang="ru-RU" sz="2400" b="1" dirty="0"/>
              <a:t>- развивающая: </a:t>
            </a:r>
            <a:r>
              <a:rPr lang="ru-RU" sz="2400" dirty="0"/>
              <a:t>обеспечить развитие умений сравнивать познавательные объекты; </a:t>
            </a:r>
          </a:p>
          <a:p>
            <a:r>
              <a:rPr lang="ru-RU" sz="2400" dirty="0"/>
              <a:t>содействовать развитию умений использовать научные методы познания (наблюдение, эксперимент);</a:t>
            </a:r>
          </a:p>
          <a:p>
            <a:r>
              <a:rPr lang="ru-RU" sz="2400" b="1" dirty="0"/>
              <a:t>- воспитательная: </a:t>
            </a:r>
            <a:r>
              <a:rPr lang="ru-RU" sz="2400" dirty="0"/>
              <a:t>воспитание общей культуры, воспитывать бережное отношение к природе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424936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ИСПОлЬЗУЕМАЯ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ЛИТЕРАТУРА:</a:t>
            </a:r>
          </a:p>
          <a:p>
            <a:pPr lvl="0"/>
            <a:endParaRPr lang="ru-RU" dirty="0" smtClean="0"/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Стандарт </a:t>
            </a:r>
            <a:r>
              <a:rPr lang="ru-RU" sz="2400" b="1" dirty="0">
                <a:solidFill>
                  <a:schemeClr val="tx2"/>
                </a:solidFill>
              </a:rPr>
              <a:t>образования по химии,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Программа </a:t>
            </a:r>
            <a:r>
              <a:rPr lang="ru-RU" sz="2400" b="1" dirty="0">
                <a:solidFill>
                  <a:schemeClr val="tx2"/>
                </a:solidFill>
              </a:rPr>
              <a:t>по химии для общеобразовательных учреждений, </a:t>
            </a:r>
          </a:p>
          <a:p>
            <a:pPr lvl="0"/>
            <a:r>
              <a:rPr lang="ru-RU" sz="2400" b="1" dirty="0">
                <a:solidFill>
                  <a:schemeClr val="tx2"/>
                </a:solidFill>
              </a:rPr>
              <a:t>Новый энциклопедический словарь, «Большая Российская энциклопедия», Москва, 2008.</a:t>
            </a:r>
          </a:p>
          <a:p>
            <a:pPr lvl="0"/>
            <a:r>
              <a:rPr lang="ru-RU" sz="2400" b="1" dirty="0">
                <a:solidFill>
                  <a:schemeClr val="tx2"/>
                </a:solidFill>
              </a:rPr>
              <a:t>Энциклопедия для детей, т.16, 17 (Физика, Химия), «</a:t>
            </a:r>
            <a:r>
              <a:rPr lang="ru-RU" sz="2400" b="1" dirty="0" err="1">
                <a:solidFill>
                  <a:schemeClr val="tx2"/>
                </a:solidFill>
              </a:rPr>
              <a:t>Аванта</a:t>
            </a:r>
            <a:r>
              <a:rPr lang="ru-RU" sz="2400" b="1" dirty="0">
                <a:solidFill>
                  <a:schemeClr val="tx2"/>
                </a:solidFill>
              </a:rPr>
              <a:t>+», Москва, 2000.</a:t>
            </a:r>
          </a:p>
          <a:p>
            <a:pPr lvl="0"/>
            <a:r>
              <a:rPr lang="ru-RU" sz="2400" b="1" dirty="0">
                <a:solidFill>
                  <a:schemeClr val="tx2"/>
                </a:solidFill>
              </a:rPr>
              <a:t> Электронная библиотека наглядных пособий. Химия 8-11 класс « Кирилл и Мефодий» «Уроки физики Кирилла и </a:t>
            </a:r>
            <a:r>
              <a:rPr lang="ru-RU" sz="2400" b="1" dirty="0" err="1">
                <a:solidFill>
                  <a:schemeClr val="tx2"/>
                </a:solidFill>
              </a:rPr>
              <a:t>Мефодия</a:t>
            </a:r>
            <a:r>
              <a:rPr lang="ru-RU" sz="2400" b="1" dirty="0">
                <a:solidFill>
                  <a:schemeClr val="tx2"/>
                </a:solidFill>
              </a:rPr>
              <a:t>», Москва, 2002.</a:t>
            </a:r>
          </a:p>
          <a:p>
            <a:pPr lvl="0"/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Г.Е.Рудзитис</a:t>
            </a:r>
            <a:r>
              <a:rPr lang="ru-RU" sz="2400" b="1" dirty="0">
                <a:solidFill>
                  <a:schemeClr val="tx2"/>
                </a:solidFill>
              </a:rPr>
              <a:t>, </a:t>
            </a:r>
            <a:r>
              <a:rPr lang="ru-RU" sz="2400" b="1" dirty="0" err="1">
                <a:solidFill>
                  <a:schemeClr val="tx2"/>
                </a:solidFill>
              </a:rPr>
              <a:t>Ф.Г.Фельдман</a:t>
            </a:r>
            <a:r>
              <a:rPr lang="ru-RU" sz="2400" b="1" dirty="0">
                <a:solidFill>
                  <a:schemeClr val="tx2"/>
                </a:solidFill>
              </a:rPr>
              <a:t> Химия. 8 класс, учебник для общеобразовательных учреждений. «Просвещение», Москва, 2009.</a:t>
            </a:r>
          </a:p>
          <a:p>
            <a:pPr lvl="0"/>
            <a:r>
              <a:rPr lang="ru-RU" sz="2400" b="1" dirty="0" err="1">
                <a:solidFill>
                  <a:schemeClr val="tx2"/>
                </a:solidFill>
              </a:rPr>
              <a:t>Н.Е.Кузнецова</a:t>
            </a:r>
            <a:r>
              <a:rPr lang="ru-RU" sz="2400" b="1" dirty="0">
                <a:solidFill>
                  <a:schemeClr val="tx2"/>
                </a:solidFill>
              </a:rPr>
              <a:t>, </a:t>
            </a:r>
            <a:r>
              <a:rPr lang="ru-RU" sz="2400" b="1" dirty="0" err="1">
                <a:solidFill>
                  <a:schemeClr val="tx2"/>
                </a:solidFill>
              </a:rPr>
              <a:t>А.Н.Лёвкин</a:t>
            </a:r>
            <a:r>
              <a:rPr lang="ru-RU" sz="2400" b="1" dirty="0">
                <a:solidFill>
                  <a:schemeClr val="tx2"/>
                </a:solidFill>
              </a:rPr>
              <a:t> Химия. 8 класс. «</a:t>
            </a:r>
            <a:r>
              <a:rPr lang="ru-RU" sz="2400" b="1" dirty="0" err="1">
                <a:solidFill>
                  <a:schemeClr val="tx2"/>
                </a:solidFill>
              </a:rPr>
              <a:t>Вентана</a:t>
            </a:r>
            <a:r>
              <a:rPr lang="ru-RU" sz="2400" b="1" dirty="0">
                <a:solidFill>
                  <a:schemeClr val="tx2"/>
                </a:solidFill>
              </a:rPr>
              <a:t>-Граф», Москва, 2007.</a:t>
            </a:r>
          </a:p>
          <a:p>
            <a:r>
              <a:rPr lang="ru-RU" sz="2400" b="1" dirty="0">
                <a:solidFill>
                  <a:schemeClr val="tx2"/>
                </a:solidFill>
              </a:rPr>
              <a:t>интернет - ресурсы</a:t>
            </a:r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45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8913"/>
            <a:ext cx="9036050" cy="6026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Вода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…..Тебя невозможно описать,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Тобой наслаждаются,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Не ведая, что ты такое!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Мало сказать, что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Ты необходима для жизни: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Ты – сама жизнь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Антуан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Сент-Экзюпери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Небо, облак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706" y="692696"/>
            <a:ext cx="301466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706" y="3356992"/>
            <a:ext cx="30861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1763"/>
            <a:ext cx="8229600" cy="5826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А, что мы знаем о воде……?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836712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1.	Формула воды – Н2О.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2.	Относительная молекулярная масса воды равна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16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3.	Большое поверхностное натяжение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4.          Вода может существовать в трех агрегатных состояниях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5.	Соль можно выделить из раствора фильтрованием.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6.	Вода – хороший растворитель.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7.	Чтобы выделить соль из раствора, его необходимо выпарить.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8.	Вода – летучая жидкость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9.	Вода имеет вкус и запах.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10.	Вода не имеет вкуса и запаха.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1763"/>
            <a:ext cx="8229600" cy="5826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А, что мы знаем о воде……?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836712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1.	Формула воды – Н2О.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2.	Относительная молекулярная масса воды равна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16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3.	Большое поверхностное натяжение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4.          Вода может существовать в трех агрегатных состояниях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5.	Соль можно выделить из раствора фильтрованием.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6.	Вода – хороший растворитель.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7.	Чтобы выделить соль из раствора, его необходимо выпарить.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8.	Вода – летучая жидкость</a:t>
            </a: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9.	Вода имеет вкус и запах.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10.	Вода не имеет вкуса и запаха.</a:t>
            </a:r>
          </a:p>
        </p:txBody>
      </p:sp>
    </p:spTree>
    <p:extLst>
      <p:ext uri="{BB962C8B-B14F-4D97-AF65-F5344CB8AC3E}">
        <p14:creationId xmlns:p14="http://schemas.microsoft.com/office/powerpoint/2010/main" val="38252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3124200" y="3371164"/>
            <a:ext cx="2624137" cy="31058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96000" y="3371164"/>
            <a:ext cx="2819400" cy="31058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8600" y="3371164"/>
            <a:ext cx="2667000" cy="31058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9600" y="1447800"/>
            <a:ext cx="17526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50" name="TextBox 2"/>
          <p:cNvSpPr txBox="1">
            <a:spLocks noChangeArrowheads="1"/>
          </p:cNvSpPr>
          <p:nvPr/>
        </p:nvSpPr>
        <p:spPr bwMode="auto">
          <a:xfrm>
            <a:off x="0" y="0"/>
            <a:ext cx="18145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0F6FC6">
                    <a:lumMod val="75000"/>
                  </a:srgbClr>
                </a:solidFill>
              </a:rPr>
              <a:t>Вода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609600" y="838200"/>
            <a:ext cx="51387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F6FC6">
                    <a:lumMod val="75000"/>
                  </a:srgbClr>
                </a:solidFill>
              </a:rPr>
              <a:t>Химическая </a:t>
            </a:r>
            <a:r>
              <a:rPr lang="ru-RU" sz="3200" b="1" dirty="0" smtClean="0">
                <a:solidFill>
                  <a:srgbClr val="0F6FC6">
                    <a:lumMod val="75000"/>
                  </a:srgbClr>
                </a:solidFill>
              </a:rPr>
              <a:t>формула:</a:t>
            </a:r>
            <a:endParaRPr lang="ru-RU" sz="3200" b="1" dirty="0">
              <a:solidFill>
                <a:srgbClr val="0F6FC6">
                  <a:lumMod val="75000"/>
                </a:srgbClr>
              </a:solidFill>
            </a:endParaRP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762000" y="1447800"/>
            <a:ext cx="18510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F6FC6">
                    <a:lumMod val="75000"/>
                  </a:srgbClr>
                </a:solidFill>
              </a:rPr>
              <a:t>H</a:t>
            </a:r>
            <a:r>
              <a:rPr lang="en-US" sz="3200" b="1" dirty="0">
                <a:solidFill>
                  <a:srgbClr val="0F6FC6">
                    <a:lumMod val="75000"/>
                  </a:srgbClr>
                </a:solidFill>
              </a:rPr>
              <a:t>2</a:t>
            </a:r>
            <a:r>
              <a:rPr lang="en-US" sz="4400" b="1" dirty="0">
                <a:solidFill>
                  <a:srgbClr val="0F6FC6">
                    <a:lumMod val="75000"/>
                  </a:srgbClr>
                </a:solidFill>
              </a:rPr>
              <a:t>O</a:t>
            </a:r>
            <a:endParaRPr lang="ru-RU" sz="4400" b="1" dirty="0">
              <a:solidFill>
                <a:srgbClr val="0F6FC6">
                  <a:lumMod val="75000"/>
                </a:srgbClr>
              </a:solidFill>
            </a:endParaRPr>
          </a:p>
        </p:txBody>
      </p:sp>
      <p:sp>
        <p:nvSpPr>
          <p:cNvPr id="2053" name="TextBox 5"/>
          <p:cNvSpPr txBox="1">
            <a:spLocks noChangeArrowheads="1"/>
          </p:cNvSpPr>
          <p:nvPr/>
        </p:nvSpPr>
        <p:spPr bwMode="auto">
          <a:xfrm>
            <a:off x="457200" y="2286000"/>
            <a:ext cx="6081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F6FC6">
                    <a:lumMod val="75000"/>
                  </a:srgbClr>
                </a:solidFill>
              </a:rPr>
              <a:t>Агрегатные состояния:</a:t>
            </a: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3122250" y="3239869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F6FC6">
                    <a:lumMod val="75000"/>
                  </a:srgbClr>
                </a:solidFill>
              </a:rPr>
              <a:t>Жидкость</a:t>
            </a:r>
            <a:endParaRPr lang="ru-RU" sz="2800" b="1" dirty="0">
              <a:solidFill>
                <a:srgbClr val="0F6FC6">
                  <a:lumMod val="75000"/>
                </a:srgbClr>
              </a:solidFill>
            </a:endParaRPr>
          </a:p>
        </p:txBody>
      </p:sp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838200" y="3124200"/>
            <a:ext cx="11287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0F6FC6">
                    <a:lumMod val="75000"/>
                  </a:srgbClr>
                </a:solidFill>
              </a:rPr>
              <a:t>Газ</a:t>
            </a:r>
            <a:r>
              <a:rPr lang="ru-RU" sz="4000" b="1" dirty="0">
                <a:solidFill>
                  <a:srgbClr val="0F6FC6">
                    <a:lumMod val="75000"/>
                  </a:srgbClr>
                </a:solidFill>
              </a:rPr>
              <a:t> </a:t>
            </a:r>
          </a:p>
        </p:txBody>
      </p:sp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6538912" y="3371163"/>
            <a:ext cx="27882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F6FC6">
                    <a:lumMod val="75000"/>
                  </a:srgbClr>
                </a:solidFill>
              </a:rPr>
              <a:t>Твёрдое вещество</a:t>
            </a:r>
          </a:p>
        </p:txBody>
      </p:sp>
      <p:pic>
        <p:nvPicPr>
          <p:cNvPr id="2058" name="Рисунок 10" descr="tempShape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86200"/>
            <a:ext cx="2362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http://innovativefood.ru/wp-content/uploads/2012/04/vo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343400"/>
            <a:ext cx="23368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http://rewalls.com/pic/201102/1600x1200/reWalls.com-208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4343400"/>
            <a:ext cx="23368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631"/>
            <a:ext cx="2906278" cy="312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Красота в каплях воды (45 фото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78249"/>
            <a:ext cx="2343130" cy="153972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7851" y="260648"/>
            <a:ext cx="2984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Поверхностное натяжение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6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4" grpId="0"/>
      <p:bldP spid="2055" grpId="0"/>
      <p:bldP spid="20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136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Вы когда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-нибудь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сдавали кровь на анализ?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А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знаете ли вы, что наша кровь по составу очень похожа на океанскую воду? О чём вам это говорит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?</a:t>
            </a:r>
            <a:endParaRPr lang="ru-RU" sz="2800" dirty="0"/>
          </a:p>
        </p:txBody>
      </p:sp>
      <p:pic>
        <p:nvPicPr>
          <p:cNvPr id="6147" name="Picture 3" descr="C:\Users\User\Desktop\water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" y="3140968"/>
            <a:ext cx="4774957" cy="358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kaspian_se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019" y="3082627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2483604"/>
            <a:ext cx="5458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Жизнь зародилась в воде…….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42875" y="188641"/>
            <a:ext cx="8229600" cy="645504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 воды  в жизни животных человека</a:t>
            </a:r>
            <a:r>
              <a:rPr lang="ru-RU" altLang="ru-RU" dirty="0" smtClean="0"/>
              <a:t> 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E86B0A-DB28-4330-92D7-C92F2287F8EF}" type="datetime11">
              <a:rPr lang="ru-RU"/>
              <a:pPr>
                <a:defRPr/>
              </a:pPr>
              <a:t>18:52:22</a:t>
            </a:fld>
            <a:endParaRPr lang="ru-RU"/>
          </a:p>
        </p:txBody>
      </p:sp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179512" y="1268760"/>
            <a:ext cx="6408712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</a:rPr>
              <a:t>- в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организмах животных – воды 60 - 90%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состав плазмы крови очень близок к составу 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воды морей и океанов,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- 6-недельный эмбрион – 97,6 % воды,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новорожденный организм – 70 – 83 %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взрослый организм – 75%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кровь – 81%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плотные ткани (мышцы) – 75%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кости – 20%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u="sng" dirty="0" smtClean="0">
                <a:solidFill>
                  <a:schemeClr val="tx2">
                    <a:lumMod val="50000"/>
                  </a:schemeClr>
                </a:solidFill>
              </a:rPr>
              <a:t>Ежесуточно </a:t>
            </a:r>
            <a:r>
              <a:rPr lang="ru-RU" altLang="ru-RU" sz="2400" b="1" u="sng" dirty="0">
                <a:solidFill>
                  <a:schemeClr val="tx2">
                    <a:lumMod val="50000"/>
                  </a:schemeClr>
                </a:solidFill>
              </a:rPr>
              <a:t>выделяется в виде: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слюны - 1500мл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желудочного сока – 2500мл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сок поджелудочной железы – 700мл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</a:rPr>
              <a:t>- кишечные соки – 3000мл</a:t>
            </a:r>
          </a:p>
        </p:txBody>
      </p:sp>
      <p:pic>
        <p:nvPicPr>
          <p:cNvPr id="2765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36712"/>
            <a:ext cx="2163762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657" name="Object 7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70050744"/>
              </p:ext>
            </p:extLst>
          </p:nvPr>
        </p:nvGraphicFramePr>
        <p:xfrm>
          <a:off x="6826862" y="4365104"/>
          <a:ext cx="1928813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Worksheet" r:id="rId4" imgW="4857626" imgH="3962490" progId="Excel.Sheet.8">
                  <p:embed/>
                </p:oleObj>
              </mc:Choice>
              <mc:Fallback>
                <p:oleObj name="Worksheet" r:id="rId4" imgW="4857626" imgH="3962490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862" y="4365104"/>
                        <a:ext cx="1928813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137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60648"/>
            <a:ext cx="8186736" cy="720080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 в жизни растений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7" name="Содержимое 6"/>
          <p:cNvSpPr>
            <a:spLocks noGrp="1"/>
          </p:cNvSpPr>
          <p:nvPr>
            <p:ph sz="half" idx="1"/>
          </p:nvPr>
        </p:nvSpPr>
        <p:spPr>
          <a:xfrm>
            <a:off x="4139953" y="1143002"/>
            <a:ext cx="4680520" cy="6210931"/>
          </a:xfrm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растения на 50-90% состоят из воды</a:t>
            </a:r>
          </a:p>
          <a:p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минеральные вещества поступают в растение только в растворенном виде</a:t>
            </a:r>
          </a:p>
          <a:p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вода  участвует в фотосинтезе</a:t>
            </a:r>
          </a:p>
          <a:p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обеспечивает объем и упругость клетки</a:t>
            </a:r>
          </a:p>
          <a:p>
            <a:pPr eaLnBrk="1" hangingPunct="1"/>
            <a:endParaRPr lang="ru-RU" altLang="ru-RU" b="1" dirty="0" smtClean="0"/>
          </a:p>
          <a:p>
            <a:pPr eaLnBrk="1" hangingPunct="1"/>
            <a:endParaRPr lang="ru-RU" altLang="ru-RU" b="1" dirty="0" smtClean="0"/>
          </a:p>
          <a:p>
            <a:pPr eaLnBrk="1" hangingPunct="1"/>
            <a:endParaRPr lang="ru-RU" altLang="ru-RU" dirty="0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8E5853-BBCB-46D7-A4D6-8A57D6120F37}" type="datetime11">
              <a:rPr lang="ru-RU"/>
              <a:pPr>
                <a:defRPr/>
              </a:pPr>
              <a:t>18:52:23</a:t>
            </a:fld>
            <a:endParaRPr lang="ru-RU"/>
          </a:p>
        </p:txBody>
      </p:sp>
      <p:sp>
        <p:nvSpPr>
          <p:cNvPr id="26628" name="Прямоугольник 7"/>
          <p:cNvSpPr>
            <a:spLocks noChangeArrowheads="1"/>
          </p:cNvSpPr>
          <p:nvPr/>
        </p:nvSpPr>
        <p:spPr bwMode="auto">
          <a:xfrm>
            <a:off x="214313" y="1143000"/>
            <a:ext cx="564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/>
              <a:t> </a:t>
            </a:r>
            <a:endParaRPr lang="ru-RU" altLang="ru-RU" dirty="0"/>
          </a:p>
        </p:txBody>
      </p:sp>
      <p:sp>
        <p:nvSpPr>
          <p:cNvPr id="12" name="Управляющая кнопка: настраиваемая 11">
            <a:hlinkClick r:id="rId3" action="ppaction://hlinkfile" highlightClick="1"/>
          </p:cNvPr>
          <p:cNvSpPr/>
          <p:nvPr/>
        </p:nvSpPr>
        <p:spPr>
          <a:xfrm>
            <a:off x="642938" y="3929063"/>
            <a:ext cx="1571625" cy="1571625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3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143000"/>
            <a:ext cx="3925639" cy="401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2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867</Words>
  <Application>Microsoft Office PowerPoint</Application>
  <PresentationFormat>Экран (4:3)</PresentationFormat>
  <Paragraphs>161</Paragraphs>
  <Slides>20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Worksheet</vt:lpstr>
      <vt:lpstr>  </vt:lpstr>
      <vt:lpstr>Презентация PowerPoint</vt:lpstr>
      <vt:lpstr>Презентация PowerPoint</vt:lpstr>
      <vt:lpstr>А, что мы знаем о воде……?</vt:lpstr>
      <vt:lpstr>А, что мы знаем о воде……?</vt:lpstr>
      <vt:lpstr>Презентация PowerPoint</vt:lpstr>
      <vt:lpstr>Презентация PowerPoint</vt:lpstr>
      <vt:lpstr>Презентация PowerPoint</vt:lpstr>
      <vt:lpstr>Роль воды в жизни растений </vt:lpstr>
      <vt:lpstr>Презентация PowerPoint</vt:lpstr>
      <vt:lpstr>Презентация PowerPoint</vt:lpstr>
      <vt:lpstr>Презентация PowerPoint</vt:lpstr>
      <vt:lpstr>  Раствор - это однородная система, состоящая из молекул растворителя  и частиц растворенного вещества, между которыми происходят физические и химические взаимодействия.     </vt:lpstr>
      <vt:lpstr>Презентация PowerPoint</vt:lpstr>
      <vt:lpstr>Виды растворов</vt:lpstr>
      <vt:lpstr>Растворимость зависит от:                  - природы реагирующих веществ;                  - температуры;                      - вида растворителя.</vt:lpstr>
      <vt:lpstr>Подведём итоги….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</cp:lastModifiedBy>
  <cp:revision>32</cp:revision>
  <dcterms:created xsi:type="dcterms:W3CDTF">2013-11-02T12:57:27Z</dcterms:created>
  <dcterms:modified xsi:type="dcterms:W3CDTF">2015-10-26T15:54:47Z</dcterms:modified>
</cp:coreProperties>
</file>