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9" r:id="rId3"/>
    <p:sldId id="260" r:id="rId4"/>
    <p:sldId id="262" r:id="rId5"/>
    <p:sldId id="264" r:id="rId6"/>
    <p:sldId id="267" r:id="rId7"/>
    <p:sldId id="266" r:id="rId8"/>
    <p:sldId id="273" r:id="rId9"/>
    <p:sldId id="274" r:id="rId10"/>
    <p:sldId id="271" r:id="rId11"/>
    <p:sldId id="275" r:id="rId12"/>
    <p:sldId id="276" r:id="rId13"/>
    <p:sldId id="261" r:id="rId14"/>
    <p:sldId id="277" r:id="rId15"/>
    <p:sldId id="278" r:id="rId16"/>
    <p:sldId id="268" r:id="rId17"/>
    <p:sldId id="280" r:id="rId18"/>
    <p:sldId id="279" r:id="rId19"/>
    <p:sldId id="281" r:id="rId20"/>
    <p:sldId id="282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09" autoAdjust="0"/>
    <p:restoredTop sz="94660"/>
  </p:normalViewPr>
  <p:slideViewPr>
    <p:cSldViewPr>
      <p:cViewPr varScale="1">
        <p:scale>
          <a:sx n="69" d="100"/>
          <a:sy n="69" d="100"/>
        </p:scale>
        <p:origin x="-139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129796-CD43-4E07-98A7-14B957EC235A}" type="datetimeFigureOut">
              <a:rPr lang="ru-RU" smtClean="0"/>
              <a:t>26.10.2015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0130E9-9915-4BDA-ACB5-5CBEF8E067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35057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0130E9-9915-4BDA-ACB5-5CBEF8E067D9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67473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3E11E-DEDE-43FA-8CB7-4EF7411F331F}" type="datetimeFigureOut">
              <a:rPr lang="ru-RU" smtClean="0"/>
              <a:pPr/>
              <a:t>26.10.2015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40185-BBEA-41AE-834B-1924458F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3E11E-DEDE-43FA-8CB7-4EF7411F331F}" type="datetimeFigureOut">
              <a:rPr lang="ru-RU" smtClean="0"/>
              <a:pPr/>
              <a:t>26.10.2015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40185-BBEA-41AE-834B-1924458F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3E11E-DEDE-43FA-8CB7-4EF7411F331F}" type="datetimeFigureOut">
              <a:rPr lang="ru-RU" smtClean="0"/>
              <a:pPr/>
              <a:t>26.10.2015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40185-BBEA-41AE-834B-1924458F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3E11E-DEDE-43FA-8CB7-4EF7411F331F}" type="datetimeFigureOut">
              <a:rPr lang="ru-RU" smtClean="0"/>
              <a:pPr/>
              <a:t>26.10.2015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40185-BBEA-41AE-834B-1924458F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3E11E-DEDE-43FA-8CB7-4EF7411F331F}" type="datetimeFigureOut">
              <a:rPr lang="ru-RU" smtClean="0"/>
              <a:pPr/>
              <a:t>26.10.2015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40185-BBEA-41AE-834B-1924458F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3E11E-DEDE-43FA-8CB7-4EF7411F331F}" type="datetimeFigureOut">
              <a:rPr lang="ru-RU" smtClean="0"/>
              <a:pPr/>
              <a:t>26.10.2015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40185-BBEA-41AE-834B-1924458F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3E11E-DEDE-43FA-8CB7-4EF7411F331F}" type="datetimeFigureOut">
              <a:rPr lang="ru-RU" smtClean="0"/>
              <a:pPr/>
              <a:t>26.10.2015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40185-BBEA-41AE-834B-1924458F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3E11E-DEDE-43FA-8CB7-4EF7411F331F}" type="datetimeFigureOut">
              <a:rPr lang="ru-RU" smtClean="0"/>
              <a:pPr/>
              <a:t>26.10.2015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40185-BBEA-41AE-834B-1924458F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3E11E-DEDE-43FA-8CB7-4EF7411F331F}" type="datetimeFigureOut">
              <a:rPr lang="ru-RU" smtClean="0"/>
              <a:pPr/>
              <a:t>26.10.2015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40185-BBEA-41AE-834B-1924458F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3E11E-DEDE-43FA-8CB7-4EF7411F331F}" type="datetimeFigureOut">
              <a:rPr lang="ru-RU" smtClean="0"/>
              <a:pPr/>
              <a:t>26.10.2015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40185-BBEA-41AE-834B-1924458F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3E11E-DEDE-43FA-8CB7-4EF7411F331F}" type="datetimeFigureOut">
              <a:rPr lang="ru-RU" smtClean="0"/>
              <a:pPr/>
              <a:t>26.10.2015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40185-BBEA-41AE-834B-1924458F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tint val="40000"/>
                <a:satMod val="350000"/>
              </a:schemeClr>
            </a:gs>
            <a:gs pos="76000">
              <a:schemeClr val="bg2">
                <a:tint val="45000"/>
                <a:shade val="99000"/>
                <a:satMod val="350000"/>
              </a:schemeClr>
            </a:gs>
            <a:gs pos="100000">
              <a:schemeClr val="bg2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23E11E-DEDE-43FA-8CB7-4EF7411F331F}" type="datetimeFigureOut">
              <a:rPr lang="ru-RU" smtClean="0"/>
              <a:pPr/>
              <a:t>26.10.2015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A40185-BBEA-41AE-834B-1924458F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slide" Target="slide9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0.emf"/><Relationship Id="rId4" Type="http://schemas.openxmlformats.org/officeDocument/2006/relationships/oleObject" Target="../embeddings/oleObject1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../../../Documents%20and%20Settings/&#1040;&#1076;&#1084;&#1080;&#1085;&#1080;&#1089;&#1090;&#1088;&#1072;&#1090;&#1086;&#1088;/&#1056;&#1072;&#1073;&#1086;&#1095;&#1080;&#1081;%20&#1089;&#1090;&#1086;&#1083;/&#1042;&#1086;&#1076;&#1072;/&#1092;&#1086;&#1090;&#1086;&#1089;&#1080;&#1085;&#1090;&#1077;&#1079;1.swf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908720"/>
            <a:ext cx="7128792" cy="864096"/>
          </a:xfrm>
        </p:spPr>
        <p:txBody>
          <a:bodyPr>
            <a:noAutofit/>
          </a:bodyPr>
          <a:lstStyle/>
          <a:p>
            <a:r>
              <a:rPr lang="ru-RU" sz="4800" b="1" dirty="0" smtClean="0"/>
              <a:t> </a:t>
            </a:r>
            <a:r>
              <a:rPr lang="ru-RU" sz="4800" dirty="0" smtClean="0"/>
              <a:t/>
            </a:r>
            <a:br>
              <a:rPr lang="ru-RU" sz="4800" dirty="0" smtClean="0"/>
            </a:br>
            <a:endParaRPr lang="ru-RU" sz="3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idx="1"/>
          </p:nvPr>
        </p:nvSpPr>
        <p:spPr>
          <a:xfrm>
            <a:off x="457200" y="1340768"/>
            <a:ext cx="8363272" cy="5400600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endParaRPr lang="ru-RU" sz="3800" dirty="0" smtClean="0"/>
          </a:p>
          <a:p>
            <a:pPr marL="0" indent="0" algn="ctr">
              <a:buNone/>
            </a:pPr>
            <a:endParaRPr lang="ru-RU" sz="3800" dirty="0"/>
          </a:p>
          <a:p>
            <a:pPr marL="0" indent="0" algn="ctr">
              <a:buNone/>
            </a:pPr>
            <a:endParaRPr lang="ru-RU" sz="3800" dirty="0" smtClean="0"/>
          </a:p>
          <a:p>
            <a:pPr marL="0" indent="0" algn="ctr">
              <a:buNone/>
            </a:pPr>
            <a:r>
              <a:rPr lang="ru-RU" sz="5900" b="1" dirty="0" smtClean="0">
                <a:solidFill>
                  <a:schemeClr val="tx2">
                    <a:lumMod val="50000"/>
                  </a:schemeClr>
                </a:solidFill>
              </a:rPr>
              <a:t>Урок </a:t>
            </a:r>
            <a:r>
              <a:rPr lang="ru-RU" sz="5900" b="1" dirty="0" smtClean="0">
                <a:solidFill>
                  <a:schemeClr val="tx2">
                    <a:lumMod val="50000"/>
                  </a:schemeClr>
                </a:solidFill>
              </a:rPr>
              <a:t>химия 8 класс «Вода –растворитель. Растворы. Значение воды».</a:t>
            </a:r>
            <a:endParaRPr lang="ru-RU" sz="5900" b="1" dirty="0">
              <a:solidFill>
                <a:schemeClr val="tx2">
                  <a:lumMod val="50000"/>
                </a:schemeClr>
              </a:solidFill>
            </a:endParaRPr>
          </a:p>
          <a:p>
            <a:endParaRPr lang="ru-RU" sz="4200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0" indent="0" algn="r">
              <a:buNone/>
            </a:pPr>
            <a:r>
              <a:rPr lang="ru-RU" b="1" dirty="0" smtClean="0"/>
              <a:t>Учитель биологии и химии</a:t>
            </a:r>
            <a:endParaRPr lang="ru-RU" b="1" dirty="0"/>
          </a:p>
          <a:p>
            <a:pPr marL="0" indent="0" algn="r">
              <a:buNone/>
            </a:pPr>
            <a:r>
              <a:rPr lang="ru-RU" sz="3600" b="1" dirty="0" smtClean="0"/>
              <a:t>Губайдуллина </a:t>
            </a:r>
            <a:r>
              <a:rPr lang="ru-RU" sz="3600" b="1" dirty="0" smtClean="0"/>
              <a:t>Н.И.</a:t>
            </a:r>
          </a:p>
          <a:p>
            <a:pPr marL="0" indent="0" algn="r">
              <a:buNone/>
            </a:pPr>
            <a:endParaRPr lang="ru-RU" sz="5800" dirty="0" smtClean="0"/>
          </a:p>
          <a:p>
            <a:pPr marL="0" indent="0">
              <a:buNone/>
            </a:pPr>
            <a:r>
              <a:rPr lang="ru-RU" dirty="0" smtClean="0"/>
              <a:t> </a:t>
            </a:r>
            <a:endParaRPr lang="ru-RU" dirty="0"/>
          </a:p>
          <a:p>
            <a:endParaRPr lang="ru-RU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37F1C5A-3701-414F-A39C-AF1133F7DFBC}" type="datetime11">
              <a:rPr lang="ru-RU"/>
              <a:pPr>
                <a:defRPr/>
              </a:pPr>
              <a:t>18:52:23</a:t>
            </a:fld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470526" y="2116138"/>
            <a:ext cx="6744812" cy="71438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2">
                    <a:lumMod val="75000"/>
                  </a:schemeClr>
                </a:solidFill>
              </a:rPr>
              <a:t>Роль воды в природе 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и жизни человека</a:t>
            </a:r>
            <a:endParaRPr lang="ru-RU"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8679" name="TextBox 6"/>
          <p:cNvSpPr txBox="1">
            <a:spLocks noChangeArrowheads="1"/>
          </p:cNvSpPr>
          <p:nvPr/>
        </p:nvSpPr>
        <p:spPr bwMode="auto">
          <a:xfrm>
            <a:off x="285750" y="1285875"/>
            <a:ext cx="885825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 b="1" dirty="0">
                <a:solidFill>
                  <a:schemeClr val="bg2">
                    <a:lumMod val="25000"/>
                  </a:schemeClr>
                </a:solidFill>
              </a:rPr>
              <a:t>Составьте схему, отражающую роль воды в природе и жизни человека (можете дополнить)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46740" y="3331008"/>
            <a:ext cx="2246022" cy="1000702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2">
                    <a:lumMod val="75000"/>
                  </a:schemeClr>
                </a:solidFill>
              </a:rPr>
              <a:t>Внутренняя среда организмов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408731" y="4509120"/>
            <a:ext cx="2083149" cy="991582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2">
                    <a:lumMod val="75000"/>
                  </a:schemeClr>
                </a:solidFill>
              </a:rPr>
              <a:t>Фотосинтез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491880" y="5643578"/>
            <a:ext cx="2664296" cy="1025782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C00000"/>
                </a:solidFill>
              </a:rPr>
              <a:t>Растворител</a:t>
            </a:r>
            <a:r>
              <a:rPr lang="ru-RU" sz="2000" b="1" dirty="0">
                <a:solidFill>
                  <a:srgbClr val="C00000"/>
                </a:solidFill>
              </a:rPr>
              <a:t>ь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092587" y="4509120"/>
            <a:ext cx="2099062" cy="991582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2">
                    <a:lumMod val="75000"/>
                  </a:schemeClr>
                </a:solidFill>
              </a:rPr>
              <a:t>Среда обитания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643688" y="3356992"/>
            <a:ext cx="2286031" cy="1000702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2">
                    <a:lumMod val="75000"/>
                  </a:schemeClr>
                </a:solidFill>
              </a:rPr>
              <a:t>Почвенное питание растений</a:t>
            </a:r>
          </a:p>
        </p:txBody>
      </p:sp>
      <p:cxnSp>
        <p:nvCxnSpPr>
          <p:cNvPr id="14" name="Прямая со стрелкой 13"/>
          <p:cNvCxnSpPr/>
          <p:nvPr/>
        </p:nvCxnSpPr>
        <p:spPr>
          <a:xfrm rot="5400000">
            <a:off x="2286000" y="1500188"/>
            <a:ext cx="785813" cy="3500437"/>
          </a:xfrm>
          <a:prstGeom prst="straightConnector1">
            <a:avLst/>
          </a:prstGeom>
          <a:ln w="158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rot="10800000" flipV="1">
            <a:off x="2286000" y="2857500"/>
            <a:ext cx="2214563" cy="1928813"/>
          </a:xfrm>
          <a:prstGeom prst="straightConnector1">
            <a:avLst/>
          </a:prstGeom>
          <a:ln w="158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rot="16200000" flipH="1">
            <a:off x="3143250" y="4214813"/>
            <a:ext cx="2786063" cy="71437"/>
          </a:xfrm>
          <a:prstGeom prst="straightConnector1">
            <a:avLst/>
          </a:prstGeom>
          <a:ln w="158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rot="16200000" flipH="1">
            <a:off x="4607719" y="2750344"/>
            <a:ext cx="1928813" cy="2143125"/>
          </a:xfrm>
          <a:prstGeom prst="straightConnector1">
            <a:avLst/>
          </a:prstGeom>
          <a:ln w="158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>
            <a:off x="4500563" y="2857500"/>
            <a:ext cx="3714750" cy="785813"/>
          </a:xfrm>
          <a:prstGeom prst="straightConnector1">
            <a:avLst/>
          </a:prstGeom>
          <a:ln w="158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Прямоугольник 23"/>
          <p:cNvSpPr/>
          <p:nvPr/>
        </p:nvSpPr>
        <p:spPr>
          <a:xfrm>
            <a:off x="1187624" y="142852"/>
            <a:ext cx="6313334" cy="92333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cap="all" dirty="0" smtClean="0">
                <a:ln/>
                <a:solidFill>
                  <a:schemeClr val="bg2">
                    <a:lumMod val="25000"/>
                  </a:schemeClr>
                </a:solidFill>
                <a:effectLst>
                  <a:reflection blurRad="10000" stA="55000" endPos="48000" dist="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Подумай…?</a:t>
            </a:r>
            <a:endParaRPr lang="ru-RU" sz="5400" b="1" cap="all" dirty="0">
              <a:ln/>
              <a:solidFill>
                <a:schemeClr val="bg2">
                  <a:lumMod val="25000"/>
                </a:schemeClr>
              </a:solidFill>
              <a:effectLst>
                <a:reflection blurRad="10000" stA="55000" endPos="48000" dist="5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5266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2"/>
          <p:cNvSpPr txBox="1">
            <a:spLocks noChangeArrowheads="1"/>
          </p:cNvSpPr>
          <p:nvPr/>
        </p:nvSpPr>
        <p:spPr bwMode="auto">
          <a:xfrm>
            <a:off x="971600" y="188640"/>
            <a:ext cx="74104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такое раствор?</a:t>
            </a:r>
          </a:p>
          <a:p>
            <a:endParaRPr lang="ru-RU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75" name="TextBox 3"/>
          <p:cNvSpPr txBox="1">
            <a:spLocks noChangeArrowheads="1"/>
          </p:cNvSpPr>
          <p:nvPr/>
        </p:nvSpPr>
        <p:spPr bwMode="auto">
          <a:xfrm>
            <a:off x="179512" y="908720"/>
            <a:ext cx="736428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Лабораторные опыты</a:t>
            </a:r>
          </a:p>
        </p:txBody>
      </p:sp>
      <p:sp>
        <p:nvSpPr>
          <p:cNvPr id="3076" name="TextBox 4"/>
          <p:cNvSpPr txBox="1">
            <a:spLocks noChangeArrowheads="1"/>
          </p:cNvSpPr>
          <p:nvPr/>
        </p:nvSpPr>
        <p:spPr bwMode="auto">
          <a:xfrm>
            <a:off x="179512" y="2447602"/>
            <a:ext cx="8812088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200" b="1" u="sng" dirty="0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Оборудование </a:t>
            </a:r>
            <a:r>
              <a:rPr lang="ru-RU" sz="3200" b="1" u="sng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и реактивы:</a:t>
            </a:r>
          </a:p>
          <a:p>
            <a:r>
              <a:rPr lang="ru-RU" sz="3200" b="1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пробирки, стеклянные палочки, вода (Н2О), мел (СаСО3), масло, хлорид натрия (</a:t>
            </a:r>
            <a:r>
              <a:rPr lang="ru-RU" sz="3200" b="1" dirty="0" err="1">
                <a:solidFill>
                  <a:schemeClr val="bg2">
                    <a:lumMod val="25000"/>
                  </a:schemeClr>
                </a:solidFill>
                <a:latin typeface="+mj-lt"/>
              </a:rPr>
              <a:t>NaCl</a:t>
            </a:r>
            <a:r>
              <a:rPr lang="ru-RU" sz="3200" b="1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)</a:t>
            </a:r>
          </a:p>
        </p:txBody>
      </p:sp>
      <p:sp>
        <p:nvSpPr>
          <p:cNvPr id="3077" name="TextBox 5"/>
          <p:cNvSpPr txBox="1">
            <a:spLocks noChangeArrowheads="1"/>
          </p:cNvSpPr>
          <p:nvPr/>
        </p:nvSpPr>
        <p:spPr bwMode="auto">
          <a:xfrm>
            <a:off x="179512" y="1493495"/>
            <a:ext cx="8496944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800" b="1" u="sng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Цель работы</a:t>
            </a:r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: получить  раствор </a:t>
            </a:r>
            <a:r>
              <a:rPr lang="ru-RU" sz="2800" b="1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вещества, описать внешний вид раствора</a:t>
            </a:r>
          </a:p>
        </p:txBody>
      </p:sp>
      <p:sp>
        <p:nvSpPr>
          <p:cNvPr id="3091" name="TextBox 19"/>
          <p:cNvSpPr txBox="1">
            <a:spLocks noChangeArrowheads="1"/>
          </p:cNvSpPr>
          <p:nvPr/>
        </p:nvSpPr>
        <p:spPr bwMode="auto">
          <a:xfrm>
            <a:off x="0" y="4017262"/>
            <a:ext cx="83820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200" b="1" u="sng" dirty="0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Техника безопасности:</a:t>
            </a:r>
          </a:p>
          <a:p>
            <a:r>
              <a:rPr lang="ru-RU" sz="3200" b="1" dirty="0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 </a:t>
            </a:r>
            <a:r>
              <a:rPr lang="ru-RU" sz="3200" b="1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Аккуратно работать со стеклянной посудой!!!</a:t>
            </a:r>
          </a:p>
        </p:txBody>
      </p:sp>
    </p:spTree>
    <p:extLst>
      <p:ext uri="{BB962C8B-B14F-4D97-AF65-F5344CB8AC3E}">
        <p14:creationId xmlns:p14="http://schemas.microsoft.com/office/powerpoint/2010/main" val="2931550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/>
      <p:bldP spid="3076" grpId="0"/>
      <p:bldP spid="3077" grpId="0"/>
      <p:bldP spid="309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/>
          <p:cNvSpPr/>
          <p:nvPr/>
        </p:nvSpPr>
        <p:spPr>
          <a:xfrm>
            <a:off x="5105400" y="2667000"/>
            <a:ext cx="1828800" cy="3429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6934200" y="2667000"/>
            <a:ext cx="1981200" cy="3429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5105400" y="1905000"/>
            <a:ext cx="3810000" cy="762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6"/>
          <p:cNvSpPr txBox="1">
            <a:spLocks noChangeArrowheads="1"/>
          </p:cNvSpPr>
          <p:nvPr/>
        </p:nvSpPr>
        <p:spPr bwMode="auto">
          <a:xfrm>
            <a:off x="467544" y="773415"/>
            <a:ext cx="265665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Ход работы: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467544" y="188640"/>
            <a:ext cx="730485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Лабораторные опыты</a:t>
            </a:r>
          </a:p>
        </p:txBody>
      </p:sp>
      <p:sp>
        <p:nvSpPr>
          <p:cNvPr id="5" name="TextBox 8"/>
          <p:cNvSpPr txBox="1">
            <a:spLocks noChangeArrowheads="1"/>
          </p:cNvSpPr>
          <p:nvPr/>
        </p:nvSpPr>
        <p:spPr bwMode="auto">
          <a:xfrm>
            <a:off x="228600" y="1358190"/>
            <a:ext cx="4405312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1) В три пробирки налейте по 1/3 воды</a:t>
            </a:r>
          </a:p>
          <a:p>
            <a:endParaRPr lang="ru-RU" dirty="0"/>
          </a:p>
        </p:txBody>
      </p:sp>
      <p:sp>
        <p:nvSpPr>
          <p:cNvPr id="6" name="TextBox 7"/>
          <p:cNvSpPr txBox="1">
            <a:spLocks noChangeArrowheads="1"/>
          </p:cNvSpPr>
          <p:nvPr/>
        </p:nvSpPr>
        <p:spPr bwMode="auto">
          <a:xfrm>
            <a:off x="228600" y="2242344"/>
            <a:ext cx="4800601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2) В первую пробирку добавьте 2 ложки мела, перемешайте палочкой. Что наблюдаете?</a:t>
            </a:r>
          </a:p>
        </p:txBody>
      </p:sp>
      <p:sp>
        <p:nvSpPr>
          <p:cNvPr id="7" name="TextBox 9"/>
          <p:cNvSpPr txBox="1">
            <a:spLocks noChangeArrowheads="1"/>
          </p:cNvSpPr>
          <p:nvPr/>
        </p:nvSpPr>
        <p:spPr bwMode="auto">
          <a:xfrm>
            <a:off x="107504" y="3433762"/>
            <a:ext cx="452640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3) Во вторую пробирку добавьте 5 капель масла, перемешайте палочкой. Что наблюдаете? </a:t>
            </a:r>
          </a:p>
        </p:txBody>
      </p:sp>
      <p:sp>
        <p:nvSpPr>
          <p:cNvPr id="8" name="TextBox 10"/>
          <p:cNvSpPr txBox="1">
            <a:spLocks noChangeArrowheads="1"/>
          </p:cNvSpPr>
          <p:nvPr/>
        </p:nvSpPr>
        <p:spPr bwMode="auto">
          <a:xfrm>
            <a:off x="0" y="4634092"/>
            <a:ext cx="463391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4) В третью пробирку добавьте 2 ложки соли, перемешайте. Что наблюдаете?</a:t>
            </a:r>
          </a:p>
        </p:txBody>
      </p:sp>
      <p:sp>
        <p:nvSpPr>
          <p:cNvPr id="9" name="TextBox 12"/>
          <p:cNvSpPr txBox="1">
            <a:spLocks noChangeArrowheads="1"/>
          </p:cNvSpPr>
          <p:nvPr/>
        </p:nvSpPr>
        <p:spPr bwMode="auto">
          <a:xfrm>
            <a:off x="5257800" y="2057400"/>
            <a:ext cx="156368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что делал</a:t>
            </a:r>
          </a:p>
        </p:txBody>
      </p:sp>
      <p:sp>
        <p:nvSpPr>
          <p:cNvPr id="10" name="TextBox 13"/>
          <p:cNvSpPr txBox="1">
            <a:spLocks noChangeArrowheads="1"/>
          </p:cNvSpPr>
          <p:nvPr/>
        </p:nvSpPr>
        <p:spPr bwMode="auto">
          <a:xfrm>
            <a:off x="7010400" y="1981200"/>
            <a:ext cx="16637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что </a:t>
            </a:r>
          </a:p>
          <a:p>
            <a:pPr algn="ctr"/>
            <a:r>
              <a:rPr lang="ru-RU" sz="2000" b="1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наблюдал</a:t>
            </a:r>
          </a:p>
        </p:txBody>
      </p:sp>
      <p:sp>
        <p:nvSpPr>
          <p:cNvPr id="11" name="TextBox 14"/>
          <p:cNvSpPr txBox="1">
            <a:spLocks noChangeArrowheads="1"/>
          </p:cNvSpPr>
          <p:nvPr/>
        </p:nvSpPr>
        <p:spPr bwMode="auto">
          <a:xfrm>
            <a:off x="5072063" y="3171825"/>
            <a:ext cx="2035175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Смешал</a:t>
            </a:r>
            <a:endParaRPr lang="ru-RU" sz="2000" b="1" dirty="0">
              <a:solidFill>
                <a:schemeClr val="bg2">
                  <a:lumMod val="25000"/>
                </a:schemeClr>
              </a:solidFill>
              <a:latin typeface="+mj-lt"/>
            </a:endParaRPr>
          </a:p>
          <a:p>
            <a:r>
              <a:rPr lang="ru-RU" sz="2000" b="1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1) </a:t>
            </a:r>
            <a:r>
              <a:rPr lang="ru-RU" sz="2000" b="1" dirty="0" err="1">
                <a:solidFill>
                  <a:schemeClr val="bg2">
                    <a:lumMod val="25000"/>
                  </a:schemeClr>
                </a:solidFill>
                <a:latin typeface="+mj-lt"/>
              </a:rPr>
              <a:t>вода+мел</a:t>
            </a:r>
            <a:endParaRPr lang="ru-RU" sz="2000" b="1" dirty="0">
              <a:solidFill>
                <a:schemeClr val="bg2">
                  <a:lumMod val="25000"/>
                </a:schemeClr>
              </a:solidFill>
              <a:latin typeface="+mj-lt"/>
            </a:endParaRPr>
          </a:p>
          <a:p>
            <a:endParaRPr lang="ru-RU" sz="2000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  <a:p>
            <a:r>
              <a:rPr lang="ru-RU" sz="2000" b="1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2) </a:t>
            </a:r>
            <a:r>
              <a:rPr lang="ru-RU" sz="2000" b="1" dirty="0" err="1">
                <a:solidFill>
                  <a:schemeClr val="bg2">
                    <a:lumMod val="25000"/>
                  </a:schemeClr>
                </a:solidFill>
                <a:latin typeface="+mj-lt"/>
              </a:rPr>
              <a:t>вода+масло</a:t>
            </a:r>
            <a:endParaRPr lang="ru-RU" sz="2000" b="1" dirty="0">
              <a:solidFill>
                <a:schemeClr val="bg2">
                  <a:lumMod val="25000"/>
                </a:schemeClr>
              </a:solidFill>
              <a:latin typeface="+mj-lt"/>
            </a:endParaRPr>
          </a:p>
          <a:p>
            <a:endParaRPr lang="ru-RU" sz="2000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  <a:p>
            <a:endParaRPr lang="ru-RU" sz="2000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  <a:p>
            <a:r>
              <a:rPr lang="ru-RU" sz="2000" b="1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3) </a:t>
            </a:r>
            <a:r>
              <a:rPr lang="ru-RU" sz="2000" b="1" dirty="0" err="1">
                <a:solidFill>
                  <a:schemeClr val="bg2">
                    <a:lumMod val="25000"/>
                  </a:schemeClr>
                </a:solidFill>
                <a:latin typeface="+mj-lt"/>
              </a:rPr>
              <a:t>вода+соль</a:t>
            </a:r>
            <a:endParaRPr lang="ru-RU" sz="2000" b="1" dirty="0">
              <a:solidFill>
                <a:schemeClr val="bg2">
                  <a:lumMod val="25000"/>
                </a:schemeClr>
              </a:solidFill>
              <a:latin typeface="+mj-lt"/>
            </a:endParaRPr>
          </a:p>
        </p:txBody>
      </p:sp>
      <p:sp>
        <p:nvSpPr>
          <p:cNvPr id="13" name="TextBox 15"/>
          <p:cNvSpPr txBox="1">
            <a:spLocks noChangeArrowheads="1"/>
          </p:cNvSpPr>
          <p:nvPr/>
        </p:nvSpPr>
        <p:spPr bwMode="auto">
          <a:xfrm>
            <a:off x="7086601" y="2971800"/>
            <a:ext cx="1830388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Мел </a:t>
            </a:r>
            <a:r>
              <a:rPr lang="ru-RU" sz="2000" b="1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не </a:t>
            </a:r>
          </a:p>
          <a:p>
            <a:r>
              <a:rPr lang="ru-RU" sz="2000" b="1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растворился в воде</a:t>
            </a:r>
          </a:p>
        </p:txBody>
      </p:sp>
      <p:sp>
        <p:nvSpPr>
          <p:cNvPr id="14" name="TextBox 16"/>
          <p:cNvSpPr txBox="1">
            <a:spLocks noChangeArrowheads="1"/>
          </p:cNvSpPr>
          <p:nvPr/>
        </p:nvSpPr>
        <p:spPr bwMode="auto">
          <a:xfrm>
            <a:off x="7107414" y="3941594"/>
            <a:ext cx="1830388" cy="129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Масло </a:t>
            </a:r>
            <a:r>
              <a:rPr lang="ru-RU" sz="2000" b="1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не</a:t>
            </a:r>
          </a:p>
          <a:p>
            <a:r>
              <a:rPr lang="ru-RU" sz="2000" b="1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растворилось в воде</a:t>
            </a:r>
          </a:p>
          <a:p>
            <a:endParaRPr lang="ru-RU" dirty="0"/>
          </a:p>
        </p:txBody>
      </p:sp>
      <p:sp>
        <p:nvSpPr>
          <p:cNvPr id="15" name="TextBox 17"/>
          <p:cNvSpPr txBox="1">
            <a:spLocks noChangeArrowheads="1"/>
          </p:cNvSpPr>
          <p:nvPr/>
        </p:nvSpPr>
        <p:spPr bwMode="auto">
          <a:xfrm>
            <a:off x="7162800" y="5181600"/>
            <a:ext cx="21717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Соль</a:t>
            </a:r>
          </a:p>
          <a:p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 </a:t>
            </a:r>
            <a:r>
              <a:rPr lang="ru-RU" sz="2000" b="1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растворилась</a:t>
            </a:r>
          </a:p>
        </p:txBody>
      </p:sp>
      <p:sp>
        <p:nvSpPr>
          <p:cNvPr id="17" name="TextBox 6"/>
          <p:cNvSpPr txBox="1">
            <a:spLocks noChangeArrowheads="1"/>
          </p:cNvSpPr>
          <p:nvPr/>
        </p:nvSpPr>
        <p:spPr bwMode="auto">
          <a:xfrm>
            <a:off x="5638800" y="1219200"/>
            <a:ext cx="2514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Отчет:</a:t>
            </a:r>
            <a:endParaRPr lang="ru-RU" sz="3200" b="1" dirty="0">
              <a:solidFill>
                <a:schemeClr val="bg2">
                  <a:lumMod val="25000"/>
                </a:schemeClr>
              </a:solidFill>
              <a:latin typeface="+mj-lt"/>
            </a:endParaRPr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>
            <a:off x="5105400" y="4038600"/>
            <a:ext cx="3810000" cy="158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5105400" y="5029200"/>
            <a:ext cx="3810000" cy="158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3654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3" grpId="0"/>
      <p:bldP spid="14" grpId="0"/>
      <p:bldP spid="15" grpId="0"/>
      <p:bldP spid="1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31762"/>
            <a:ext cx="8229600" cy="2289126"/>
          </a:xfrm>
        </p:spPr>
        <p:txBody>
          <a:bodyPr>
            <a:normAutofit fontScale="90000"/>
          </a:bodyPr>
          <a:lstStyle/>
          <a:p>
            <a:pPr lvl="0">
              <a:spcBef>
                <a:spcPts val="0"/>
              </a:spcBef>
            </a:pPr>
            <a:r>
              <a:rPr lang="ru-RU" sz="2800" dirty="0" smtClean="0">
                <a:solidFill>
                  <a:srgbClr val="0F6FC6">
                    <a:lumMod val="75000"/>
                  </a:srgbClr>
                </a:solidFill>
                <a:latin typeface="Trebuchet MS"/>
              </a:rPr>
              <a:t/>
            </a:r>
            <a:br>
              <a:rPr lang="ru-RU" sz="2800" dirty="0" smtClean="0">
                <a:solidFill>
                  <a:srgbClr val="0F6FC6">
                    <a:lumMod val="75000"/>
                  </a:srgbClr>
                </a:solidFill>
                <a:latin typeface="Trebuchet MS"/>
              </a:rPr>
            </a:br>
            <a:r>
              <a:rPr lang="ru-RU" sz="2800" dirty="0">
                <a:solidFill>
                  <a:srgbClr val="0F6FC6">
                    <a:lumMod val="75000"/>
                  </a:srgbClr>
                </a:solidFill>
                <a:latin typeface="Trebuchet MS"/>
              </a:rPr>
              <a:t/>
            </a:r>
            <a:br>
              <a:rPr lang="ru-RU" sz="2800" dirty="0">
                <a:solidFill>
                  <a:srgbClr val="0F6FC6">
                    <a:lumMod val="75000"/>
                  </a:srgbClr>
                </a:solidFill>
                <a:latin typeface="Trebuchet MS"/>
              </a:rPr>
            </a:br>
            <a:r>
              <a:rPr lang="ru-RU" sz="3100" b="1" u="sng" dirty="0" smtClean="0">
                <a:solidFill>
                  <a:schemeClr val="bg2">
                    <a:lumMod val="25000"/>
                  </a:schemeClr>
                </a:solidFill>
                <a:latin typeface="Trebuchet MS"/>
              </a:rPr>
              <a:t>Раствор</a:t>
            </a:r>
            <a:r>
              <a:rPr lang="ru-RU" sz="3100" b="1" dirty="0" smtClean="0">
                <a:solidFill>
                  <a:schemeClr val="bg2">
                    <a:lumMod val="25000"/>
                  </a:schemeClr>
                </a:solidFill>
                <a:latin typeface="Trebuchet MS"/>
              </a:rPr>
              <a:t> - это </a:t>
            </a:r>
            <a:r>
              <a:rPr lang="ru-RU" sz="3100" b="1" dirty="0">
                <a:solidFill>
                  <a:schemeClr val="bg2">
                    <a:lumMod val="25000"/>
                  </a:schemeClr>
                </a:solidFill>
                <a:latin typeface="Trebuchet MS"/>
              </a:rPr>
              <a:t>однородная система, состоящая из молекул растворителя  и частиц растворенного вещества, между которыми происходят физические и химические взаимодействия.   </a:t>
            </a:r>
            <a:br>
              <a:rPr lang="ru-RU" sz="3100" b="1" dirty="0">
                <a:solidFill>
                  <a:schemeClr val="bg2">
                    <a:lumMod val="25000"/>
                  </a:schemeClr>
                </a:solidFill>
                <a:latin typeface="Trebuchet MS"/>
              </a:rPr>
            </a:br>
            <a:r>
              <a:rPr lang="ru-RU" sz="20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</a:rPr>
              <a:t/>
            </a:r>
            <a:br>
              <a:rPr lang="ru-RU" sz="20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</a:rPr>
            </a:br>
            <a:endParaRPr lang="ru-RU" sz="49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7172" name="Picture 4" descr="http://900igr.net/datai/khimija/Konkurs-po-khimii/0012-007-Konkurs-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3645024"/>
            <a:ext cx="4283968" cy="32129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://www.globalmarket.com.ua/data/518211_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6359" y="3645024"/>
            <a:ext cx="4383616" cy="32129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/>
          <p:cNvSpPr/>
          <p:nvPr/>
        </p:nvSpPr>
        <p:spPr>
          <a:xfrm>
            <a:off x="4724400" y="2870775"/>
            <a:ext cx="3886200" cy="368242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228600" y="2870775"/>
            <a:ext cx="3886200" cy="368242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46" name="TextBox 2"/>
          <p:cNvSpPr txBox="1">
            <a:spLocks noChangeArrowheads="1"/>
          </p:cNvSpPr>
          <p:nvPr/>
        </p:nvSpPr>
        <p:spPr bwMode="auto">
          <a:xfrm>
            <a:off x="198004" y="104645"/>
            <a:ext cx="8393113" cy="2215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Взвесь -  </a:t>
            </a:r>
          </a:p>
          <a:p>
            <a:r>
              <a:rPr lang="ru-RU" sz="28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жидкость или газ, в которых относительно равномерно </a:t>
            </a:r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распределены </a:t>
            </a:r>
            <a:r>
              <a:rPr lang="ru-RU" sz="28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мелкие частицы твердого вещества или капли  </a:t>
            </a:r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другой </a:t>
            </a:r>
            <a:r>
              <a:rPr lang="ru-RU" sz="28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жидкости.   </a:t>
            </a:r>
          </a:p>
          <a:p>
            <a:endParaRPr lang="ru-RU" dirty="0"/>
          </a:p>
        </p:txBody>
      </p:sp>
      <p:sp>
        <p:nvSpPr>
          <p:cNvPr id="6147" name="TextBox 3"/>
          <p:cNvSpPr txBox="1">
            <a:spLocks noChangeArrowheads="1"/>
          </p:cNvSpPr>
          <p:nvPr/>
        </p:nvSpPr>
        <p:spPr bwMode="auto">
          <a:xfrm>
            <a:off x="3505200" y="2286000"/>
            <a:ext cx="18288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Взвеси</a:t>
            </a:r>
          </a:p>
        </p:txBody>
      </p:sp>
      <p:sp>
        <p:nvSpPr>
          <p:cNvPr id="6150" name="TextBox 6"/>
          <p:cNvSpPr txBox="1">
            <a:spLocks noChangeArrowheads="1"/>
          </p:cNvSpPr>
          <p:nvPr/>
        </p:nvSpPr>
        <p:spPr bwMode="auto">
          <a:xfrm>
            <a:off x="1143000" y="3276600"/>
            <a:ext cx="187801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 dirty="0">
                <a:solidFill>
                  <a:schemeClr val="tx2"/>
                </a:solidFill>
                <a:latin typeface="+mj-lt"/>
                <a:hlinkClick r:id="rId2" action="ppaction://hlinksldjump"/>
              </a:rPr>
              <a:t>Эмульсия</a:t>
            </a:r>
            <a:endParaRPr lang="ru-RU" sz="2800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6151" name="TextBox 7"/>
          <p:cNvSpPr txBox="1">
            <a:spLocks noChangeArrowheads="1"/>
          </p:cNvSpPr>
          <p:nvPr/>
        </p:nvSpPr>
        <p:spPr bwMode="auto">
          <a:xfrm>
            <a:off x="5715000" y="3200400"/>
            <a:ext cx="239395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chemeClr val="bg2">
                    <a:lumMod val="25000"/>
                  </a:schemeClr>
                </a:solidFill>
                <a:latin typeface="+mj-lt"/>
                <a:hlinkClick r:id="rId3" action="ppaction://hlinksldjump"/>
              </a:rPr>
              <a:t>Суспензия</a:t>
            </a:r>
            <a:endParaRPr lang="ru-RU" sz="3200" b="1" dirty="0">
              <a:solidFill>
                <a:schemeClr val="bg2">
                  <a:lumMod val="25000"/>
                </a:schemeClr>
              </a:solidFill>
              <a:latin typeface="+mj-lt"/>
            </a:endParaRPr>
          </a:p>
        </p:txBody>
      </p:sp>
      <p:sp>
        <p:nvSpPr>
          <p:cNvPr id="6152" name="TextBox 8"/>
          <p:cNvSpPr txBox="1">
            <a:spLocks noChangeArrowheads="1"/>
          </p:cNvSpPr>
          <p:nvPr/>
        </p:nvSpPr>
        <p:spPr bwMode="auto">
          <a:xfrm>
            <a:off x="4876800" y="3810000"/>
            <a:ext cx="3776662" cy="2215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Это взвесь, в которой мелкие частицы твердого вещества равномерно распределены между молекулами </a:t>
            </a:r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жидкости</a:t>
            </a:r>
            <a:endParaRPr lang="ru-RU" sz="2400" b="1" dirty="0">
              <a:solidFill>
                <a:schemeClr val="bg2">
                  <a:lumMod val="25000"/>
                </a:schemeClr>
              </a:solidFill>
              <a:latin typeface="+mj-lt"/>
            </a:endParaRPr>
          </a:p>
          <a:p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@Arial Unicode MS"/>
              </a:rPr>
              <a:t> </a:t>
            </a:r>
          </a:p>
        </p:txBody>
      </p:sp>
      <p:sp>
        <p:nvSpPr>
          <p:cNvPr id="6153" name="TextBox 9"/>
          <p:cNvSpPr txBox="1">
            <a:spLocks noChangeArrowheads="1"/>
          </p:cNvSpPr>
          <p:nvPr/>
        </p:nvSpPr>
        <p:spPr bwMode="auto">
          <a:xfrm>
            <a:off x="304800" y="3810000"/>
            <a:ext cx="38862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Это взвесь, в которой мелкие капельки какой-либо жидкости равномерно распределены между молекулами другой </a:t>
            </a:r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жидкости</a:t>
            </a:r>
            <a:endParaRPr lang="ru-RU" sz="2400" b="1" dirty="0">
              <a:solidFill>
                <a:schemeClr val="bg2">
                  <a:lumMod val="2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62976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6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61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7" grpId="0" animBg="1"/>
      <p:bldP spid="6152" grpId="0"/>
      <p:bldP spid="615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ru-RU" altLang="ru-RU" sz="40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Виды растворов</a:t>
            </a:r>
            <a:endParaRPr lang="ru-RU" altLang="ru-RU" sz="4000" b="1" i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1219200"/>
            <a:ext cx="9144000" cy="3916363"/>
          </a:xfrm>
        </p:spPr>
        <p:txBody>
          <a:bodyPr/>
          <a:lstStyle/>
          <a:p>
            <a:r>
              <a:rPr lang="ru-RU" altLang="ru-RU" b="1" u="sng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Насыщенный раствор </a:t>
            </a:r>
            <a:r>
              <a:rPr lang="ru-RU" altLang="ru-RU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–  </a:t>
            </a:r>
            <a:r>
              <a:rPr lang="ru-RU" altLang="ru-RU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раствор, в котором при данной температуре вещество больше не растворяется.</a:t>
            </a:r>
          </a:p>
        </p:txBody>
      </p:sp>
      <p:sp>
        <p:nvSpPr>
          <p:cNvPr id="4" name="Содержимое 2"/>
          <p:cNvSpPr txBox="1">
            <a:spLocks/>
          </p:cNvSpPr>
          <p:nvPr/>
        </p:nvSpPr>
        <p:spPr bwMode="auto">
          <a:xfrm>
            <a:off x="0" y="2667000"/>
            <a:ext cx="91440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ru-RU" sz="3200" b="1" u="sng" kern="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Ненасыщенный раствор </a:t>
            </a:r>
            <a:r>
              <a:rPr lang="ru-RU" sz="3200" b="1" kern="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3200" kern="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раствор</a:t>
            </a:r>
            <a:r>
              <a:rPr lang="ru-RU" sz="3200" kern="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в котором при данной температуре находится меньше растворяемого вещества, чем в его насыщенном растворе</a:t>
            </a:r>
          </a:p>
        </p:txBody>
      </p:sp>
      <p:sp>
        <p:nvSpPr>
          <p:cNvPr id="5" name="Содержимое 2"/>
          <p:cNvSpPr txBox="1">
            <a:spLocks/>
          </p:cNvSpPr>
          <p:nvPr/>
        </p:nvSpPr>
        <p:spPr bwMode="auto">
          <a:xfrm>
            <a:off x="0" y="4648200"/>
            <a:ext cx="91440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ru-RU" sz="3200" b="1" u="sng" kern="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Пересыщенный раствор </a:t>
            </a:r>
            <a:r>
              <a:rPr lang="ru-RU" sz="3200" b="1" kern="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3200" kern="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раствор</a:t>
            </a:r>
            <a:r>
              <a:rPr lang="ru-RU" sz="3200" kern="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в котором при данной температуре находится в растворенном состоянии больше вещества, чем в его насыщенном растворе при тех же условиях</a:t>
            </a:r>
            <a:r>
              <a:rPr lang="ru-RU" sz="3200" kern="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45794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8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800" decel="100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800" decel="100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/>
      <p:bldP spid="5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9144000" cy="2630487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4000" b="1" dirty="0">
                <a:solidFill>
                  <a:schemeClr val="tx2"/>
                </a:solidFill>
              </a:rPr>
              <a:t>Растворимость зависит от</a:t>
            </a:r>
            <a:r>
              <a:rPr lang="ru-RU" sz="4000" b="1" dirty="0" smtClean="0">
                <a:solidFill>
                  <a:schemeClr val="tx2"/>
                </a:solidFill>
              </a:rPr>
              <a:t>:</a:t>
            </a:r>
            <a:r>
              <a:rPr lang="ru-RU" sz="3100" b="1" dirty="0">
                <a:solidFill>
                  <a:schemeClr val="tx2"/>
                </a:solidFill>
              </a:rPr>
              <a:t/>
            </a:r>
            <a:br>
              <a:rPr lang="ru-RU" sz="3100" b="1" dirty="0">
                <a:solidFill>
                  <a:schemeClr val="tx2"/>
                </a:solidFill>
              </a:rPr>
            </a:br>
            <a:r>
              <a:rPr lang="ru-RU" sz="3100" b="1" dirty="0">
                <a:solidFill>
                  <a:schemeClr val="tx2"/>
                </a:solidFill>
              </a:rPr>
              <a:t>                 - природы </a:t>
            </a:r>
            <a:r>
              <a:rPr lang="ru-RU" sz="3100" b="1" dirty="0" smtClean="0">
                <a:solidFill>
                  <a:schemeClr val="tx2"/>
                </a:solidFill>
              </a:rPr>
              <a:t>реагирующих веществ;</a:t>
            </a:r>
            <a:br>
              <a:rPr lang="ru-RU" sz="3100" b="1" dirty="0" smtClean="0">
                <a:solidFill>
                  <a:schemeClr val="tx2"/>
                </a:solidFill>
              </a:rPr>
            </a:br>
            <a:r>
              <a:rPr lang="ru-RU" sz="3100" b="1" dirty="0" smtClean="0">
                <a:solidFill>
                  <a:schemeClr val="tx2"/>
                </a:solidFill>
              </a:rPr>
              <a:t>                 </a:t>
            </a:r>
            <a:r>
              <a:rPr lang="ru-RU" sz="3100" b="1" dirty="0">
                <a:solidFill>
                  <a:schemeClr val="tx2"/>
                </a:solidFill>
              </a:rPr>
              <a:t>- температуры;</a:t>
            </a:r>
            <a:br>
              <a:rPr lang="ru-RU" sz="3100" b="1" dirty="0">
                <a:solidFill>
                  <a:schemeClr val="tx2"/>
                </a:solidFill>
              </a:rPr>
            </a:br>
            <a:r>
              <a:rPr lang="ru-RU" sz="3100" b="1" dirty="0">
                <a:solidFill>
                  <a:schemeClr val="tx2"/>
                </a:solidFill>
              </a:rPr>
              <a:t>                     - вида растворителя</a:t>
            </a:r>
            <a:r>
              <a:rPr lang="ru-RU" b="1" dirty="0" smtClean="0">
                <a:solidFill>
                  <a:schemeClr val="tx2"/>
                </a:solidFill>
              </a:rPr>
              <a:t>.</a:t>
            </a:r>
            <a:endParaRPr lang="ru-RU" b="1" dirty="0">
              <a:solidFill>
                <a:schemeClr val="tx2"/>
              </a:solidFill>
            </a:endParaRPr>
          </a:p>
        </p:txBody>
      </p:sp>
      <p:pic>
        <p:nvPicPr>
          <p:cNvPr id="11266" name="Picture 2" descr="http://www.wiki.vladimir.i-edu.ru/images/7/7d/Chemopit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882207"/>
            <a:ext cx="1944215" cy="2335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http://blogmotion.fr/wp-content/uploads/2009/02/decouvertes-partage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5" y="3154272"/>
            <a:ext cx="3312368" cy="3312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2" name="Picture 8" descr="http://www.equipnet.ru/netcat_files/83/101/programme.3dn.ru_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7704" y="3212976"/>
            <a:ext cx="2945904" cy="2713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3475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b="1" dirty="0" smtClean="0">
                <a:solidFill>
                  <a:schemeClr val="tx2"/>
                </a:solidFill>
              </a:rPr>
              <a:t>Подведём итоги….</a:t>
            </a:r>
            <a:endParaRPr lang="ru-RU" altLang="ru-RU" b="1" dirty="0">
              <a:solidFill>
                <a:schemeClr val="tx2"/>
              </a:solidFill>
            </a:endParaRPr>
          </a:p>
        </p:txBody>
      </p:sp>
      <p:sp>
        <p:nvSpPr>
          <p:cNvPr id="460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1268760"/>
            <a:ext cx="8507288" cy="4857403"/>
          </a:xfrm>
        </p:spPr>
        <p:txBody>
          <a:bodyPr>
            <a:noAutofit/>
          </a:bodyPr>
          <a:lstStyle/>
          <a:p>
            <a:r>
              <a:rPr lang="ru-RU" altLang="ru-RU" b="1" dirty="0">
                <a:solidFill>
                  <a:schemeClr val="tx2"/>
                </a:solidFill>
              </a:rPr>
              <a:t>Что такое раствор? Из чего он состоит?</a:t>
            </a:r>
          </a:p>
          <a:p>
            <a:r>
              <a:rPr lang="ru-RU" altLang="ru-RU" b="1" dirty="0">
                <a:solidFill>
                  <a:schemeClr val="tx2"/>
                </a:solidFill>
              </a:rPr>
              <a:t>Дайте определение растворимости.</a:t>
            </a:r>
          </a:p>
          <a:p>
            <a:r>
              <a:rPr lang="ru-RU" altLang="ru-RU" b="1" dirty="0">
                <a:solidFill>
                  <a:schemeClr val="tx2"/>
                </a:solidFill>
              </a:rPr>
              <a:t>Перечислите признаки химического взаимодействия происходящие в растворе.</a:t>
            </a:r>
          </a:p>
          <a:p>
            <a:r>
              <a:rPr lang="ru-RU" altLang="ru-RU" b="1" dirty="0">
                <a:solidFill>
                  <a:schemeClr val="tx2"/>
                </a:solidFill>
              </a:rPr>
              <a:t>Какие факторы влияют на растворимость?</a:t>
            </a:r>
          </a:p>
          <a:p>
            <a:r>
              <a:rPr lang="ru-RU" altLang="ru-RU" b="1" dirty="0">
                <a:solidFill>
                  <a:schemeClr val="tx2"/>
                </a:solidFill>
              </a:rPr>
              <a:t>Как называется раствор если:</a:t>
            </a:r>
          </a:p>
          <a:p>
            <a:r>
              <a:rPr lang="ru-RU" altLang="ru-RU" sz="2800" b="1" dirty="0">
                <a:solidFill>
                  <a:schemeClr val="tx2"/>
                </a:solidFill>
              </a:rPr>
              <a:t>при данной </a:t>
            </a:r>
            <a:r>
              <a:rPr lang="en-US" altLang="ru-RU" sz="2800" b="1" dirty="0">
                <a:solidFill>
                  <a:schemeClr val="tx2"/>
                </a:solidFill>
              </a:rPr>
              <a:t>t</a:t>
            </a:r>
            <a:r>
              <a:rPr lang="en-US" altLang="ru-RU" sz="2800" b="1" dirty="0">
                <a:solidFill>
                  <a:schemeClr val="tx2"/>
                </a:solidFill>
                <a:cs typeface="Arial" charset="0"/>
              </a:rPr>
              <a:t>°</a:t>
            </a:r>
            <a:r>
              <a:rPr lang="ru-RU" altLang="ru-RU" sz="2800" b="1" dirty="0">
                <a:solidFill>
                  <a:schemeClr val="tx2"/>
                </a:solidFill>
                <a:cs typeface="Arial" charset="0"/>
              </a:rPr>
              <a:t> вещество больше не растворяется,</a:t>
            </a:r>
            <a:endParaRPr lang="ru-RU" altLang="ru-RU" sz="2800" b="1" dirty="0">
              <a:solidFill>
                <a:schemeClr val="tx2"/>
              </a:solidFill>
            </a:endParaRPr>
          </a:p>
          <a:p>
            <a:r>
              <a:rPr lang="ru-RU" altLang="ru-RU" sz="2800" b="1" dirty="0">
                <a:solidFill>
                  <a:schemeClr val="tx2"/>
                </a:solidFill>
              </a:rPr>
              <a:t>при данной </a:t>
            </a:r>
            <a:r>
              <a:rPr lang="en-US" altLang="ru-RU" sz="2800" b="1" dirty="0">
                <a:solidFill>
                  <a:schemeClr val="tx2"/>
                </a:solidFill>
              </a:rPr>
              <a:t>t</a:t>
            </a:r>
            <a:r>
              <a:rPr lang="en-US" altLang="ru-RU" sz="2800" b="1" dirty="0">
                <a:solidFill>
                  <a:schemeClr val="tx2"/>
                </a:solidFill>
                <a:cs typeface="Arial" charset="0"/>
              </a:rPr>
              <a:t>°</a:t>
            </a:r>
            <a:r>
              <a:rPr lang="ru-RU" altLang="ru-RU" sz="2800" b="1" dirty="0">
                <a:solidFill>
                  <a:schemeClr val="tx2"/>
                </a:solidFill>
                <a:cs typeface="Arial" charset="0"/>
              </a:rPr>
              <a:t> вещество ещё растворяется,</a:t>
            </a:r>
          </a:p>
          <a:p>
            <a:r>
              <a:rPr lang="ru-RU" altLang="ru-RU" sz="2800" b="1" dirty="0">
                <a:solidFill>
                  <a:schemeClr val="tx2"/>
                </a:solidFill>
                <a:cs typeface="Arial" charset="0"/>
              </a:rPr>
              <a:t>раствор содержит избыток растворённого вещества.</a:t>
            </a:r>
            <a:endParaRPr lang="ru-RU" altLang="ru-RU" sz="2800" b="1" dirty="0">
              <a:solidFill>
                <a:schemeClr val="tx2"/>
              </a:solidFill>
            </a:endParaRPr>
          </a:p>
          <a:p>
            <a:endParaRPr lang="ru-RU" altLang="ru-RU" sz="2800" b="1" dirty="0">
              <a:solidFill>
                <a:schemeClr val="tx2"/>
              </a:solidFill>
            </a:endParaRPr>
          </a:p>
          <a:p>
            <a:pPr>
              <a:buFont typeface="Wingdings" pitchFamily="2" charset="2"/>
              <a:buNone/>
            </a:pPr>
            <a:endParaRPr lang="ru-RU" altLang="ru-RU" sz="24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7076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5617" y="3244334"/>
            <a:ext cx="783755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chemeClr val="tx2"/>
                </a:solidFill>
              </a:rPr>
              <a:t>Ключ:1) АВ 2)АБВД 3)Б 4) а-2 б- 1,3 5) БВ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403648" y="1124744"/>
            <a:ext cx="626469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tx2"/>
                </a:solidFill>
              </a:rPr>
              <a:t>А теперь проверьте свои работы и поставьте оценку</a:t>
            </a:r>
            <a:endParaRPr lang="ru-RU" sz="32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2652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27584" y="692696"/>
            <a:ext cx="7488832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>
                <a:solidFill>
                  <a:schemeClr val="tx2"/>
                </a:solidFill>
              </a:rPr>
              <a:t>Домашнее задание: </a:t>
            </a:r>
            <a:endParaRPr lang="ru-RU" sz="4000" b="1" dirty="0" smtClean="0">
              <a:solidFill>
                <a:schemeClr val="tx2"/>
              </a:solidFill>
            </a:endParaRPr>
          </a:p>
          <a:p>
            <a:r>
              <a:rPr lang="ru-RU" sz="3200" b="1" dirty="0" smtClean="0">
                <a:solidFill>
                  <a:schemeClr val="tx2"/>
                </a:solidFill>
              </a:rPr>
              <a:t>параграф </a:t>
            </a:r>
            <a:r>
              <a:rPr lang="ru-RU" sz="3200" b="1" dirty="0">
                <a:solidFill>
                  <a:schemeClr val="tx2"/>
                </a:solidFill>
              </a:rPr>
              <a:t>28, выучите конспект в тетради. Выполните упр. 2,3 устно и упр. 1 письменно на стр. 81.инд </a:t>
            </a:r>
            <a:r>
              <a:rPr lang="ru-RU" sz="3200" b="1" dirty="0" smtClean="0">
                <a:solidFill>
                  <a:schemeClr val="tx2"/>
                </a:solidFill>
              </a:rPr>
              <a:t>задания: подготовить сообщение «Аномалии воды»</a:t>
            </a:r>
            <a:endParaRPr lang="ru-RU" sz="3200" b="1" dirty="0">
              <a:solidFill>
                <a:schemeClr val="tx2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 rot="10800000" flipV="1">
            <a:off x="2051720" y="3890664"/>
            <a:ext cx="5207073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Спасибо за урок!</a:t>
            </a:r>
          </a:p>
        </p:txBody>
      </p:sp>
    </p:spTree>
    <p:extLst>
      <p:ext uri="{BB962C8B-B14F-4D97-AF65-F5344CB8AC3E}">
        <p14:creationId xmlns:p14="http://schemas.microsoft.com/office/powerpoint/2010/main" val="2127394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11560" y="474345"/>
            <a:ext cx="8064896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Цель урока: </a:t>
            </a:r>
            <a:r>
              <a:rPr lang="ru-RU" sz="2400" dirty="0"/>
              <a:t>расширить представление о воде как уникальном веществе на Земле; процессе растворения и растворах.</a:t>
            </a:r>
          </a:p>
          <a:p>
            <a:r>
              <a:rPr lang="ru-RU" sz="2400" b="1" dirty="0"/>
              <a:t>Задачи:  </a:t>
            </a:r>
          </a:p>
          <a:p>
            <a:r>
              <a:rPr lang="ru-RU" sz="2400" dirty="0"/>
              <a:t>-</a:t>
            </a:r>
            <a:r>
              <a:rPr lang="ru-RU" sz="2400" b="1" dirty="0"/>
              <a:t>образовательная: </a:t>
            </a:r>
            <a:r>
              <a:rPr lang="ru-RU" sz="2400" dirty="0"/>
              <a:t>продолжить формирование представлений о свойствах воды;</a:t>
            </a:r>
          </a:p>
          <a:p>
            <a:r>
              <a:rPr lang="ru-RU" sz="2400" dirty="0"/>
              <a:t>познакомить с растворением как физико-химическим процессом,</a:t>
            </a:r>
          </a:p>
          <a:p>
            <a:r>
              <a:rPr lang="ru-RU" sz="2400" dirty="0"/>
              <a:t>дать классификацию растворов по признаку растворимости.</a:t>
            </a:r>
          </a:p>
          <a:p>
            <a:r>
              <a:rPr lang="ru-RU" sz="2400" dirty="0"/>
              <a:t>сформировать понятия: раствор, растворитель, кристаллогидрат.</a:t>
            </a:r>
          </a:p>
          <a:p>
            <a:r>
              <a:rPr lang="ru-RU" sz="2400" b="1" dirty="0"/>
              <a:t>- развивающая: </a:t>
            </a:r>
            <a:r>
              <a:rPr lang="ru-RU" sz="2400" dirty="0"/>
              <a:t>обеспечить развитие умений сравнивать познавательные объекты; </a:t>
            </a:r>
          </a:p>
          <a:p>
            <a:r>
              <a:rPr lang="ru-RU" sz="2400" dirty="0"/>
              <a:t>содействовать развитию умений использовать научные методы познания (наблюдение, эксперимент);</a:t>
            </a:r>
          </a:p>
          <a:p>
            <a:r>
              <a:rPr lang="ru-RU" sz="2400" b="1" dirty="0"/>
              <a:t>- воспитательная: </a:t>
            </a:r>
            <a:r>
              <a:rPr lang="ru-RU" sz="2400" dirty="0"/>
              <a:t>воспитание общей культуры, воспитывать бережное отношение к природе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332656"/>
            <a:ext cx="8424936" cy="7325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ИСПОлЬЗУЕМАЯ</a:t>
            </a:r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ЛИТЕРАТУРА:</a:t>
            </a:r>
          </a:p>
          <a:p>
            <a:pPr lvl="0"/>
            <a:endParaRPr lang="ru-RU" dirty="0" smtClean="0"/>
          </a:p>
          <a:p>
            <a:pPr lvl="0"/>
            <a:r>
              <a:rPr lang="ru-RU" sz="2400" b="1" dirty="0" smtClean="0">
                <a:solidFill>
                  <a:schemeClr val="tx2"/>
                </a:solidFill>
              </a:rPr>
              <a:t>Стандарт </a:t>
            </a:r>
            <a:r>
              <a:rPr lang="ru-RU" sz="2400" b="1" dirty="0">
                <a:solidFill>
                  <a:schemeClr val="tx2"/>
                </a:solidFill>
              </a:rPr>
              <a:t>образования по химии,</a:t>
            </a:r>
          </a:p>
          <a:p>
            <a:pPr lvl="0"/>
            <a:r>
              <a:rPr lang="ru-RU" sz="2400" b="1" dirty="0" smtClean="0">
                <a:solidFill>
                  <a:schemeClr val="tx2"/>
                </a:solidFill>
              </a:rPr>
              <a:t>Программа </a:t>
            </a:r>
            <a:r>
              <a:rPr lang="ru-RU" sz="2400" b="1" dirty="0">
                <a:solidFill>
                  <a:schemeClr val="tx2"/>
                </a:solidFill>
              </a:rPr>
              <a:t>по химии для общеобразовательных учреждений, </a:t>
            </a:r>
          </a:p>
          <a:p>
            <a:pPr lvl="0"/>
            <a:r>
              <a:rPr lang="ru-RU" sz="2400" b="1" dirty="0">
                <a:solidFill>
                  <a:schemeClr val="tx2"/>
                </a:solidFill>
              </a:rPr>
              <a:t>Новый энциклопедический словарь, «Большая Российская энциклопедия», Москва, 2008.</a:t>
            </a:r>
          </a:p>
          <a:p>
            <a:pPr lvl="0"/>
            <a:r>
              <a:rPr lang="ru-RU" sz="2400" b="1" dirty="0">
                <a:solidFill>
                  <a:schemeClr val="tx2"/>
                </a:solidFill>
              </a:rPr>
              <a:t>Энциклопедия для детей, т.16, 17 (Физика, Химия), «</a:t>
            </a:r>
            <a:r>
              <a:rPr lang="ru-RU" sz="2400" b="1" dirty="0" err="1">
                <a:solidFill>
                  <a:schemeClr val="tx2"/>
                </a:solidFill>
              </a:rPr>
              <a:t>Аванта</a:t>
            </a:r>
            <a:r>
              <a:rPr lang="ru-RU" sz="2400" b="1" dirty="0">
                <a:solidFill>
                  <a:schemeClr val="tx2"/>
                </a:solidFill>
              </a:rPr>
              <a:t>+», Москва, 2000.</a:t>
            </a:r>
          </a:p>
          <a:p>
            <a:pPr lvl="0"/>
            <a:r>
              <a:rPr lang="ru-RU" sz="2400" b="1" dirty="0">
                <a:solidFill>
                  <a:schemeClr val="tx2"/>
                </a:solidFill>
              </a:rPr>
              <a:t> Электронная библиотека наглядных пособий. Химия 8-11 класс « Кирилл и Мефодий» «Уроки физики Кирилла и </a:t>
            </a:r>
            <a:r>
              <a:rPr lang="ru-RU" sz="2400" b="1" dirty="0" err="1">
                <a:solidFill>
                  <a:schemeClr val="tx2"/>
                </a:solidFill>
              </a:rPr>
              <a:t>Мефодия</a:t>
            </a:r>
            <a:r>
              <a:rPr lang="ru-RU" sz="2400" b="1" dirty="0">
                <a:solidFill>
                  <a:schemeClr val="tx2"/>
                </a:solidFill>
              </a:rPr>
              <a:t>», Москва, 2002.</a:t>
            </a:r>
          </a:p>
          <a:p>
            <a:pPr lvl="0"/>
            <a:r>
              <a:rPr lang="ru-RU" sz="2400" b="1" dirty="0">
                <a:solidFill>
                  <a:schemeClr val="tx2"/>
                </a:solidFill>
              </a:rPr>
              <a:t> </a:t>
            </a:r>
            <a:r>
              <a:rPr lang="ru-RU" sz="2400" b="1" dirty="0" err="1">
                <a:solidFill>
                  <a:schemeClr val="tx2"/>
                </a:solidFill>
              </a:rPr>
              <a:t>Г.Е.Рудзитис</a:t>
            </a:r>
            <a:r>
              <a:rPr lang="ru-RU" sz="2400" b="1" dirty="0">
                <a:solidFill>
                  <a:schemeClr val="tx2"/>
                </a:solidFill>
              </a:rPr>
              <a:t>, </a:t>
            </a:r>
            <a:r>
              <a:rPr lang="ru-RU" sz="2400" b="1" dirty="0" err="1">
                <a:solidFill>
                  <a:schemeClr val="tx2"/>
                </a:solidFill>
              </a:rPr>
              <a:t>Ф.Г.Фельдман</a:t>
            </a:r>
            <a:r>
              <a:rPr lang="ru-RU" sz="2400" b="1" dirty="0">
                <a:solidFill>
                  <a:schemeClr val="tx2"/>
                </a:solidFill>
              </a:rPr>
              <a:t> Химия. 8 класс, учебник для общеобразовательных учреждений. «Просвещение», Москва, 2009.</a:t>
            </a:r>
          </a:p>
          <a:p>
            <a:pPr lvl="0"/>
            <a:r>
              <a:rPr lang="ru-RU" sz="2400" b="1" dirty="0" err="1">
                <a:solidFill>
                  <a:schemeClr val="tx2"/>
                </a:solidFill>
              </a:rPr>
              <a:t>Н.Е.Кузнецова</a:t>
            </a:r>
            <a:r>
              <a:rPr lang="ru-RU" sz="2400" b="1" dirty="0">
                <a:solidFill>
                  <a:schemeClr val="tx2"/>
                </a:solidFill>
              </a:rPr>
              <a:t>, </a:t>
            </a:r>
            <a:r>
              <a:rPr lang="ru-RU" sz="2400" b="1" dirty="0" err="1">
                <a:solidFill>
                  <a:schemeClr val="tx2"/>
                </a:solidFill>
              </a:rPr>
              <a:t>А.Н.Лёвкин</a:t>
            </a:r>
            <a:r>
              <a:rPr lang="ru-RU" sz="2400" b="1" dirty="0">
                <a:solidFill>
                  <a:schemeClr val="tx2"/>
                </a:solidFill>
              </a:rPr>
              <a:t> Химия. 8 класс. «</a:t>
            </a:r>
            <a:r>
              <a:rPr lang="ru-RU" sz="2400" b="1" dirty="0" err="1">
                <a:solidFill>
                  <a:schemeClr val="tx2"/>
                </a:solidFill>
              </a:rPr>
              <a:t>Вентана</a:t>
            </a:r>
            <a:r>
              <a:rPr lang="ru-RU" sz="2400" b="1" dirty="0">
                <a:solidFill>
                  <a:schemeClr val="tx2"/>
                </a:solidFill>
              </a:rPr>
              <a:t>-Граф», Москва, 2007.</a:t>
            </a:r>
          </a:p>
          <a:p>
            <a:r>
              <a:rPr lang="ru-RU" sz="2400" b="1" dirty="0">
                <a:solidFill>
                  <a:schemeClr val="tx2"/>
                </a:solidFill>
              </a:rPr>
              <a:t>интернет - ресурсы</a:t>
            </a:r>
          </a:p>
          <a:p>
            <a:pPr lvl="0"/>
            <a:endParaRPr lang="ru-RU" dirty="0" smtClean="0"/>
          </a:p>
          <a:p>
            <a:pPr lv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66458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188913"/>
            <a:ext cx="9036050" cy="60261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Вода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…..Тебя невозможно описать,</a:t>
            </a:r>
          </a:p>
          <a:p>
            <a:pPr marL="0" indent="0">
              <a:buNone/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Тобой наслаждаются,</a:t>
            </a:r>
          </a:p>
          <a:p>
            <a:pPr marL="0" indent="0">
              <a:buNone/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Не ведая, что ты такое!</a:t>
            </a:r>
          </a:p>
          <a:p>
            <a:pPr marL="0" indent="0">
              <a:buNone/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Мало сказать, что </a:t>
            </a:r>
          </a:p>
          <a:p>
            <a:pPr marL="0" indent="0">
              <a:buNone/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Ты необходима для жизни:</a:t>
            </a:r>
          </a:p>
          <a:p>
            <a:pPr marL="0" indent="0">
              <a:buNone/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Ты – сама жизнь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!</a:t>
            </a:r>
          </a:p>
          <a:p>
            <a:endParaRPr lang="ru-RU" dirty="0"/>
          </a:p>
          <a:p>
            <a:endParaRPr lang="ru-RU" dirty="0"/>
          </a:p>
          <a:p>
            <a:pPr marL="0" indent="0">
              <a:buNone/>
            </a:pPr>
            <a:r>
              <a:rPr lang="ru-RU" dirty="0" smtClean="0"/>
              <a:t>      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Антуан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де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Сент-Экзюпери</a:t>
            </a:r>
            <a:endParaRPr lang="ru-RU" dirty="0"/>
          </a:p>
          <a:p>
            <a:endParaRPr lang="ru-RU" dirty="0"/>
          </a:p>
        </p:txBody>
      </p:sp>
      <p:pic>
        <p:nvPicPr>
          <p:cNvPr id="4" name="Рисунок 3" descr="Небо, облака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6706" y="692696"/>
            <a:ext cx="3014663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96706" y="3356992"/>
            <a:ext cx="3086100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131763"/>
            <a:ext cx="8229600" cy="58261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А, что мы знаем о воде……?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27584" y="836712"/>
            <a:ext cx="7920880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chemeClr val="tx2">
                    <a:lumMod val="75000"/>
                  </a:schemeClr>
                </a:solidFill>
              </a:rPr>
              <a:t>1.	Формула воды – Н2О.</a:t>
            </a:r>
          </a:p>
          <a:p>
            <a:r>
              <a:rPr lang="ru-RU" sz="2800" b="1" dirty="0">
                <a:solidFill>
                  <a:schemeClr val="tx2">
                    <a:lumMod val="75000"/>
                  </a:schemeClr>
                </a:solidFill>
              </a:rPr>
              <a:t>2.	Относительная молекулярная масса воды равна 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16</a:t>
            </a:r>
            <a:endParaRPr lang="ru-RU" sz="2800" b="1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ru-RU" sz="2800" b="1" dirty="0">
                <a:solidFill>
                  <a:schemeClr val="tx2">
                    <a:lumMod val="75000"/>
                  </a:schemeClr>
                </a:solidFill>
              </a:rPr>
              <a:t>3.	Большое поверхностное натяжение</a:t>
            </a:r>
          </a:p>
          <a:p>
            <a:r>
              <a:rPr lang="ru-RU" sz="2800" b="1" dirty="0">
                <a:solidFill>
                  <a:schemeClr val="tx2">
                    <a:lumMod val="75000"/>
                  </a:schemeClr>
                </a:solidFill>
              </a:rPr>
              <a:t>4.          Вода может существовать в трех агрегатных состояниях</a:t>
            </a:r>
          </a:p>
          <a:p>
            <a:r>
              <a:rPr lang="ru-RU" sz="2800" b="1" dirty="0">
                <a:solidFill>
                  <a:schemeClr val="tx2">
                    <a:lumMod val="75000"/>
                  </a:schemeClr>
                </a:solidFill>
              </a:rPr>
              <a:t>5.	Соль можно выделить из раствора фильтрованием.</a:t>
            </a:r>
          </a:p>
          <a:p>
            <a:r>
              <a:rPr lang="ru-RU" sz="2800" b="1" dirty="0">
                <a:solidFill>
                  <a:schemeClr val="tx2">
                    <a:lumMod val="75000"/>
                  </a:schemeClr>
                </a:solidFill>
              </a:rPr>
              <a:t>6.	Вода – хороший растворитель.</a:t>
            </a:r>
          </a:p>
          <a:p>
            <a:r>
              <a:rPr lang="ru-RU" sz="2800" b="1" dirty="0">
                <a:solidFill>
                  <a:schemeClr val="tx2">
                    <a:lumMod val="75000"/>
                  </a:schemeClr>
                </a:solidFill>
              </a:rPr>
              <a:t>7.	Чтобы выделить соль из раствора, его необходимо выпарить.</a:t>
            </a:r>
          </a:p>
          <a:p>
            <a:r>
              <a:rPr lang="ru-RU" sz="2800" b="1" dirty="0">
                <a:solidFill>
                  <a:schemeClr val="tx2">
                    <a:lumMod val="75000"/>
                  </a:schemeClr>
                </a:solidFill>
              </a:rPr>
              <a:t>8.	Вода – летучая жидкость</a:t>
            </a:r>
          </a:p>
          <a:p>
            <a:r>
              <a:rPr lang="ru-RU" sz="2800" b="1" dirty="0">
                <a:solidFill>
                  <a:schemeClr val="tx2">
                    <a:lumMod val="75000"/>
                  </a:schemeClr>
                </a:solidFill>
              </a:rPr>
              <a:t>9.	Вода имеет вкус и запах.</a:t>
            </a:r>
          </a:p>
          <a:p>
            <a:r>
              <a:rPr lang="ru-RU" sz="2800" b="1" dirty="0">
                <a:solidFill>
                  <a:schemeClr val="tx2">
                    <a:lumMod val="75000"/>
                  </a:schemeClr>
                </a:solidFill>
              </a:rPr>
              <a:t>10.	Вода не имеет вкуса и запаха.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131763"/>
            <a:ext cx="8229600" cy="58261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А, что мы знаем о воде……?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27584" y="836712"/>
            <a:ext cx="7920880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1.	Формула воды – Н2О.</a:t>
            </a:r>
          </a:p>
          <a:p>
            <a:r>
              <a:rPr lang="ru-RU" sz="2800" b="1" dirty="0">
                <a:solidFill>
                  <a:schemeClr val="tx2">
                    <a:lumMod val="75000"/>
                  </a:schemeClr>
                </a:solidFill>
              </a:rPr>
              <a:t>2.	Относительная молекулярная масса воды равна 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16</a:t>
            </a:r>
            <a:endParaRPr lang="ru-RU" sz="2800" b="1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3.	Большое поверхностное натяжение</a:t>
            </a:r>
          </a:p>
          <a:p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4.          Вода может существовать в трех агрегатных состояниях</a:t>
            </a:r>
          </a:p>
          <a:p>
            <a:r>
              <a:rPr lang="ru-RU" sz="2800" b="1" dirty="0">
                <a:solidFill>
                  <a:schemeClr val="tx2">
                    <a:lumMod val="75000"/>
                  </a:schemeClr>
                </a:solidFill>
              </a:rPr>
              <a:t>5.	Соль можно выделить из раствора фильтрованием.</a:t>
            </a:r>
          </a:p>
          <a:p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6.	Вода – хороший растворитель.</a:t>
            </a:r>
          </a:p>
          <a:p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7.	Чтобы выделить соль из раствора, его необходимо выпарить.</a:t>
            </a:r>
          </a:p>
          <a:p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8.	Вода – летучая жидкость</a:t>
            </a:r>
          </a:p>
          <a:p>
            <a:r>
              <a:rPr lang="ru-RU" sz="2800" b="1" dirty="0">
                <a:solidFill>
                  <a:schemeClr val="tx2">
                    <a:lumMod val="75000"/>
                  </a:schemeClr>
                </a:solidFill>
              </a:rPr>
              <a:t>9.	Вода имеет вкус и запах.</a:t>
            </a:r>
          </a:p>
          <a:p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10.	Вода не имеет вкуса и запаха.</a:t>
            </a:r>
          </a:p>
        </p:txBody>
      </p:sp>
    </p:spTree>
    <p:extLst>
      <p:ext uri="{BB962C8B-B14F-4D97-AF65-F5344CB8AC3E}">
        <p14:creationId xmlns:p14="http://schemas.microsoft.com/office/powerpoint/2010/main" val="3825248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Прямоугольник 23"/>
          <p:cNvSpPr/>
          <p:nvPr/>
        </p:nvSpPr>
        <p:spPr>
          <a:xfrm>
            <a:off x="3124200" y="3371164"/>
            <a:ext cx="2624137" cy="310583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6096000" y="3371164"/>
            <a:ext cx="2819400" cy="310583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228600" y="3371164"/>
            <a:ext cx="2667000" cy="310583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609600" y="1447800"/>
            <a:ext cx="1752600" cy="8382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050" name="TextBox 2"/>
          <p:cNvSpPr txBox="1">
            <a:spLocks noChangeArrowheads="1"/>
          </p:cNvSpPr>
          <p:nvPr/>
        </p:nvSpPr>
        <p:spPr bwMode="auto">
          <a:xfrm>
            <a:off x="0" y="0"/>
            <a:ext cx="1814512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 dirty="0">
                <a:solidFill>
                  <a:srgbClr val="0F6FC6">
                    <a:lumMod val="75000"/>
                  </a:srgbClr>
                </a:solidFill>
              </a:rPr>
              <a:t>Вода</a:t>
            </a:r>
          </a:p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051" name="TextBox 3"/>
          <p:cNvSpPr txBox="1">
            <a:spLocks noChangeArrowheads="1"/>
          </p:cNvSpPr>
          <p:nvPr/>
        </p:nvSpPr>
        <p:spPr bwMode="auto">
          <a:xfrm>
            <a:off x="609600" y="838200"/>
            <a:ext cx="513873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0F6FC6">
                    <a:lumMod val="75000"/>
                  </a:srgbClr>
                </a:solidFill>
              </a:rPr>
              <a:t>Химическая </a:t>
            </a:r>
            <a:r>
              <a:rPr lang="ru-RU" sz="3200" b="1" dirty="0" smtClean="0">
                <a:solidFill>
                  <a:srgbClr val="0F6FC6">
                    <a:lumMod val="75000"/>
                  </a:srgbClr>
                </a:solidFill>
              </a:rPr>
              <a:t>формула:</a:t>
            </a:r>
            <a:endParaRPr lang="ru-RU" sz="3200" b="1" dirty="0">
              <a:solidFill>
                <a:srgbClr val="0F6FC6">
                  <a:lumMod val="75000"/>
                </a:srgbClr>
              </a:solidFill>
            </a:endParaRPr>
          </a:p>
        </p:txBody>
      </p:sp>
      <p:sp>
        <p:nvSpPr>
          <p:cNvPr id="2052" name="TextBox 4"/>
          <p:cNvSpPr txBox="1">
            <a:spLocks noChangeArrowheads="1"/>
          </p:cNvSpPr>
          <p:nvPr/>
        </p:nvSpPr>
        <p:spPr bwMode="auto">
          <a:xfrm>
            <a:off x="762000" y="1447800"/>
            <a:ext cx="1851025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srgbClr val="0F6FC6">
                    <a:lumMod val="75000"/>
                  </a:srgbClr>
                </a:solidFill>
              </a:rPr>
              <a:t>H</a:t>
            </a:r>
            <a:r>
              <a:rPr lang="en-US" sz="3200" b="1" dirty="0">
                <a:solidFill>
                  <a:srgbClr val="0F6FC6">
                    <a:lumMod val="75000"/>
                  </a:srgbClr>
                </a:solidFill>
              </a:rPr>
              <a:t>2</a:t>
            </a:r>
            <a:r>
              <a:rPr lang="en-US" sz="4400" b="1" dirty="0">
                <a:solidFill>
                  <a:srgbClr val="0F6FC6">
                    <a:lumMod val="75000"/>
                  </a:srgbClr>
                </a:solidFill>
              </a:rPr>
              <a:t>O</a:t>
            </a:r>
            <a:endParaRPr lang="ru-RU" sz="4400" b="1" dirty="0">
              <a:solidFill>
                <a:srgbClr val="0F6FC6">
                  <a:lumMod val="75000"/>
                </a:srgbClr>
              </a:solidFill>
            </a:endParaRPr>
          </a:p>
        </p:txBody>
      </p:sp>
      <p:sp>
        <p:nvSpPr>
          <p:cNvPr id="2053" name="TextBox 5"/>
          <p:cNvSpPr txBox="1">
            <a:spLocks noChangeArrowheads="1"/>
          </p:cNvSpPr>
          <p:nvPr/>
        </p:nvSpPr>
        <p:spPr bwMode="auto">
          <a:xfrm>
            <a:off x="457200" y="2286000"/>
            <a:ext cx="608171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0F6FC6">
                    <a:lumMod val="75000"/>
                  </a:srgbClr>
                </a:solidFill>
              </a:rPr>
              <a:t>Агрегатные состояния:</a:t>
            </a:r>
          </a:p>
        </p:txBody>
      </p:sp>
      <p:sp>
        <p:nvSpPr>
          <p:cNvPr id="2054" name="TextBox 6"/>
          <p:cNvSpPr txBox="1">
            <a:spLocks noChangeArrowheads="1"/>
          </p:cNvSpPr>
          <p:nvPr/>
        </p:nvSpPr>
        <p:spPr bwMode="auto">
          <a:xfrm>
            <a:off x="3122250" y="3239869"/>
            <a:ext cx="28956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rgbClr val="0F6FC6">
                    <a:lumMod val="75000"/>
                  </a:srgbClr>
                </a:solidFill>
              </a:rPr>
              <a:t>Жидкость</a:t>
            </a:r>
            <a:endParaRPr lang="ru-RU" sz="2800" b="1" dirty="0">
              <a:solidFill>
                <a:srgbClr val="0F6FC6">
                  <a:lumMod val="75000"/>
                </a:srgbClr>
              </a:solidFill>
            </a:endParaRPr>
          </a:p>
        </p:txBody>
      </p:sp>
      <p:sp>
        <p:nvSpPr>
          <p:cNvPr id="2055" name="TextBox 7"/>
          <p:cNvSpPr txBox="1">
            <a:spLocks noChangeArrowheads="1"/>
          </p:cNvSpPr>
          <p:nvPr/>
        </p:nvSpPr>
        <p:spPr bwMode="auto">
          <a:xfrm>
            <a:off x="838200" y="3124200"/>
            <a:ext cx="112871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 dirty="0">
                <a:solidFill>
                  <a:srgbClr val="0F6FC6">
                    <a:lumMod val="75000"/>
                  </a:srgbClr>
                </a:solidFill>
              </a:rPr>
              <a:t>Газ</a:t>
            </a:r>
            <a:r>
              <a:rPr lang="ru-RU" sz="4000" b="1" dirty="0">
                <a:solidFill>
                  <a:srgbClr val="0F6FC6">
                    <a:lumMod val="75000"/>
                  </a:srgbClr>
                </a:solidFill>
              </a:rPr>
              <a:t> </a:t>
            </a:r>
          </a:p>
        </p:txBody>
      </p:sp>
      <p:sp>
        <p:nvSpPr>
          <p:cNvPr id="2056" name="TextBox 8"/>
          <p:cNvSpPr txBox="1">
            <a:spLocks noChangeArrowheads="1"/>
          </p:cNvSpPr>
          <p:nvPr/>
        </p:nvSpPr>
        <p:spPr bwMode="auto">
          <a:xfrm>
            <a:off x="6538912" y="3371163"/>
            <a:ext cx="2788237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0F6FC6">
                    <a:lumMod val="75000"/>
                  </a:srgbClr>
                </a:solidFill>
              </a:rPr>
              <a:t>Твёрдое вещество</a:t>
            </a:r>
          </a:p>
        </p:txBody>
      </p:sp>
      <p:pic>
        <p:nvPicPr>
          <p:cNvPr id="2058" name="Рисунок 10" descr="tempShape.jpg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3886200"/>
            <a:ext cx="2362200" cy="2590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316" name="Picture 4" descr="http://innovativefood.ru/wp-content/uploads/2012/04/vod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2800" y="4343400"/>
            <a:ext cx="2336800" cy="1752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318" name="Picture 6" descr="http://rewalls.com/pic/201102/1600x1200/reWalls.com-2083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00800" y="4343400"/>
            <a:ext cx="2336800" cy="1752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16631"/>
            <a:ext cx="2906278" cy="312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 descr="Красота в каплях воды (45 фото)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678249"/>
            <a:ext cx="2343130" cy="1539727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017851" y="260648"/>
            <a:ext cx="29844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Поверхностное натяжение</a:t>
            </a:r>
            <a:endParaRPr lang="ru-RU" sz="32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4641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2" grpId="0"/>
      <p:bldP spid="2054" grpId="0"/>
      <p:bldP spid="2055" grpId="0"/>
      <p:bldP spid="205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332656"/>
            <a:ext cx="813690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chemeClr val="bg2">
                    <a:lumMod val="25000"/>
                  </a:schemeClr>
                </a:solidFill>
              </a:rPr>
              <a:t>Вы когда </a:t>
            </a:r>
            <a:r>
              <a:rPr lang="ru-RU" sz="3200" b="1" dirty="0" smtClean="0">
                <a:solidFill>
                  <a:schemeClr val="bg2">
                    <a:lumMod val="25000"/>
                  </a:schemeClr>
                </a:solidFill>
              </a:rPr>
              <a:t>-нибудь </a:t>
            </a:r>
            <a:r>
              <a:rPr lang="ru-RU" sz="3200" b="1" dirty="0">
                <a:solidFill>
                  <a:schemeClr val="bg2">
                    <a:lumMod val="25000"/>
                  </a:schemeClr>
                </a:solidFill>
              </a:rPr>
              <a:t>сдавали кровь на анализ? </a:t>
            </a:r>
            <a:r>
              <a:rPr lang="ru-RU" sz="3200" b="1" dirty="0" smtClean="0">
                <a:solidFill>
                  <a:schemeClr val="bg2">
                    <a:lumMod val="25000"/>
                  </a:schemeClr>
                </a:solidFill>
              </a:rPr>
              <a:t>А </a:t>
            </a:r>
            <a:r>
              <a:rPr lang="ru-RU" sz="3200" b="1" dirty="0">
                <a:solidFill>
                  <a:schemeClr val="bg2">
                    <a:lumMod val="25000"/>
                  </a:schemeClr>
                </a:solidFill>
              </a:rPr>
              <a:t>знаете ли вы, что наша кровь по составу очень похожа на океанскую воду? О чём вам это говорит</a:t>
            </a:r>
            <a:r>
              <a:rPr lang="ru-RU" sz="3200" b="1" dirty="0" smtClean="0">
                <a:solidFill>
                  <a:schemeClr val="bg2">
                    <a:lumMod val="25000"/>
                  </a:schemeClr>
                </a:solidFill>
              </a:rPr>
              <a:t>?</a:t>
            </a:r>
            <a:endParaRPr lang="ru-RU" sz="2800" dirty="0"/>
          </a:p>
        </p:txBody>
      </p:sp>
      <p:pic>
        <p:nvPicPr>
          <p:cNvPr id="6147" name="Picture 3" descr="C:\Users\User\Desktop\water-1024x76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88" y="3140968"/>
            <a:ext cx="4774957" cy="3584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User\Desktop\kaspian_se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4019" y="3082627"/>
            <a:ext cx="4762500" cy="357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051720" y="2483604"/>
            <a:ext cx="54588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bg2">
                    <a:lumMod val="25000"/>
                  </a:schemeClr>
                </a:solidFill>
              </a:rPr>
              <a:t>Жизнь зародилась в воде…….</a:t>
            </a:r>
            <a:endParaRPr lang="ru-RU" sz="3200" b="1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6252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Содержимое 2"/>
          <p:cNvSpPr>
            <a:spLocks noGrp="1"/>
          </p:cNvSpPr>
          <p:nvPr>
            <p:ph idx="1"/>
          </p:nvPr>
        </p:nvSpPr>
        <p:spPr>
          <a:xfrm>
            <a:off x="142875" y="188641"/>
            <a:ext cx="8229600" cy="6455048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altLang="ru-RU" sz="36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altLang="ru-RU" sz="36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оль воды  в жизни животных человека</a:t>
            </a:r>
            <a:r>
              <a:rPr lang="ru-RU" altLang="ru-RU" dirty="0" smtClean="0"/>
              <a:t> 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3E86B0A-DB28-4330-92D7-C92F2287F8EF}" type="datetime11">
              <a:rPr lang="ru-RU"/>
              <a:pPr>
                <a:defRPr/>
              </a:pPr>
              <a:t>18:52:22</a:t>
            </a:fld>
            <a:endParaRPr lang="ru-RU"/>
          </a:p>
        </p:txBody>
      </p:sp>
      <p:sp>
        <p:nvSpPr>
          <p:cNvPr id="27655" name="Прямоугольник 7"/>
          <p:cNvSpPr>
            <a:spLocks noChangeArrowheads="1"/>
          </p:cNvSpPr>
          <p:nvPr/>
        </p:nvSpPr>
        <p:spPr bwMode="auto">
          <a:xfrm>
            <a:off x="179512" y="1268760"/>
            <a:ext cx="6408712" cy="5324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 b="1" dirty="0">
                <a:solidFill>
                  <a:schemeClr val="tx2">
                    <a:lumMod val="50000"/>
                  </a:schemeClr>
                </a:solidFill>
              </a:rPr>
              <a:t>- в </a:t>
            </a:r>
            <a:r>
              <a:rPr lang="ru-RU" altLang="ru-RU" sz="2400" b="1" dirty="0">
                <a:solidFill>
                  <a:schemeClr val="tx2">
                    <a:lumMod val="50000"/>
                  </a:schemeClr>
                </a:solidFill>
              </a:rPr>
              <a:t>организмах животных – воды 60 - 90%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800" b="1" dirty="0">
                <a:solidFill>
                  <a:schemeClr val="tx2">
                    <a:lumMod val="50000"/>
                  </a:schemeClr>
                </a:solidFill>
              </a:rPr>
              <a:t>- </a:t>
            </a:r>
            <a:r>
              <a:rPr lang="ru-RU" altLang="ru-RU" sz="2400" b="1" dirty="0">
                <a:solidFill>
                  <a:schemeClr val="tx2">
                    <a:lumMod val="50000"/>
                  </a:schemeClr>
                </a:solidFill>
              </a:rPr>
              <a:t>состав плазмы крови очень близок к составу  </a:t>
            </a:r>
            <a:r>
              <a:rPr lang="ru-RU" altLang="ru-RU" sz="24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altLang="ru-RU" sz="2400" b="1" dirty="0">
                <a:solidFill>
                  <a:schemeClr val="tx2">
                    <a:lumMod val="50000"/>
                  </a:schemeClr>
                </a:solidFill>
              </a:rPr>
              <a:t>воды морей и океанов,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 b="1" dirty="0">
                <a:solidFill>
                  <a:schemeClr val="tx2">
                    <a:lumMod val="50000"/>
                  </a:schemeClr>
                </a:solidFill>
              </a:rPr>
              <a:t>- 6-недельный эмбрион – 97,6 % воды,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 b="1" dirty="0">
                <a:solidFill>
                  <a:schemeClr val="tx2">
                    <a:lumMod val="50000"/>
                  </a:schemeClr>
                </a:solidFill>
              </a:rPr>
              <a:t>- новорожденный организм – 70 – 83 %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 b="1" dirty="0">
                <a:solidFill>
                  <a:schemeClr val="tx2">
                    <a:lumMod val="50000"/>
                  </a:schemeClr>
                </a:solidFill>
              </a:rPr>
              <a:t>- взрослый организм – 75%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 b="1" dirty="0">
                <a:solidFill>
                  <a:schemeClr val="tx2">
                    <a:lumMod val="50000"/>
                  </a:schemeClr>
                </a:solidFill>
              </a:rPr>
              <a:t>- кровь – 81%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 b="1" dirty="0">
                <a:solidFill>
                  <a:schemeClr val="tx2">
                    <a:lumMod val="50000"/>
                  </a:schemeClr>
                </a:solidFill>
              </a:rPr>
              <a:t>- плотные ткани (мышцы) – 75%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 b="1" dirty="0">
                <a:solidFill>
                  <a:schemeClr val="tx2">
                    <a:lumMod val="50000"/>
                  </a:schemeClr>
                </a:solidFill>
              </a:rPr>
              <a:t>- кости – 20%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 b="1" u="sng" dirty="0" smtClean="0">
                <a:solidFill>
                  <a:schemeClr val="tx2">
                    <a:lumMod val="50000"/>
                  </a:schemeClr>
                </a:solidFill>
              </a:rPr>
              <a:t>Ежесуточно </a:t>
            </a:r>
            <a:r>
              <a:rPr lang="ru-RU" altLang="ru-RU" sz="2400" b="1" u="sng" dirty="0">
                <a:solidFill>
                  <a:schemeClr val="tx2">
                    <a:lumMod val="50000"/>
                  </a:schemeClr>
                </a:solidFill>
              </a:rPr>
              <a:t>выделяется в виде: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 b="1" dirty="0">
                <a:solidFill>
                  <a:schemeClr val="tx2">
                    <a:lumMod val="50000"/>
                  </a:schemeClr>
                </a:solidFill>
              </a:rPr>
              <a:t>- слюны - 1500мл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 b="1" dirty="0">
                <a:solidFill>
                  <a:schemeClr val="tx2">
                    <a:lumMod val="50000"/>
                  </a:schemeClr>
                </a:solidFill>
              </a:rPr>
              <a:t>- желудочного сока – 2500мл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 b="1" dirty="0">
                <a:solidFill>
                  <a:schemeClr val="tx2">
                    <a:lumMod val="50000"/>
                  </a:schemeClr>
                </a:solidFill>
              </a:rPr>
              <a:t>- сок поджелудочной железы – 700мл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 b="1" dirty="0">
                <a:solidFill>
                  <a:schemeClr val="tx2">
                    <a:lumMod val="50000"/>
                  </a:schemeClr>
                </a:solidFill>
              </a:rPr>
              <a:t>- кишечные соки – 3000мл</a:t>
            </a:r>
          </a:p>
        </p:txBody>
      </p:sp>
      <p:pic>
        <p:nvPicPr>
          <p:cNvPr id="27656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836712"/>
            <a:ext cx="2163762" cy="313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7657" name="Object 7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3770050744"/>
              </p:ext>
            </p:extLst>
          </p:nvPr>
        </p:nvGraphicFramePr>
        <p:xfrm>
          <a:off x="6826862" y="4365104"/>
          <a:ext cx="1928813" cy="1590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2" name="Worksheet" r:id="rId4" imgW="4857626" imgH="3962490" progId="Excel.Sheet.8">
                  <p:embed/>
                </p:oleObj>
              </mc:Choice>
              <mc:Fallback>
                <p:oleObj name="Worksheet" r:id="rId4" imgW="4857626" imgH="3962490" progId="Excel.Sheet.8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26862" y="4365104"/>
                        <a:ext cx="1928813" cy="1590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31370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63" y="260648"/>
            <a:ext cx="8186736" cy="720080"/>
          </a:xfrm>
        </p:spPr>
        <p:txBody>
          <a:bodyPr>
            <a:normAutofit fontScale="90000"/>
          </a:bodyPr>
          <a:lstStyle/>
          <a:p>
            <a:r>
              <a:rPr lang="ru-RU" altLang="ru-RU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Роль </a:t>
            </a:r>
            <a:r>
              <a:rPr lang="ru-RU" altLang="ru-RU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воды в жизни растений</a:t>
            </a:r>
            <a:r>
              <a:rPr lang="ru-RU" alt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627" name="Содержимое 6"/>
          <p:cNvSpPr>
            <a:spLocks noGrp="1"/>
          </p:cNvSpPr>
          <p:nvPr>
            <p:ph sz="half" idx="1"/>
          </p:nvPr>
        </p:nvSpPr>
        <p:spPr>
          <a:xfrm>
            <a:off x="4139953" y="1143002"/>
            <a:ext cx="4680520" cy="6210931"/>
          </a:xfrm>
        </p:spPr>
        <p:txBody>
          <a:bodyPr wrap="square">
            <a:spAutoFit/>
          </a:bodyPr>
          <a:lstStyle/>
          <a:p>
            <a:pPr eaLnBrk="1" hangingPunct="1"/>
            <a:r>
              <a:rPr lang="ru-RU" altLang="ru-RU" b="1" dirty="0" smtClean="0">
                <a:solidFill>
                  <a:schemeClr val="tx2">
                    <a:lumMod val="50000"/>
                  </a:schemeClr>
                </a:solidFill>
              </a:rPr>
              <a:t>растения на 50-90% состоят из воды</a:t>
            </a:r>
          </a:p>
          <a:p>
            <a:r>
              <a:rPr lang="ru-RU" altLang="ru-RU" b="1" dirty="0" smtClean="0">
                <a:solidFill>
                  <a:schemeClr val="tx2">
                    <a:lumMod val="50000"/>
                  </a:schemeClr>
                </a:solidFill>
              </a:rPr>
              <a:t>минеральные вещества поступают в растение только в растворенном виде</a:t>
            </a:r>
          </a:p>
          <a:p>
            <a:r>
              <a:rPr lang="ru-RU" altLang="ru-RU" b="1" dirty="0" smtClean="0">
                <a:solidFill>
                  <a:schemeClr val="tx2">
                    <a:lumMod val="50000"/>
                  </a:schemeClr>
                </a:solidFill>
              </a:rPr>
              <a:t>вода  участвует в фотосинтезе</a:t>
            </a:r>
          </a:p>
          <a:p>
            <a:r>
              <a:rPr lang="ru-RU" altLang="ru-RU" b="1" dirty="0" smtClean="0">
                <a:solidFill>
                  <a:schemeClr val="tx2">
                    <a:lumMod val="50000"/>
                  </a:schemeClr>
                </a:solidFill>
              </a:rPr>
              <a:t>обеспечивает объем и упругость клетки</a:t>
            </a:r>
          </a:p>
          <a:p>
            <a:pPr eaLnBrk="1" hangingPunct="1"/>
            <a:endParaRPr lang="ru-RU" altLang="ru-RU" b="1" dirty="0" smtClean="0"/>
          </a:p>
          <a:p>
            <a:pPr eaLnBrk="1" hangingPunct="1"/>
            <a:endParaRPr lang="ru-RU" altLang="ru-RU" b="1" dirty="0" smtClean="0"/>
          </a:p>
          <a:p>
            <a:pPr eaLnBrk="1" hangingPunct="1"/>
            <a:endParaRPr lang="ru-RU" altLang="ru-RU" dirty="0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E8E5853-BBCB-46D7-A4D6-8A57D6120F37}" type="datetime11">
              <a:rPr lang="ru-RU"/>
              <a:pPr>
                <a:defRPr/>
              </a:pPr>
              <a:t>18:52:23</a:t>
            </a:fld>
            <a:endParaRPr lang="ru-RU"/>
          </a:p>
        </p:txBody>
      </p:sp>
      <p:sp>
        <p:nvSpPr>
          <p:cNvPr id="26628" name="Прямоугольник 7"/>
          <p:cNvSpPr>
            <a:spLocks noChangeArrowheads="1"/>
          </p:cNvSpPr>
          <p:nvPr/>
        </p:nvSpPr>
        <p:spPr bwMode="auto">
          <a:xfrm>
            <a:off x="214313" y="1143000"/>
            <a:ext cx="564356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 b="1" dirty="0"/>
              <a:t> </a:t>
            </a:r>
            <a:endParaRPr lang="ru-RU" altLang="ru-RU" dirty="0"/>
          </a:p>
        </p:txBody>
      </p:sp>
      <p:sp>
        <p:nvSpPr>
          <p:cNvPr id="12" name="Управляющая кнопка: настраиваемая 11">
            <a:hlinkClick r:id="rId3" action="ppaction://hlinkfile" highlightClick="1"/>
          </p:cNvPr>
          <p:cNvSpPr/>
          <p:nvPr/>
        </p:nvSpPr>
        <p:spPr>
          <a:xfrm>
            <a:off x="642938" y="3929063"/>
            <a:ext cx="1571625" cy="1571625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6633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1143000"/>
            <a:ext cx="3925639" cy="4014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3263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533</TotalTime>
  <Words>867</Words>
  <Application>Microsoft Office PowerPoint</Application>
  <PresentationFormat>Экран (4:3)</PresentationFormat>
  <Paragraphs>161</Paragraphs>
  <Slides>20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2" baseType="lpstr">
      <vt:lpstr>Тема Office</vt:lpstr>
      <vt:lpstr>Worksheet</vt:lpstr>
      <vt:lpstr>  </vt:lpstr>
      <vt:lpstr>Презентация PowerPoint</vt:lpstr>
      <vt:lpstr>Презентация PowerPoint</vt:lpstr>
      <vt:lpstr>А, что мы знаем о воде……?</vt:lpstr>
      <vt:lpstr>А, что мы знаем о воде……?</vt:lpstr>
      <vt:lpstr>Презентация PowerPoint</vt:lpstr>
      <vt:lpstr>Презентация PowerPoint</vt:lpstr>
      <vt:lpstr>Презентация PowerPoint</vt:lpstr>
      <vt:lpstr>Роль воды в жизни растений </vt:lpstr>
      <vt:lpstr>Презентация PowerPoint</vt:lpstr>
      <vt:lpstr>Презентация PowerPoint</vt:lpstr>
      <vt:lpstr>Презентация PowerPoint</vt:lpstr>
      <vt:lpstr>  Раствор - это однородная система, состоящая из молекул растворителя  и частиц растворенного вещества, между которыми происходят физические и химические взаимодействия.     </vt:lpstr>
      <vt:lpstr>Презентация PowerPoint</vt:lpstr>
      <vt:lpstr>Виды растворов</vt:lpstr>
      <vt:lpstr>Растворимость зависит от:                  - природы реагирующих веществ;                  - температуры;                      - вида растворителя.</vt:lpstr>
      <vt:lpstr>Подведём итоги….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Админ</cp:lastModifiedBy>
  <cp:revision>32</cp:revision>
  <dcterms:created xsi:type="dcterms:W3CDTF">2013-11-02T12:57:27Z</dcterms:created>
  <dcterms:modified xsi:type="dcterms:W3CDTF">2015-10-26T15:54:47Z</dcterms:modified>
</cp:coreProperties>
</file>