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61" r:id="rId5"/>
    <p:sldId id="260" r:id="rId6"/>
    <p:sldId id="272" r:id="rId7"/>
    <p:sldId id="275" r:id="rId8"/>
    <p:sldId id="262" r:id="rId9"/>
    <p:sldId id="263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DF16A-78FC-4AFE-8A72-938772D71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598100-B34D-41D7-B340-BD5443F70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0785CD-9098-4D49-92A3-C4B96FC80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EBFB-561F-4C96-9255-62CEE9E43D1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9A0E56-1F40-4706-852E-A73A9FD9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7A3FF0-0A06-4183-A883-6E1384F9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46E0-2C9A-4A9B-9D45-DADA3457F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07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AB87F-5D0F-4AAC-A255-8FDEB2D57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5F102-8E20-47E5-816C-148A1980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E143CD-7B4A-4D6E-BBB8-83A6110F7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EBFB-561F-4C96-9255-62CEE9E43D1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F44C2A-5AF7-4834-AE26-361DEFF23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E9C835-7BBE-4A06-899F-A73144DE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46E0-2C9A-4A9B-9D45-DADA3457F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B3BD82-A653-4F16-99AA-4BA369C7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F8F2A5-7D1D-4E0F-A788-6CAE886B9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3C58B3-E95E-4C6E-9749-0E81A541E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EBFB-561F-4C96-9255-62CEE9E43D1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2761-5985-4386-A5D7-2FB96987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F53A52-67C4-42D9-8FF6-33552746F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46E0-2C9A-4A9B-9D45-DADA3457F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51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A7E1D-3D39-4FFA-9001-271867D4C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944B54-2B49-404B-AD0E-7AD2DBEF2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A50FE1-6383-4277-AE01-78A0463C9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EBFB-561F-4C96-9255-62CEE9E43D1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9F6D6C-601D-4959-A6CA-0F9FA6654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9F8453-9CEA-4D1E-A607-4347EE452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46E0-2C9A-4A9B-9D45-DADA3457F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10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551EC-7B74-4F50-87CE-E8D5FD0F3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79F342-FBE3-40C8-BD10-5CDA7B11A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D6CAF0-9521-4C79-A0D8-DD56FCC63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EBFB-561F-4C96-9255-62CEE9E43D1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C6875D-94AE-4616-9CAA-5C3F4356D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FE2CE2-57F6-42DD-9A32-0A3AF1FF0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46E0-2C9A-4A9B-9D45-DADA3457F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31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FD8B5-9179-4759-B1A1-64782626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B8CCD4-CAF7-4B30-A7A0-026535461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90238C-4725-4175-8F22-5168F858C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28862D-B557-4C33-99B8-8576BEE85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EBFB-561F-4C96-9255-62CEE9E43D1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06C72A-51AD-4DDF-A5A1-8C9A1888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0F2985-85C5-4B0C-8CD4-5434FA98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46E0-2C9A-4A9B-9D45-DADA3457F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51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398A47-4A2E-4FA4-8859-2F1FB39E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4C92A9-D3E5-4023-B12B-C7E5440CC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A5D44C-7223-4335-B605-2E212078D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B3F95F-AD09-4C16-98D5-EE2F72515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927D64-3AE1-4CA7-BD6D-7FA964628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57E1BA-8989-46F5-BAAA-A33B964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EBFB-561F-4C96-9255-62CEE9E43D1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23CF99-0160-41AF-8AF9-C6B0234B3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2D4213-C4DF-4D17-ACD8-569F7FB9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46E0-2C9A-4A9B-9D45-DADA3457F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47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0E934-DC50-4FA4-9925-A2469FC3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6B0897-1C22-40F3-934C-CDD43D36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EBFB-561F-4C96-9255-62CEE9E43D1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8952A6-135B-42FC-B198-CCBFCEDA3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995AFF-7943-4077-AE8C-AA8DF673D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46E0-2C9A-4A9B-9D45-DADA3457F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33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6C0B44-98A1-4AE8-A6D8-DB3887EA8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EBFB-561F-4C96-9255-62CEE9E43D1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DD0BE9-DAA4-4304-BFC9-58014ED21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BADAC1-9B7F-4A37-8F40-1AFC0C948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46E0-2C9A-4A9B-9D45-DADA3457F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64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19CF3-34C1-4EEE-8A95-5F0EF454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5E3B3D-3295-4BD3-80D9-3DA1608DA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547B14-DEA3-4473-8471-F4FC32A55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0AEC3B-0227-4AA4-8EB4-E75E87F9E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EBFB-561F-4C96-9255-62CEE9E43D1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816AAB-C432-4034-A833-197B11D02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6D25DD-56A8-47FF-8F9D-8C8324197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46E0-2C9A-4A9B-9D45-DADA3457F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16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13B08-B107-4F48-85DA-1B8A18C78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42F45AE-563D-417E-BA98-37E85C66A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5CC863-E8BB-4BFD-ABA7-1ACD13A77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829C69-1B74-4CA8-B860-289D3C72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EBFB-561F-4C96-9255-62CEE9E43D1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5F4BC4-FFF0-4D1B-B66A-268A723E5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00EDA1-53E4-4CB0-96D0-EB2A2CF1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46E0-2C9A-4A9B-9D45-DADA3457F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09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0EFF53-00BD-4FB0-9D7D-5E5905459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2A312A-F993-46DC-ACD0-163FDDBC0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12B2AA-7F60-4D4F-B982-593E8169B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EEBFB-561F-4C96-9255-62CEE9E43D1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3FA3D2-1B92-48EE-A90C-16AFAD049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6627EB-03B7-4659-8F7D-B3E2C7FB3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646E0-2C9A-4A9B-9D45-DADA3457F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48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2F6F74C-3CD3-4E20-A44D-2F2B6365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Практическое занятие №7 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495BFAC-A66D-4680-87BF-346DAA3C1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навыков оценки 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рисков опасных факторов пожара в общественном месте. </a:t>
            </a:r>
          </a:p>
          <a:p>
            <a:pPr marL="36195" marR="36195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овладение умением оценивать риски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пожара.</a:t>
            </a:r>
            <a:endParaRPr lang="ru-RU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C9011A-BFC3-4B90-8BFC-33ABDC888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453" y="3676453"/>
            <a:ext cx="3990811" cy="30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307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5F9F858-5029-4E4E-93B5-F1A548F0F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0"/>
            <a:ext cx="9159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13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962B4-5D22-4EB4-8C88-5DF67A60F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отчета.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C3B061-1EC2-4604-B8C2-3EF76D3BF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Дать определение пожарным рискам.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Записать требования пожарной безопасности в ТРЦ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Записать меры пожарной безопасности по вариантам: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Записать правила пожарной безопасности по вариантам: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вариант: организационные меры, в ТРЦ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вариант: технические меры, в быту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Ответить на вопрос: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Какие факторы создают на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ибольшую пожарную опасность в крупных ТЦ?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вывод.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68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4702DE-40CB-4F3F-AB25-0B8316385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19" y="88777"/>
            <a:ext cx="11913833" cy="6769223"/>
          </a:xfrm>
        </p:spPr>
        <p:txBody>
          <a:bodyPr>
            <a:normAutofit fontScale="92500" lnSpcReduction="10000"/>
          </a:bodyPr>
          <a:lstStyle/>
          <a:p>
            <a:pPr marL="0" indent="0" algn="l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очередь, наибольшую пожарную опасность в крупных ТЦ создают </a:t>
            </a:r>
          </a:p>
          <a:p>
            <a:pPr algn="l" fontAlgn="base">
              <a:lnSpc>
                <a:spcPct val="120000"/>
              </a:lnSpc>
              <a:spcBef>
                <a:spcPts val="0"/>
              </a:spcBef>
            </a:pPr>
            <a:r>
              <a:rPr lang="ru-RU" sz="3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площадь, </a:t>
            </a:r>
          </a:p>
          <a:p>
            <a:pPr algn="l" fontAlgn="base">
              <a:lnSpc>
                <a:spcPct val="120000"/>
              </a:lnSpc>
              <a:spcBef>
                <a:spcPts val="0"/>
              </a:spcBef>
            </a:pPr>
            <a:r>
              <a:rPr lang="ru-RU" sz="3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количество помещений с различным функциональным назначением, </a:t>
            </a:r>
          </a:p>
          <a:p>
            <a:pPr algn="l" fontAlgn="base">
              <a:lnSpc>
                <a:spcPct val="120000"/>
              </a:lnSpc>
              <a:spcBef>
                <a:spcPts val="0"/>
              </a:spcBef>
            </a:pPr>
            <a:r>
              <a:rPr lang="ru-RU" sz="3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неоднозначная (а порой уникальная) планировка</a:t>
            </a:r>
          </a:p>
          <a:p>
            <a:pPr algn="l" fontAlgn="base">
              <a:lnSpc>
                <a:spcPct val="120000"/>
              </a:lnSpc>
              <a:spcBef>
                <a:spcPts val="0"/>
              </a:spcBef>
            </a:pPr>
            <a:r>
              <a:rPr lang="ru-RU" sz="3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количество одновременно находящихся людей.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или отказ автоматических средств обнаружения и тушения пожара;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недостаточность и неэффективность использования первичных средств пожаротушения;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необученность персонала и граждан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4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DF6E127-A446-4FD7-A518-1014FBAA1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80" y="396240"/>
            <a:ext cx="11351186" cy="6368544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по обеспечению пожарной безопасности  для торговых объектов :</a:t>
            </a:r>
          </a:p>
          <a:p>
            <a:pPr marL="514350" indent="-514350" algn="l" fontAlgn="base">
              <a:buFont typeface="+mj-lt"/>
              <a:buAutoNum type="arabicPeriod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 строительных и отделочных работах только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пожаростойких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(негорючих) материалов;</a:t>
            </a:r>
          </a:p>
          <a:p>
            <a:pPr marL="514350" indent="-514350" algn="l" fontAlgn="base">
              <a:buFont typeface="+mj-lt"/>
              <a:buAutoNum type="arabicPeriod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автоматической системы пожаротушения;</a:t>
            </a:r>
          </a:p>
          <a:p>
            <a:pPr marL="514350" indent="-514350" algn="l" fontAlgn="base">
              <a:buFont typeface="+mj-lt"/>
              <a:buAutoNum type="arabicPeriod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автоматической пожарной сигнализации;</a:t>
            </a:r>
          </a:p>
          <a:p>
            <a:pPr marL="514350" indent="-514350" algn="l" fontAlgn="base">
              <a:buFont typeface="+mj-lt"/>
              <a:buAutoNum type="arabicPeriod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необходимого количества выходов и путей эвакуации, которое зависит от этажности и характеристик здания;</a:t>
            </a:r>
          </a:p>
          <a:p>
            <a:pPr marL="514350" indent="-514350" algn="l" fontAlgn="base">
              <a:buFont typeface="+mj-lt"/>
              <a:buAutoNum type="arabicPeriod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путей эвакуации нормативным документам;</a:t>
            </a:r>
          </a:p>
          <a:p>
            <a:pPr marL="514350" indent="-514350" algn="l" fontAlgn="base">
              <a:buFont typeface="+mj-lt"/>
              <a:buAutoNum type="arabicPeriod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 проведение тренировок по эвакуации;</a:t>
            </a:r>
          </a:p>
          <a:p>
            <a:pPr marL="514350" indent="-514350" algn="l" fontAlgn="base">
              <a:buFont typeface="+mj-lt"/>
              <a:buAutoNum type="arabicPeriod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беспрепятственного проезда пожарной техники.</a:t>
            </a:r>
          </a:p>
          <a:p>
            <a:pPr marL="514350" indent="-514350" algn="l" fontAlgn="base">
              <a:buFont typeface="+mj-lt"/>
              <a:buAutoNum type="arabicPeriod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материала для отделки стен и потолков с допустимой пожарной опасностью.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07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41DD00F-C0B6-466D-8ED3-705C41239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198580"/>
            <a:ext cx="9729927" cy="6460839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массового посещения должны строго соответствовать всем требованиям противопожарной безопасности, предъявляемым к торговым помещениям.</a:t>
            </a:r>
          </a:p>
          <a:p>
            <a:pPr marL="0" indent="0" algn="l" fontAlgn="base">
              <a:buNone/>
            </a:pP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Малейшее нарушение норм и правил, может привести к огромным материальным потерям и большим человеческим жертвам.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недопустимом риске возникновения пожара эксплуатация объекта может приостанавливаться в соответствии с действующими Правилами и нормами пожарной безопасности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16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7BE899F-F69C-4424-BF50-2A9C62571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97" y="221942"/>
            <a:ext cx="11558727" cy="6507332"/>
          </a:xfrm>
        </p:spPr>
        <p:txBody>
          <a:bodyPr>
            <a:noAutofit/>
          </a:bodyPr>
          <a:lstStyle/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противопожарного режима.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индивидуальных инструкций для различных участков с учетом их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взрыво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и пожароопасности.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Противопожарные инструктажи для сотрудников.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ответственных за ПБ лиц пожарно-техническому минимуму (ПТМ).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добровольных пожарных дружин (или ДПД) и пожарно-технических комиссий (или ПТК).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размещение планов эвакуации в соответствии с противопожарными нормативными документами. 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торговый центр должен иметь планировочное решение и конструктивное исполнение эвакуационных путей. Для этого еще на этапе планировки отводится нужное количество мест для безопасных путей и выходов в случае пожара. Выделенные маршруты должны позволять беспрепятственно покинуть горящее здание. </a:t>
            </a:r>
          </a:p>
        </p:txBody>
      </p:sp>
    </p:spTree>
    <p:extLst>
      <p:ext uri="{BB962C8B-B14F-4D97-AF65-F5344CB8AC3E}">
        <p14:creationId xmlns:p14="http://schemas.microsoft.com/office/powerpoint/2010/main" val="71640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B243533-800C-4F73-B5FC-33D5FE9C4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15" y="488272"/>
            <a:ext cx="10723485" cy="56886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Требуется организовать оповещение и управление движением людей по эвакуационным дорогам, не должны включать лифты или эскалаторы.</a:t>
            </a:r>
          </a:p>
          <a:p>
            <a:pPr marL="0" indent="0" algn="l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9. Для торговых центров всегда проектируются системы автоматической защиты – сигнализации, тушения, оповещения и управления эвакуацией,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дымоотведения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l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10. Чтобы поддерживать их работу в случае пожара, устанавливаются источники резервного питания. </a:t>
            </a:r>
          </a:p>
          <a:p>
            <a:pPr marL="0" indent="0" algn="l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этого, на объекте должны присутствовать:</a:t>
            </a:r>
          </a:p>
          <a:p>
            <a:pPr marL="0" indent="0" algn="l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оборудование для экстренной эвакуации лиц с ограниченными возможностями.</a:t>
            </a:r>
          </a:p>
          <a:p>
            <a:pPr marL="0" indent="0" algn="l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указатели.</a:t>
            </a:r>
          </a:p>
          <a:p>
            <a:pPr marL="0" indent="0" algn="l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ручные включатели.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596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5DD30CB-A077-4373-A2FE-9C153FF40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487363"/>
            <a:ext cx="7829485" cy="5689600"/>
          </a:xfrm>
        </p:spPr>
        <p:txBody>
          <a:bodyPr>
            <a:normAutofit lnSpcReduction="10000"/>
          </a:bodyPr>
          <a:lstStyle/>
          <a:p>
            <a:pPr marL="0" indent="0" algn="l" fontAlgn="base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инструкции о мерах пожарной безопасности необходимо отражать следующие вопросы:</a:t>
            </a:r>
          </a:p>
          <a:p>
            <a:pPr marL="0" indent="0" algn="l" fontAlgn="base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 порядок содержания территории, помещений, эвакуационных путей;</a:t>
            </a:r>
          </a:p>
          <a:p>
            <a:pPr marL="0" indent="0" algn="l" fontAlgn="base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б) порядок и нормы хранения и транспортировки пожароопасных веществ и материалов;</a:t>
            </a:r>
          </a:p>
          <a:p>
            <a:pPr marL="0" indent="0" algn="l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порядок осмотра и закрытия помещений по окончании работы;</a:t>
            </a:r>
          </a:p>
          <a:p>
            <a:pPr marL="0" indent="0" algn="l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расположение мест для курения, </a:t>
            </a:r>
          </a:p>
          <a:p>
            <a:pPr marL="0" indent="0" algn="l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обязанности и действия работников при пожаре, </a:t>
            </a:r>
          </a:p>
          <a:p>
            <a:pPr marL="0" indent="0" algn="l" fontAlgn="base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е) допустимое (предельное) количество людей, которые могут одновременно находиться на объекте.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86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D975AAB-9DC2-45B1-86C8-A5F175C11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70" y="377072"/>
            <a:ext cx="11118130" cy="6363093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пожарной безопасности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2021 года в ТЦ нельзя:</a:t>
            </a:r>
          </a:p>
          <a:p>
            <a:pPr marL="514350" indent="-514350" algn="l">
              <a:spcBef>
                <a:spcPts val="0"/>
              </a:spcBef>
              <a:buFont typeface="+mj-lt"/>
              <a:buAutoNum type="arabicPeriod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любые огневые работы в момент нахождения людей в помещении;</a:t>
            </a:r>
          </a:p>
          <a:p>
            <a:pPr marL="514350" indent="-514350" algn="l">
              <a:spcBef>
                <a:spcPts val="0"/>
              </a:spcBef>
              <a:buFont typeface="+mj-lt"/>
              <a:buAutoNum type="arabicPeriod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размещать отделы по реализации легковоспламеняющихся и горючих веществ ближе 4 метров от входов, лестниц и эвакуационных путей;</a:t>
            </a:r>
          </a:p>
          <a:p>
            <a:pPr marL="514350" indent="-514350" algn="l">
              <a:spcBef>
                <a:spcPts val="0"/>
              </a:spcBef>
              <a:buFont typeface="+mj-lt"/>
              <a:buAutoNum type="arabicPeriod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в торговом центре баллоны с газами для наполнения воздушных шаров;</a:t>
            </a:r>
          </a:p>
          <a:p>
            <a:pPr marL="514350" indent="-514350" algn="l">
              <a:spcBef>
                <a:spcPts val="0"/>
              </a:spcBef>
              <a:buFont typeface="+mj-lt"/>
              <a:buAutoNum type="arabicPeriod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на маршрутах эвакуации игровые автоматы или хранить недалеко от них легковоспламеняющиеся предметы;</a:t>
            </a:r>
          </a:p>
          <a:p>
            <a:pPr marL="514350" indent="-514350" algn="l">
              <a:spcBef>
                <a:spcPts val="0"/>
              </a:spcBef>
              <a:buFont typeface="+mj-lt"/>
              <a:buAutoNum type="arabicPeriod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продавать опасные товары без соответствующей маркировки «Огнеопасно»;</a:t>
            </a:r>
          </a:p>
          <a:p>
            <a:pPr marL="514350" indent="-514350" algn="l">
              <a:spcBef>
                <a:spcPts val="0"/>
              </a:spcBef>
              <a:buFont typeface="+mj-lt"/>
              <a:buAutoNum type="arabicPeriod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продавать опасные товары в стеклянных емкостях более 1 литра;</a:t>
            </a:r>
          </a:p>
          <a:p>
            <a:pPr marL="514350" indent="-514350" algn="l">
              <a:spcBef>
                <a:spcPts val="0"/>
              </a:spcBef>
              <a:buFont typeface="+mj-lt"/>
              <a:buAutoNum type="arabicPeriod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размещать горючие материалы рядом со стружкой, соломой, опилками, бумагой.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5301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649</Words>
  <Application>Microsoft Office PowerPoint</Application>
  <PresentationFormat>Широкоэкранный</PresentationFormat>
  <Paragraphs>63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Практическое занятие №7  </vt:lpstr>
      <vt:lpstr>Содержание отчета.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Практическое занятие №7</dc:title>
  <dc:creator>Anna</dc:creator>
  <cp:lastModifiedBy>Anna</cp:lastModifiedBy>
  <cp:revision>46</cp:revision>
  <dcterms:created xsi:type="dcterms:W3CDTF">2023-11-08T14:00:45Z</dcterms:created>
  <dcterms:modified xsi:type="dcterms:W3CDTF">2023-12-12T15:50:00Z</dcterms:modified>
</cp:coreProperties>
</file>