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8" r:id="rId1"/>
  </p:sldMasterIdLst>
  <p:notesMasterIdLst>
    <p:notesMasterId r:id="rId26"/>
  </p:notesMasterIdLst>
  <p:sldIdLst>
    <p:sldId id="304" r:id="rId2"/>
    <p:sldId id="30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27"/>
      <p:bold r:id="rId28"/>
      <p:italic r:id="rId29"/>
      <p:boldItalic r:id="rId3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FF7"/>
    <a:srgbClr val="A8D13D"/>
    <a:srgbClr val="00C3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9B2F064-8065-4124-9142-CD20D60DBB68}">
  <a:tblStyle styleId="{89B2F064-8065-4124-9142-CD20D60DBB6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1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font" Target="fonts/font4.fntdata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DFFDC3-EBFB-41B2-801F-979F1DF965B6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</dgm:pt>
    <dgm:pt modelId="{2D45A441-2E82-4055-9EF1-F9224DB857BE}">
      <dgm:prSet phldrT="[Текст]" custT="1"/>
      <dgm:spPr/>
      <dgm:t>
        <a:bodyPr/>
        <a:lstStyle/>
        <a:p>
          <a:pPr algn="l"/>
          <a:r>
            <a:rPr lang="ru-RU" sz="2000" dirty="0" smtClean="0"/>
            <a:t>Какие страны специализируются на производстве и экспорте отдельных видов металлов?</a:t>
          </a:r>
          <a:endParaRPr lang="ru-RU" sz="2000" dirty="0"/>
        </a:p>
      </dgm:t>
    </dgm:pt>
    <dgm:pt modelId="{ED78F919-051E-4CB3-9C1E-7AD734544468}" type="parTrans" cxnId="{3E2B9F99-2C95-4938-907A-BA6CD7AD8A84}">
      <dgm:prSet/>
      <dgm:spPr/>
      <dgm:t>
        <a:bodyPr/>
        <a:lstStyle/>
        <a:p>
          <a:endParaRPr lang="ru-RU"/>
        </a:p>
      </dgm:t>
    </dgm:pt>
    <dgm:pt modelId="{42F3FD31-7D33-45C7-8E65-87C665502E1B}" type="sibTrans" cxnId="{3E2B9F99-2C95-4938-907A-BA6CD7AD8A84}">
      <dgm:prSet/>
      <dgm:spPr/>
      <dgm:t>
        <a:bodyPr/>
        <a:lstStyle/>
        <a:p>
          <a:endParaRPr lang="ru-RU"/>
        </a:p>
      </dgm:t>
    </dgm:pt>
    <dgm:pt modelId="{5862C873-2232-4135-91EE-1A41DFBB0775}">
      <dgm:prSet custT="1"/>
      <dgm:spPr/>
      <dgm:t>
        <a:bodyPr/>
        <a:lstStyle/>
        <a:p>
          <a:r>
            <a:rPr lang="ru-RU" sz="2400" dirty="0" smtClean="0"/>
            <a:t>Какой регион мира является лидером: А) по добыче железной руды, Б) по производству стали.</a:t>
          </a:r>
        </a:p>
      </dgm:t>
    </dgm:pt>
    <dgm:pt modelId="{26C18549-036C-4682-989F-0071634AE2B8}" type="parTrans" cxnId="{9139CC2D-13CC-46DF-ADC6-232D79201C69}">
      <dgm:prSet/>
      <dgm:spPr/>
      <dgm:t>
        <a:bodyPr/>
        <a:lstStyle/>
        <a:p>
          <a:endParaRPr lang="ru-RU"/>
        </a:p>
      </dgm:t>
    </dgm:pt>
    <dgm:pt modelId="{454825BA-E833-448F-9E7A-5444B09EEC29}" type="sibTrans" cxnId="{9139CC2D-13CC-46DF-ADC6-232D79201C69}">
      <dgm:prSet/>
      <dgm:spPr/>
      <dgm:t>
        <a:bodyPr/>
        <a:lstStyle/>
        <a:p>
          <a:endParaRPr lang="ru-RU"/>
        </a:p>
      </dgm:t>
    </dgm:pt>
    <dgm:pt modelId="{7AECCF3E-60BB-4D48-BD88-64F298288008}">
      <dgm:prSet custT="1"/>
      <dgm:spPr/>
      <dgm:t>
        <a:bodyPr/>
        <a:lstStyle/>
        <a:p>
          <a:r>
            <a:rPr lang="ru-RU" sz="2800" dirty="0" smtClean="0"/>
            <a:t>В каком регионе мира находится крупнейший район добычи алюминиевого сырья?</a:t>
          </a:r>
          <a:endParaRPr lang="ru-RU" sz="2800" dirty="0"/>
        </a:p>
      </dgm:t>
    </dgm:pt>
    <dgm:pt modelId="{DBEBD8BE-C498-4DC0-B0A5-CD7CFAC70B69}" type="parTrans" cxnId="{88F8F94F-F6D8-468D-AD19-42BF29FCF1CE}">
      <dgm:prSet/>
      <dgm:spPr/>
      <dgm:t>
        <a:bodyPr/>
        <a:lstStyle/>
        <a:p>
          <a:endParaRPr lang="ru-RU"/>
        </a:p>
      </dgm:t>
    </dgm:pt>
    <dgm:pt modelId="{C0AA2CA1-D996-4F0A-97EE-9D7322BFD8C2}" type="sibTrans" cxnId="{88F8F94F-F6D8-468D-AD19-42BF29FCF1CE}">
      <dgm:prSet/>
      <dgm:spPr/>
      <dgm:t>
        <a:bodyPr/>
        <a:lstStyle/>
        <a:p>
          <a:endParaRPr lang="ru-RU"/>
        </a:p>
      </dgm:t>
    </dgm:pt>
    <dgm:pt modelId="{478AC085-C9C3-482F-901B-D11006866D61}">
      <dgm:prSet custT="1"/>
      <dgm:spPr/>
      <dgm:t>
        <a:bodyPr/>
        <a:lstStyle/>
        <a:p>
          <a:r>
            <a:rPr lang="ru-RU" sz="2000" dirty="0" smtClean="0"/>
            <a:t>Какие районы мира являются экспортерами меди, какие – импортерами этой продукции?</a:t>
          </a:r>
          <a:endParaRPr lang="ru-RU" sz="2000" dirty="0"/>
        </a:p>
      </dgm:t>
    </dgm:pt>
    <dgm:pt modelId="{B812C3FD-F0D5-43FE-B4D0-3266DB88CE4E}" type="parTrans" cxnId="{3D2C945F-5913-40B2-A9E6-BB278FB3F0CF}">
      <dgm:prSet/>
      <dgm:spPr/>
      <dgm:t>
        <a:bodyPr/>
        <a:lstStyle/>
        <a:p>
          <a:endParaRPr lang="ru-RU"/>
        </a:p>
      </dgm:t>
    </dgm:pt>
    <dgm:pt modelId="{5F1E1511-AD49-4A3E-97FE-BE0D8A2B5FC4}" type="sibTrans" cxnId="{3D2C945F-5913-40B2-A9E6-BB278FB3F0CF}">
      <dgm:prSet/>
      <dgm:spPr/>
      <dgm:t>
        <a:bodyPr/>
        <a:lstStyle/>
        <a:p>
          <a:endParaRPr lang="ru-RU"/>
        </a:p>
      </dgm:t>
    </dgm:pt>
    <dgm:pt modelId="{15608EDB-E1BD-4450-80FE-36C0C5AFA0D5}">
      <dgm:prSet custT="1"/>
      <dgm:spPr/>
      <dgm:t>
        <a:bodyPr/>
        <a:lstStyle/>
        <a:p>
          <a:endParaRPr lang="ru-RU" sz="2800" dirty="0"/>
        </a:p>
      </dgm:t>
    </dgm:pt>
    <dgm:pt modelId="{9714CB7F-44F1-4A3F-95C7-41CDBDCD09A4}" type="parTrans" cxnId="{E646AACD-BDFB-4A87-B433-6D47155830B4}">
      <dgm:prSet/>
      <dgm:spPr/>
      <dgm:t>
        <a:bodyPr/>
        <a:lstStyle/>
        <a:p>
          <a:endParaRPr lang="ru-RU"/>
        </a:p>
      </dgm:t>
    </dgm:pt>
    <dgm:pt modelId="{DAF76BB8-9020-4C67-9728-BBF0576A720C}" type="sibTrans" cxnId="{E646AACD-BDFB-4A87-B433-6D47155830B4}">
      <dgm:prSet/>
      <dgm:spPr/>
      <dgm:t>
        <a:bodyPr/>
        <a:lstStyle/>
        <a:p>
          <a:endParaRPr lang="ru-RU"/>
        </a:p>
      </dgm:t>
    </dgm:pt>
    <dgm:pt modelId="{69BD4974-802D-42D0-8E25-E545AF6CEC65}" type="pres">
      <dgm:prSet presAssocID="{F7DFFDC3-EBFB-41B2-801F-979F1DF965B6}" presName="linear" presStyleCnt="0">
        <dgm:presLayoutVars>
          <dgm:animLvl val="lvl"/>
          <dgm:resizeHandles val="exact"/>
        </dgm:presLayoutVars>
      </dgm:prSet>
      <dgm:spPr/>
    </dgm:pt>
    <dgm:pt modelId="{A80E01B8-4918-4F8D-BDBB-C1CAFD66600C}" type="pres">
      <dgm:prSet presAssocID="{2D45A441-2E82-4055-9EF1-F9224DB857BE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5B3776-D915-4297-903C-01EFA37AED2D}" type="pres">
      <dgm:prSet presAssocID="{42F3FD31-7D33-45C7-8E65-87C665502E1B}" presName="spacer" presStyleCnt="0"/>
      <dgm:spPr/>
    </dgm:pt>
    <dgm:pt modelId="{76FE5B72-456A-4B9E-B1F6-CC1E5D8A6411}" type="pres">
      <dgm:prSet presAssocID="{5862C873-2232-4135-91EE-1A41DFBB077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08190B-FA45-475F-A38A-5E8B9A407E6B}" type="pres">
      <dgm:prSet presAssocID="{454825BA-E833-448F-9E7A-5444B09EEC29}" presName="spacer" presStyleCnt="0"/>
      <dgm:spPr/>
    </dgm:pt>
    <dgm:pt modelId="{9FB3F556-4985-4498-A8E9-8B154E8A754E}" type="pres">
      <dgm:prSet presAssocID="{7AECCF3E-60BB-4D48-BD88-64F298288008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ED14FA-204A-4168-8FE9-29FD805B772D}" type="pres">
      <dgm:prSet presAssocID="{C0AA2CA1-D996-4F0A-97EE-9D7322BFD8C2}" presName="spacer" presStyleCnt="0"/>
      <dgm:spPr/>
    </dgm:pt>
    <dgm:pt modelId="{0F5CED18-E196-4242-8DD7-361B67B0EB9D}" type="pres">
      <dgm:prSet presAssocID="{478AC085-C9C3-482F-901B-D11006866D61}" presName="parentText" presStyleLbl="node1" presStyleIdx="3" presStyleCnt="5" custLinFactNeighborX="-1276" custLinFactNeighborY="2150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824FE-D3B0-4C96-A1C9-2D9EFE71FD00}" type="pres">
      <dgm:prSet presAssocID="{5F1E1511-AD49-4A3E-97FE-BE0D8A2B5FC4}" presName="spacer" presStyleCnt="0"/>
      <dgm:spPr/>
    </dgm:pt>
    <dgm:pt modelId="{8A844B94-C24C-4A39-8229-707BA46C87F3}" type="pres">
      <dgm:prSet presAssocID="{15608EDB-E1BD-4450-80FE-36C0C5AFA0D5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8246A1-C958-421B-A07C-0DD805A878D8}" type="presOf" srcId="{7AECCF3E-60BB-4D48-BD88-64F298288008}" destId="{9FB3F556-4985-4498-A8E9-8B154E8A754E}" srcOrd="0" destOrd="0" presId="urn:microsoft.com/office/officeart/2005/8/layout/vList2"/>
    <dgm:cxn modelId="{88F8F94F-F6D8-468D-AD19-42BF29FCF1CE}" srcId="{F7DFFDC3-EBFB-41B2-801F-979F1DF965B6}" destId="{7AECCF3E-60BB-4D48-BD88-64F298288008}" srcOrd="2" destOrd="0" parTransId="{DBEBD8BE-C498-4DC0-B0A5-CD7CFAC70B69}" sibTransId="{C0AA2CA1-D996-4F0A-97EE-9D7322BFD8C2}"/>
    <dgm:cxn modelId="{3D2C945F-5913-40B2-A9E6-BB278FB3F0CF}" srcId="{F7DFFDC3-EBFB-41B2-801F-979F1DF965B6}" destId="{478AC085-C9C3-482F-901B-D11006866D61}" srcOrd="3" destOrd="0" parTransId="{B812C3FD-F0D5-43FE-B4D0-3266DB88CE4E}" sibTransId="{5F1E1511-AD49-4A3E-97FE-BE0D8A2B5FC4}"/>
    <dgm:cxn modelId="{034E45A0-3A7F-4922-968C-61687F91EBCF}" type="presOf" srcId="{5862C873-2232-4135-91EE-1A41DFBB0775}" destId="{76FE5B72-456A-4B9E-B1F6-CC1E5D8A6411}" srcOrd="0" destOrd="0" presId="urn:microsoft.com/office/officeart/2005/8/layout/vList2"/>
    <dgm:cxn modelId="{14BD0D08-022E-47C3-BB16-CA8F33F67B50}" type="presOf" srcId="{2D45A441-2E82-4055-9EF1-F9224DB857BE}" destId="{A80E01B8-4918-4F8D-BDBB-C1CAFD66600C}" srcOrd="0" destOrd="0" presId="urn:microsoft.com/office/officeart/2005/8/layout/vList2"/>
    <dgm:cxn modelId="{E646AACD-BDFB-4A87-B433-6D47155830B4}" srcId="{F7DFFDC3-EBFB-41B2-801F-979F1DF965B6}" destId="{15608EDB-E1BD-4450-80FE-36C0C5AFA0D5}" srcOrd="4" destOrd="0" parTransId="{9714CB7F-44F1-4A3F-95C7-41CDBDCD09A4}" sibTransId="{DAF76BB8-9020-4C67-9728-BBF0576A720C}"/>
    <dgm:cxn modelId="{3E2B9F99-2C95-4938-907A-BA6CD7AD8A84}" srcId="{F7DFFDC3-EBFB-41B2-801F-979F1DF965B6}" destId="{2D45A441-2E82-4055-9EF1-F9224DB857BE}" srcOrd="0" destOrd="0" parTransId="{ED78F919-051E-4CB3-9C1E-7AD734544468}" sibTransId="{42F3FD31-7D33-45C7-8E65-87C665502E1B}"/>
    <dgm:cxn modelId="{86D2425C-E8D1-41BB-86F1-CACC23454F3E}" type="presOf" srcId="{478AC085-C9C3-482F-901B-D11006866D61}" destId="{0F5CED18-E196-4242-8DD7-361B67B0EB9D}" srcOrd="0" destOrd="0" presId="urn:microsoft.com/office/officeart/2005/8/layout/vList2"/>
    <dgm:cxn modelId="{A8CAFCAC-4DF6-42BB-AEB5-8A996FE93FDF}" type="presOf" srcId="{F7DFFDC3-EBFB-41B2-801F-979F1DF965B6}" destId="{69BD4974-802D-42D0-8E25-E545AF6CEC65}" srcOrd="0" destOrd="0" presId="urn:microsoft.com/office/officeart/2005/8/layout/vList2"/>
    <dgm:cxn modelId="{9139CC2D-13CC-46DF-ADC6-232D79201C69}" srcId="{F7DFFDC3-EBFB-41B2-801F-979F1DF965B6}" destId="{5862C873-2232-4135-91EE-1A41DFBB0775}" srcOrd="1" destOrd="0" parTransId="{26C18549-036C-4682-989F-0071634AE2B8}" sibTransId="{454825BA-E833-448F-9E7A-5444B09EEC29}"/>
    <dgm:cxn modelId="{A7EBC437-5FC0-42C1-9F56-996EDB8C0526}" type="presOf" srcId="{15608EDB-E1BD-4450-80FE-36C0C5AFA0D5}" destId="{8A844B94-C24C-4A39-8229-707BA46C87F3}" srcOrd="0" destOrd="0" presId="urn:microsoft.com/office/officeart/2005/8/layout/vList2"/>
    <dgm:cxn modelId="{872D55F2-21A5-4259-9F29-58A791EFA316}" type="presParOf" srcId="{69BD4974-802D-42D0-8E25-E545AF6CEC65}" destId="{A80E01B8-4918-4F8D-BDBB-C1CAFD66600C}" srcOrd="0" destOrd="0" presId="urn:microsoft.com/office/officeart/2005/8/layout/vList2"/>
    <dgm:cxn modelId="{C0611CB4-281F-4615-B340-D1F7ABAFE8DA}" type="presParOf" srcId="{69BD4974-802D-42D0-8E25-E545AF6CEC65}" destId="{1B5B3776-D915-4297-903C-01EFA37AED2D}" srcOrd="1" destOrd="0" presId="urn:microsoft.com/office/officeart/2005/8/layout/vList2"/>
    <dgm:cxn modelId="{C2DD5A85-ECCC-46B4-98BA-0ADA36EB4089}" type="presParOf" srcId="{69BD4974-802D-42D0-8E25-E545AF6CEC65}" destId="{76FE5B72-456A-4B9E-B1F6-CC1E5D8A6411}" srcOrd="2" destOrd="0" presId="urn:microsoft.com/office/officeart/2005/8/layout/vList2"/>
    <dgm:cxn modelId="{4D400FC3-B5C8-44D9-AC9A-A3923181C1E8}" type="presParOf" srcId="{69BD4974-802D-42D0-8E25-E545AF6CEC65}" destId="{2508190B-FA45-475F-A38A-5E8B9A407E6B}" srcOrd="3" destOrd="0" presId="urn:microsoft.com/office/officeart/2005/8/layout/vList2"/>
    <dgm:cxn modelId="{F057E69F-B3B8-4DDE-8AE4-BA7635850322}" type="presParOf" srcId="{69BD4974-802D-42D0-8E25-E545AF6CEC65}" destId="{9FB3F556-4985-4498-A8E9-8B154E8A754E}" srcOrd="4" destOrd="0" presId="urn:microsoft.com/office/officeart/2005/8/layout/vList2"/>
    <dgm:cxn modelId="{17C07F91-BE82-40F3-A5F3-26242751F171}" type="presParOf" srcId="{69BD4974-802D-42D0-8E25-E545AF6CEC65}" destId="{3DED14FA-204A-4168-8FE9-29FD805B772D}" srcOrd="5" destOrd="0" presId="urn:microsoft.com/office/officeart/2005/8/layout/vList2"/>
    <dgm:cxn modelId="{63E0B934-22DF-4563-8D45-5F9A60E1D18F}" type="presParOf" srcId="{69BD4974-802D-42D0-8E25-E545AF6CEC65}" destId="{0F5CED18-E196-4242-8DD7-361B67B0EB9D}" srcOrd="6" destOrd="0" presId="urn:microsoft.com/office/officeart/2005/8/layout/vList2"/>
    <dgm:cxn modelId="{AD8883BA-ADAC-48DF-A8E8-F51F73C216B3}" type="presParOf" srcId="{69BD4974-802D-42D0-8E25-E545AF6CEC65}" destId="{DB9824FE-D3B0-4C96-A1C9-2D9EFE71FD00}" srcOrd="7" destOrd="0" presId="urn:microsoft.com/office/officeart/2005/8/layout/vList2"/>
    <dgm:cxn modelId="{5786433B-33B5-4F9A-8F11-B60310D9AEE3}" type="presParOf" srcId="{69BD4974-802D-42D0-8E25-E545AF6CEC65}" destId="{8A844B94-C24C-4A39-8229-707BA46C87F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168FFE-083F-48D0-9232-1A18F7EF1662}" type="doc">
      <dgm:prSet loTypeId="urn:microsoft.com/office/officeart/2005/8/layout/vList5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215251E3-796D-442A-922B-55862D6FB588}">
      <dgm:prSet phldrT="[Текст]"/>
      <dgm:spPr/>
      <dgm:t>
        <a:bodyPr/>
        <a:lstStyle/>
        <a:p>
          <a:r>
            <a:rPr lang="ru-RU" b="1" dirty="0" smtClean="0"/>
            <a:t>1</a:t>
          </a:r>
          <a:endParaRPr lang="ru-RU" b="1" dirty="0"/>
        </a:p>
      </dgm:t>
    </dgm:pt>
    <dgm:pt modelId="{F079671E-0AB1-4CA0-A974-6422E7D932F2}" type="parTrans" cxnId="{58F813E8-E610-4A34-B3CA-17FCE6A23100}">
      <dgm:prSet/>
      <dgm:spPr/>
      <dgm:t>
        <a:bodyPr/>
        <a:lstStyle/>
        <a:p>
          <a:endParaRPr lang="ru-RU"/>
        </a:p>
      </dgm:t>
    </dgm:pt>
    <dgm:pt modelId="{DDB90877-CF85-4AE2-87F1-BDB46A508EAA}" type="sibTrans" cxnId="{58F813E8-E610-4A34-B3CA-17FCE6A23100}">
      <dgm:prSet/>
      <dgm:spPr/>
      <dgm:t>
        <a:bodyPr/>
        <a:lstStyle/>
        <a:p>
          <a:endParaRPr lang="ru-RU"/>
        </a:p>
      </dgm:t>
    </dgm:pt>
    <dgm:pt modelId="{C796B3A8-AFF0-4EF4-B830-7E198FC1A004}">
      <dgm:prSet phldrT="[Текст]"/>
      <dgm:spPr/>
      <dgm:t>
        <a:bodyPr/>
        <a:lstStyle/>
        <a:p>
          <a:endParaRPr lang="ru-RU" dirty="0"/>
        </a:p>
      </dgm:t>
    </dgm:pt>
    <dgm:pt modelId="{956131CE-247F-4014-B507-FD9A36C920A5}" type="parTrans" cxnId="{22B7AFC3-541E-4B00-AC29-613639A8BBBC}">
      <dgm:prSet/>
      <dgm:spPr/>
      <dgm:t>
        <a:bodyPr/>
        <a:lstStyle/>
        <a:p>
          <a:endParaRPr lang="ru-RU"/>
        </a:p>
      </dgm:t>
    </dgm:pt>
    <dgm:pt modelId="{EBF8B912-BB92-4CEE-8538-DA38C468E406}" type="sibTrans" cxnId="{22B7AFC3-541E-4B00-AC29-613639A8BBBC}">
      <dgm:prSet/>
      <dgm:spPr/>
      <dgm:t>
        <a:bodyPr/>
        <a:lstStyle/>
        <a:p>
          <a:endParaRPr lang="ru-RU"/>
        </a:p>
      </dgm:t>
    </dgm:pt>
    <dgm:pt modelId="{C75770AF-D202-4503-99FA-08A51990DA6B}">
      <dgm:prSet phldrT="[Текст]"/>
      <dgm:spPr/>
      <dgm:t>
        <a:bodyPr/>
        <a:lstStyle/>
        <a:p>
          <a:r>
            <a:rPr lang="ru-RU" b="1" dirty="0" smtClean="0"/>
            <a:t>2</a:t>
          </a:r>
          <a:endParaRPr lang="ru-RU" b="1" dirty="0"/>
        </a:p>
      </dgm:t>
    </dgm:pt>
    <dgm:pt modelId="{55AB79E3-FD4B-4F74-A796-B1D49E1C1662}" type="parTrans" cxnId="{E4EE13A5-1161-440B-9A17-E7DC7A5A85E3}">
      <dgm:prSet/>
      <dgm:spPr/>
      <dgm:t>
        <a:bodyPr/>
        <a:lstStyle/>
        <a:p>
          <a:endParaRPr lang="ru-RU"/>
        </a:p>
      </dgm:t>
    </dgm:pt>
    <dgm:pt modelId="{B2F67A5A-0604-4C1C-BE10-1C3C05BAC054}" type="sibTrans" cxnId="{E4EE13A5-1161-440B-9A17-E7DC7A5A85E3}">
      <dgm:prSet/>
      <dgm:spPr/>
      <dgm:t>
        <a:bodyPr/>
        <a:lstStyle/>
        <a:p>
          <a:endParaRPr lang="ru-RU"/>
        </a:p>
      </dgm:t>
    </dgm:pt>
    <dgm:pt modelId="{172A95D0-BCBB-44C7-945C-A977EBE19D36}">
      <dgm:prSet phldrT="[Текст]"/>
      <dgm:spPr/>
      <dgm:t>
        <a:bodyPr/>
        <a:lstStyle/>
        <a:p>
          <a:r>
            <a:rPr lang="ru-RU" b="1" dirty="0" smtClean="0"/>
            <a:t>3</a:t>
          </a:r>
          <a:endParaRPr lang="ru-RU" b="1" dirty="0"/>
        </a:p>
      </dgm:t>
    </dgm:pt>
    <dgm:pt modelId="{1059B478-E8BA-4293-AD1B-25A1FAA6B499}" type="parTrans" cxnId="{672C8642-AD97-4911-91C8-2538917B5DBA}">
      <dgm:prSet/>
      <dgm:spPr/>
      <dgm:t>
        <a:bodyPr/>
        <a:lstStyle/>
        <a:p>
          <a:endParaRPr lang="ru-RU"/>
        </a:p>
      </dgm:t>
    </dgm:pt>
    <dgm:pt modelId="{85A9EFEB-252C-4832-810D-6EC2ADCAE0FC}" type="sibTrans" cxnId="{672C8642-AD97-4911-91C8-2538917B5DBA}">
      <dgm:prSet/>
      <dgm:spPr/>
      <dgm:t>
        <a:bodyPr/>
        <a:lstStyle/>
        <a:p>
          <a:endParaRPr lang="ru-RU"/>
        </a:p>
      </dgm:t>
    </dgm:pt>
    <dgm:pt modelId="{E6296DD2-EAC2-4F17-93CC-74A8BC4F5185}">
      <dgm:prSet phldrT="[Текст]"/>
      <dgm:spPr/>
      <dgm:t>
        <a:bodyPr/>
        <a:lstStyle/>
        <a:p>
          <a:r>
            <a:rPr lang="ru-RU" dirty="0" smtClean="0"/>
            <a:t>Выберите верные утверждения</a:t>
          </a:r>
          <a:endParaRPr lang="ru-RU" dirty="0"/>
        </a:p>
      </dgm:t>
    </dgm:pt>
    <dgm:pt modelId="{9F644857-957A-4E86-8B14-C66DD986EB68}" type="parTrans" cxnId="{412FE76A-665A-415A-B1EC-CD3FF8E77A9B}">
      <dgm:prSet/>
      <dgm:spPr/>
      <dgm:t>
        <a:bodyPr/>
        <a:lstStyle/>
        <a:p>
          <a:endParaRPr lang="ru-RU"/>
        </a:p>
      </dgm:t>
    </dgm:pt>
    <dgm:pt modelId="{657600C9-D8B3-42B7-8316-4D14E9FB65D4}" type="sibTrans" cxnId="{412FE76A-665A-415A-B1EC-CD3FF8E77A9B}">
      <dgm:prSet/>
      <dgm:spPr/>
      <dgm:t>
        <a:bodyPr/>
        <a:lstStyle/>
        <a:p>
          <a:endParaRPr lang="ru-RU"/>
        </a:p>
      </dgm:t>
    </dgm:pt>
    <dgm:pt modelId="{E717B4B2-80B4-4CD1-9C84-E8417265206E}">
      <dgm:prSet phldrT="[Текст]"/>
      <dgm:spPr/>
      <dgm:t>
        <a:bodyPr/>
        <a:lstStyle/>
        <a:p>
          <a:r>
            <a:rPr lang="ru-RU" dirty="0" smtClean="0"/>
            <a:t>Работа</a:t>
          </a:r>
          <a:r>
            <a:rPr lang="ru-RU" baseline="0" dirty="0" smtClean="0"/>
            <a:t> с картой</a:t>
          </a:r>
          <a:endParaRPr lang="ru-RU" dirty="0"/>
        </a:p>
      </dgm:t>
    </dgm:pt>
    <dgm:pt modelId="{553E7B6D-0B21-45A2-877A-ED27EDC145DC}" type="parTrans" cxnId="{4358217B-DD0C-4825-81DA-D90C788CC88F}">
      <dgm:prSet/>
      <dgm:spPr/>
      <dgm:t>
        <a:bodyPr/>
        <a:lstStyle/>
        <a:p>
          <a:endParaRPr lang="ru-RU"/>
        </a:p>
      </dgm:t>
    </dgm:pt>
    <dgm:pt modelId="{05DD7B8E-5601-4680-8767-620BAA69A44D}" type="sibTrans" cxnId="{4358217B-DD0C-4825-81DA-D90C788CC88F}">
      <dgm:prSet/>
      <dgm:spPr/>
      <dgm:t>
        <a:bodyPr/>
        <a:lstStyle/>
        <a:p>
          <a:endParaRPr lang="ru-RU"/>
        </a:p>
      </dgm:t>
    </dgm:pt>
    <dgm:pt modelId="{ECBEEED0-58F2-4B1D-B46B-091F757AD7E6}" type="pres">
      <dgm:prSet presAssocID="{8C168FFE-083F-48D0-9232-1A18F7EF166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B6AB9E-3AB3-4B49-90BA-2C4EB461C184}" type="pres">
      <dgm:prSet presAssocID="{215251E3-796D-442A-922B-55862D6FB588}" presName="linNode" presStyleCnt="0"/>
      <dgm:spPr/>
      <dgm:t>
        <a:bodyPr/>
        <a:lstStyle/>
        <a:p>
          <a:endParaRPr lang="ru-RU"/>
        </a:p>
      </dgm:t>
    </dgm:pt>
    <dgm:pt modelId="{420AB9A1-BB66-4D7C-94AB-4BA086C960D3}" type="pres">
      <dgm:prSet presAssocID="{215251E3-796D-442A-922B-55862D6FB58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2A06F8-260F-44DE-9190-117D5A4CCB5E}" type="pres">
      <dgm:prSet presAssocID="{215251E3-796D-442A-922B-55862D6FB58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398945-0D4F-4EA3-A24A-FB0BF714E7B7}" type="pres">
      <dgm:prSet presAssocID="{DDB90877-CF85-4AE2-87F1-BDB46A508EAA}" presName="sp" presStyleCnt="0"/>
      <dgm:spPr/>
      <dgm:t>
        <a:bodyPr/>
        <a:lstStyle/>
        <a:p>
          <a:endParaRPr lang="ru-RU"/>
        </a:p>
      </dgm:t>
    </dgm:pt>
    <dgm:pt modelId="{E055FFE6-40D4-43F0-BFC5-407516091F3C}" type="pres">
      <dgm:prSet presAssocID="{C75770AF-D202-4503-99FA-08A51990DA6B}" presName="linNode" presStyleCnt="0"/>
      <dgm:spPr/>
      <dgm:t>
        <a:bodyPr/>
        <a:lstStyle/>
        <a:p>
          <a:endParaRPr lang="ru-RU"/>
        </a:p>
      </dgm:t>
    </dgm:pt>
    <dgm:pt modelId="{37080620-5FDD-4044-9862-BDD05FDAB6F8}" type="pres">
      <dgm:prSet presAssocID="{C75770AF-D202-4503-99FA-08A51990DA6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CCF8F0-F299-45E2-B625-B3E9592DC0AE}" type="pres">
      <dgm:prSet presAssocID="{C75770AF-D202-4503-99FA-08A51990DA6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4EF430-0C0C-4FFB-AD75-E07D63E65881}" type="pres">
      <dgm:prSet presAssocID="{B2F67A5A-0604-4C1C-BE10-1C3C05BAC054}" presName="sp" presStyleCnt="0"/>
      <dgm:spPr/>
      <dgm:t>
        <a:bodyPr/>
        <a:lstStyle/>
        <a:p>
          <a:endParaRPr lang="ru-RU"/>
        </a:p>
      </dgm:t>
    </dgm:pt>
    <dgm:pt modelId="{D68DEA82-4E06-437A-B3C5-E825A7F718A1}" type="pres">
      <dgm:prSet presAssocID="{172A95D0-BCBB-44C7-945C-A977EBE19D36}" presName="linNode" presStyleCnt="0"/>
      <dgm:spPr/>
      <dgm:t>
        <a:bodyPr/>
        <a:lstStyle/>
        <a:p>
          <a:endParaRPr lang="ru-RU"/>
        </a:p>
      </dgm:t>
    </dgm:pt>
    <dgm:pt modelId="{29B2F3EF-58E4-42C1-A1A7-0C5DE901987A}" type="pres">
      <dgm:prSet presAssocID="{172A95D0-BCBB-44C7-945C-A977EBE19D36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BD6A8F-9635-4113-AF49-C87926064F11}" type="pres">
      <dgm:prSet presAssocID="{172A95D0-BCBB-44C7-945C-A977EBE19D36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2FE76A-665A-415A-B1EC-CD3FF8E77A9B}" srcId="{172A95D0-BCBB-44C7-945C-A977EBE19D36}" destId="{E6296DD2-EAC2-4F17-93CC-74A8BC4F5185}" srcOrd="0" destOrd="0" parTransId="{9F644857-957A-4E86-8B14-C66DD986EB68}" sibTransId="{657600C9-D8B3-42B7-8316-4D14E9FB65D4}"/>
    <dgm:cxn modelId="{4358217B-DD0C-4825-81DA-D90C788CC88F}" srcId="{C75770AF-D202-4503-99FA-08A51990DA6B}" destId="{E717B4B2-80B4-4CD1-9C84-E8417265206E}" srcOrd="0" destOrd="0" parTransId="{553E7B6D-0B21-45A2-877A-ED27EDC145DC}" sibTransId="{05DD7B8E-5601-4680-8767-620BAA69A44D}"/>
    <dgm:cxn modelId="{22B7AFC3-541E-4B00-AC29-613639A8BBBC}" srcId="{215251E3-796D-442A-922B-55862D6FB588}" destId="{C796B3A8-AFF0-4EF4-B830-7E198FC1A004}" srcOrd="0" destOrd="0" parTransId="{956131CE-247F-4014-B507-FD9A36C920A5}" sibTransId="{EBF8B912-BB92-4CEE-8538-DA38C468E406}"/>
    <dgm:cxn modelId="{975B9776-3F43-44ED-B55A-9EA0625F4B81}" type="presOf" srcId="{E717B4B2-80B4-4CD1-9C84-E8417265206E}" destId="{B2CCF8F0-F299-45E2-B625-B3E9592DC0AE}" srcOrd="0" destOrd="0" presId="urn:microsoft.com/office/officeart/2005/8/layout/vList5"/>
    <dgm:cxn modelId="{58F813E8-E610-4A34-B3CA-17FCE6A23100}" srcId="{8C168FFE-083F-48D0-9232-1A18F7EF1662}" destId="{215251E3-796D-442A-922B-55862D6FB588}" srcOrd="0" destOrd="0" parTransId="{F079671E-0AB1-4CA0-A974-6422E7D932F2}" sibTransId="{DDB90877-CF85-4AE2-87F1-BDB46A508EAA}"/>
    <dgm:cxn modelId="{672C8642-AD97-4911-91C8-2538917B5DBA}" srcId="{8C168FFE-083F-48D0-9232-1A18F7EF1662}" destId="{172A95D0-BCBB-44C7-945C-A977EBE19D36}" srcOrd="2" destOrd="0" parTransId="{1059B478-E8BA-4293-AD1B-25A1FAA6B499}" sibTransId="{85A9EFEB-252C-4832-810D-6EC2ADCAE0FC}"/>
    <dgm:cxn modelId="{1529D40E-8C83-4873-9465-707250C2C525}" type="presOf" srcId="{E6296DD2-EAC2-4F17-93CC-74A8BC4F5185}" destId="{F4BD6A8F-9635-4113-AF49-C87926064F11}" srcOrd="0" destOrd="0" presId="urn:microsoft.com/office/officeart/2005/8/layout/vList5"/>
    <dgm:cxn modelId="{2957842D-A050-4105-B088-BDC2226C15C1}" type="presOf" srcId="{8C168FFE-083F-48D0-9232-1A18F7EF1662}" destId="{ECBEEED0-58F2-4B1D-B46B-091F757AD7E6}" srcOrd="0" destOrd="0" presId="urn:microsoft.com/office/officeart/2005/8/layout/vList5"/>
    <dgm:cxn modelId="{B03EF451-18AB-4594-83C1-6EF9A146760D}" type="presOf" srcId="{C75770AF-D202-4503-99FA-08A51990DA6B}" destId="{37080620-5FDD-4044-9862-BDD05FDAB6F8}" srcOrd="0" destOrd="0" presId="urn:microsoft.com/office/officeart/2005/8/layout/vList5"/>
    <dgm:cxn modelId="{1D0241A5-1D31-48C7-A5BE-6C63F851A29E}" type="presOf" srcId="{C796B3A8-AFF0-4EF4-B830-7E198FC1A004}" destId="{DA2A06F8-260F-44DE-9190-117D5A4CCB5E}" srcOrd="0" destOrd="0" presId="urn:microsoft.com/office/officeart/2005/8/layout/vList5"/>
    <dgm:cxn modelId="{E4EE13A5-1161-440B-9A17-E7DC7A5A85E3}" srcId="{8C168FFE-083F-48D0-9232-1A18F7EF1662}" destId="{C75770AF-D202-4503-99FA-08A51990DA6B}" srcOrd="1" destOrd="0" parTransId="{55AB79E3-FD4B-4F74-A796-B1D49E1C1662}" sibTransId="{B2F67A5A-0604-4C1C-BE10-1C3C05BAC054}"/>
    <dgm:cxn modelId="{C0ACF77D-196E-4114-B46A-98A04CCA72E1}" type="presOf" srcId="{172A95D0-BCBB-44C7-945C-A977EBE19D36}" destId="{29B2F3EF-58E4-42C1-A1A7-0C5DE901987A}" srcOrd="0" destOrd="0" presId="urn:microsoft.com/office/officeart/2005/8/layout/vList5"/>
    <dgm:cxn modelId="{5FE8FA19-2894-4050-8A74-433ED307036E}" type="presOf" srcId="{215251E3-796D-442A-922B-55862D6FB588}" destId="{420AB9A1-BB66-4D7C-94AB-4BA086C960D3}" srcOrd="0" destOrd="0" presId="urn:microsoft.com/office/officeart/2005/8/layout/vList5"/>
    <dgm:cxn modelId="{3E02492B-4AF2-407D-9C10-AB3180AAC829}" type="presParOf" srcId="{ECBEEED0-58F2-4B1D-B46B-091F757AD7E6}" destId="{FFB6AB9E-3AB3-4B49-90BA-2C4EB461C184}" srcOrd="0" destOrd="0" presId="urn:microsoft.com/office/officeart/2005/8/layout/vList5"/>
    <dgm:cxn modelId="{7E6EE4ED-EC32-4D06-A9D6-EFEF14C00FDE}" type="presParOf" srcId="{FFB6AB9E-3AB3-4B49-90BA-2C4EB461C184}" destId="{420AB9A1-BB66-4D7C-94AB-4BA086C960D3}" srcOrd="0" destOrd="0" presId="urn:microsoft.com/office/officeart/2005/8/layout/vList5"/>
    <dgm:cxn modelId="{8A54D996-E0AF-4C7A-9F29-0A21F88B9B2A}" type="presParOf" srcId="{FFB6AB9E-3AB3-4B49-90BA-2C4EB461C184}" destId="{DA2A06F8-260F-44DE-9190-117D5A4CCB5E}" srcOrd="1" destOrd="0" presId="urn:microsoft.com/office/officeart/2005/8/layout/vList5"/>
    <dgm:cxn modelId="{EDDEBA78-9B47-494A-BCCF-BC986106C799}" type="presParOf" srcId="{ECBEEED0-58F2-4B1D-B46B-091F757AD7E6}" destId="{0E398945-0D4F-4EA3-A24A-FB0BF714E7B7}" srcOrd="1" destOrd="0" presId="urn:microsoft.com/office/officeart/2005/8/layout/vList5"/>
    <dgm:cxn modelId="{DB91C957-EC9A-4EE2-A105-C6A38D16DBAD}" type="presParOf" srcId="{ECBEEED0-58F2-4B1D-B46B-091F757AD7E6}" destId="{E055FFE6-40D4-43F0-BFC5-407516091F3C}" srcOrd="2" destOrd="0" presId="urn:microsoft.com/office/officeart/2005/8/layout/vList5"/>
    <dgm:cxn modelId="{545553B2-A2D1-4674-9364-A761B4CD71C0}" type="presParOf" srcId="{E055FFE6-40D4-43F0-BFC5-407516091F3C}" destId="{37080620-5FDD-4044-9862-BDD05FDAB6F8}" srcOrd="0" destOrd="0" presId="urn:microsoft.com/office/officeart/2005/8/layout/vList5"/>
    <dgm:cxn modelId="{1B2E1BDC-8497-40FC-83B1-F82566ABF0A5}" type="presParOf" srcId="{E055FFE6-40D4-43F0-BFC5-407516091F3C}" destId="{B2CCF8F0-F299-45E2-B625-B3E9592DC0AE}" srcOrd="1" destOrd="0" presId="urn:microsoft.com/office/officeart/2005/8/layout/vList5"/>
    <dgm:cxn modelId="{E41852FC-7867-454D-AD0D-5C35370BF782}" type="presParOf" srcId="{ECBEEED0-58F2-4B1D-B46B-091F757AD7E6}" destId="{3A4EF430-0C0C-4FFB-AD75-E07D63E65881}" srcOrd="3" destOrd="0" presId="urn:microsoft.com/office/officeart/2005/8/layout/vList5"/>
    <dgm:cxn modelId="{2FDFD29A-7FE4-40AC-8E12-35EC44E5489D}" type="presParOf" srcId="{ECBEEED0-58F2-4B1D-B46B-091F757AD7E6}" destId="{D68DEA82-4E06-437A-B3C5-E825A7F718A1}" srcOrd="4" destOrd="0" presId="urn:microsoft.com/office/officeart/2005/8/layout/vList5"/>
    <dgm:cxn modelId="{12F6C7CB-4B5E-4D85-ADDF-DF7EA18BB972}" type="presParOf" srcId="{D68DEA82-4E06-437A-B3C5-E825A7F718A1}" destId="{29B2F3EF-58E4-42C1-A1A7-0C5DE901987A}" srcOrd="0" destOrd="0" presId="urn:microsoft.com/office/officeart/2005/8/layout/vList5"/>
    <dgm:cxn modelId="{B3D022F3-F56B-49D0-80E2-321D72BFCD2B}" type="presParOf" srcId="{D68DEA82-4E06-437A-B3C5-E825A7F718A1}" destId="{F4BD6A8F-9635-4113-AF49-C87926064F1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E01B8-4918-4F8D-BDBB-C1CAFD66600C}">
      <dsp:nvSpPr>
        <dsp:cNvPr id="0" name=""/>
        <dsp:cNvSpPr/>
      </dsp:nvSpPr>
      <dsp:spPr>
        <a:xfrm>
          <a:off x="0" y="1251"/>
          <a:ext cx="7786742" cy="76093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Какие страны специализируются на производстве и экспорте отдельных видов металлов?</a:t>
          </a:r>
          <a:endParaRPr lang="ru-RU" sz="2000" kern="1200" dirty="0"/>
        </a:p>
      </dsp:txBody>
      <dsp:txXfrm>
        <a:off x="37146" y="38397"/>
        <a:ext cx="7712450" cy="686640"/>
      </dsp:txXfrm>
    </dsp:sp>
    <dsp:sp modelId="{76FE5B72-456A-4B9E-B1F6-CC1E5D8A6411}">
      <dsp:nvSpPr>
        <dsp:cNvPr id="0" name=""/>
        <dsp:cNvSpPr/>
      </dsp:nvSpPr>
      <dsp:spPr>
        <a:xfrm>
          <a:off x="0" y="771957"/>
          <a:ext cx="7786742" cy="760932"/>
        </a:xfrm>
        <a:prstGeom prst="roundRect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tint val="50000"/>
                <a:satMod val="300000"/>
              </a:schemeClr>
            </a:gs>
            <a:gs pos="35000">
              <a:schemeClr val="accent2">
                <a:hueOff val="1170380"/>
                <a:satOff val="-1460"/>
                <a:lumOff val="343"/>
                <a:alphaOff val="0"/>
                <a:tint val="37000"/>
                <a:satMod val="30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Какой регион мира является лидером: А) по добыче железной руды, Б) по производству стали.</a:t>
          </a:r>
        </a:p>
      </dsp:txBody>
      <dsp:txXfrm>
        <a:off x="37146" y="809103"/>
        <a:ext cx="7712450" cy="686640"/>
      </dsp:txXfrm>
    </dsp:sp>
    <dsp:sp modelId="{9FB3F556-4985-4498-A8E9-8B154E8A754E}">
      <dsp:nvSpPr>
        <dsp:cNvPr id="0" name=""/>
        <dsp:cNvSpPr/>
      </dsp:nvSpPr>
      <dsp:spPr>
        <a:xfrm>
          <a:off x="0" y="1542662"/>
          <a:ext cx="7786742" cy="760932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50000"/>
                <a:satMod val="300000"/>
              </a:schemeClr>
            </a:gs>
            <a:gs pos="35000">
              <a:schemeClr val="accent2">
                <a:hueOff val="2340759"/>
                <a:satOff val="-2919"/>
                <a:lumOff val="686"/>
                <a:alphaOff val="0"/>
                <a:tint val="37000"/>
                <a:satMod val="30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В каком регионе мира находится крупнейший район добычи алюминиевого сырья?</a:t>
          </a:r>
          <a:endParaRPr lang="ru-RU" sz="2800" kern="1200" dirty="0"/>
        </a:p>
      </dsp:txBody>
      <dsp:txXfrm>
        <a:off x="37146" y="1579808"/>
        <a:ext cx="7712450" cy="686640"/>
      </dsp:txXfrm>
    </dsp:sp>
    <dsp:sp modelId="{0F5CED18-E196-4242-8DD7-361B67B0EB9D}">
      <dsp:nvSpPr>
        <dsp:cNvPr id="0" name=""/>
        <dsp:cNvSpPr/>
      </dsp:nvSpPr>
      <dsp:spPr>
        <a:xfrm>
          <a:off x="0" y="2315470"/>
          <a:ext cx="7786742" cy="760932"/>
        </a:xfrm>
        <a:prstGeom prst="roundRect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tint val="50000"/>
                <a:satMod val="300000"/>
              </a:schemeClr>
            </a:gs>
            <a:gs pos="35000">
              <a:schemeClr val="accent2">
                <a:hueOff val="3511139"/>
                <a:satOff val="-4379"/>
                <a:lumOff val="1030"/>
                <a:alphaOff val="0"/>
                <a:tint val="37000"/>
                <a:satMod val="30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Какие районы мира являются экспортерами меди, какие – импортерами этой продукции?</a:t>
          </a:r>
          <a:endParaRPr lang="ru-RU" sz="2000" kern="1200" dirty="0"/>
        </a:p>
      </dsp:txBody>
      <dsp:txXfrm>
        <a:off x="37146" y="2352616"/>
        <a:ext cx="7712450" cy="686640"/>
      </dsp:txXfrm>
    </dsp:sp>
    <dsp:sp modelId="{8A844B94-C24C-4A39-8229-707BA46C87F3}">
      <dsp:nvSpPr>
        <dsp:cNvPr id="0" name=""/>
        <dsp:cNvSpPr/>
      </dsp:nvSpPr>
      <dsp:spPr>
        <a:xfrm>
          <a:off x="0" y="3084074"/>
          <a:ext cx="7786742" cy="760932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>
        <a:off x="37146" y="3121220"/>
        <a:ext cx="7712450" cy="6866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2A06F8-260F-44DE-9190-117D5A4CCB5E}">
      <dsp:nvSpPr>
        <dsp:cNvPr id="0" name=""/>
        <dsp:cNvSpPr/>
      </dsp:nvSpPr>
      <dsp:spPr>
        <a:xfrm rot="5400000">
          <a:off x="5504171" y="-2222398"/>
          <a:ext cx="939224" cy="562238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900" kern="1200" dirty="0"/>
        </a:p>
      </dsp:txBody>
      <dsp:txXfrm rot="-5400000">
        <a:off x="3162592" y="165030"/>
        <a:ext cx="5576535" cy="847526"/>
      </dsp:txXfrm>
    </dsp:sp>
    <dsp:sp modelId="{420AB9A1-BB66-4D7C-94AB-4BA086C960D3}">
      <dsp:nvSpPr>
        <dsp:cNvPr id="0" name=""/>
        <dsp:cNvSpPr/>
      </dsp:nvSpPr>
      <dsp:spPr>
        <a:xfrm>
          <a:off x="0" y="1778"/>
          <a:ext cx="3162591" cy="117403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b="1" kern="1200" dirty="0" smtClean="0"/>
            <a:t>1</a:t>
          </a:r>
          <a:endParaRPr lang="ru-RU" sz="5900" b="1" kern="1200" dirty="0"/>
        </a:p>
      </dsp:txBody>
      <dsp:txXfrm>
        <a:off x="57311" y="59089"/>
        <a:ext cx="3047969" cy="1059408"/>
      </dsp:txXfrm>
    </dsp:sp>
    <dsp:sp modelId="{B2CCF8F0-F299-45E2-B625-B3E9592DC0AE}">
      <dsp:nvSpPr>
        <dsp:cNvPr id="0" name=""/>
        <dsp:cNvSpPr/>
      </dsp:nvSpPr>
      <dsp:spPr>
        <a:xfrm rot="5400000">
          <a:off x="5504171" y="-989666"/>
          <a:ext cx="939224" cy="5622384"/>
        </a:xfrm>
        <a:prstGeom prst="round2SameRect">
          <a:avLst/>
        </a:prstGeom>
        <a:solidFill>
          <a:schemeClr val="accent3">
            <a:tint val="40000"/>
            <a:alpha val="90000"/>
            <a:hueOff val="5358425"/>
            <a:satOff val="-6896"/>
            <a:lumOff val="-53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Работа</a:t>
          </a:r>
          <a:r>
            <a:rPr lang="ru-RU" sz="2900" kern="1200" baseline="0" dirty="0" smtClean="0"/>
            <a:t> с картой</a:t>
          </a:r>
          <a:endParaRPr lang="ru-RU" sz="2900" kern="1200" dirty="0"/>
        </a:p>
      </dsp:txBody>
      <dsp:txXfrm rot="-5400000">
        <a:off x="3162592" y="1397762"/>
        <a:ext cx="5576535" cy="847526"/>
      </dsp:txXfrm>
    </dsp:sp>
    <dsp:sp modelId="{37080620-5FDD-4044-9862-BDD05FDAB6F8}">
      <dsp:nvSpPr>
        <dsp:cNvPr id="0" name=""/>
        <dsp:cNvSpPr/>
      </dsp:nvSpPr>
      <dsp:spPr>
        <a:xfrm>
          <a:off x="0" y="1234510"/>
          <a:ext cx="3162591" cy="1174030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b="1" kern="1200" dirty="0" smtClean="0"/>
            <a:t>2</a:t>
          </a:r>
          <a:endParaRPr lang="ru-RU" sz="5900" b="1" kern="1200" dirty="0"/>
        </a:p>
      </dsp:txBody>
      <dsp:txXfrm>
        <a:off x="57311" y="1291821"/>
        <a:ext cx="3047969" cy="1059408"/>
      </dsp:txXfrm>
    </dsp:sp>
    <dsp:sp modelId="{F4BD6A8F-9635-4113-AF49-C87926064F11}">
      <dsp:nvSpPr>
        <dsp:cNvPr id="0" name=""/>
        <dsp:cNvSpPr/>
      </dsp:nvSpPr>
      <dsp:spPr>
        <a:xfrm rot="5400000">
          <a:off x="5504171" y="243065"/>
          <a:ext cx="939224" cy="5622384"/>
        </a:xfrm>
        <a:prstGeom prst="round2SameRect">
          <a:avLst/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900" kern="1200" dirty="0" smtClean="0"/>
            <a:t>Выберите верные утверждения</a:t>
          </a:r>
          <a:endParaRPr lang="ru-RU" sz="2900" kern="1200" dirty="0"/>
        </a:p>
      </dsp:txBody>
      <dsp:txXfrm rot="-5400000">
        <a:off x="3162592" y="2630494"/>
        <a:ext cx="5576535" cy="847526"/>
      </dsp:txXfrm>
    </dsp:sp>
    <dsp:sp modelId="{29B2F3EF-58E4-42C1-A1A7-0C5DE901987A}">
      <dsp:nvSpPr>
        <dsp:cNvPr id="0" name=""/>
        <dsp:cNvSpPr/>
      </dsp:nvSpPr>
      <dsp:spPr>
        <a:xfrm>
          <a:off x="0" y="2467242"/>
          <a:ext cx="3162591" cy="1174030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b="1" kern="1200" dirty="0" smtClean="0"/>
            <a:t>3</a:t>
          </a:r>
          <a:endParaRPr lang="ru-RU" sz="5900" b="1" kern="1200" dirty="0"/>
        </a:p>
      </dsp:txBody>
      <dsp:txXfrm>
        <a:off x="57311" y="2524553"/>
        <a:ext cx="3047969" cy="10594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7076204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939F6CF7-A208-461C-8EC8-2214A8E13784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A64CC5-C6C8-49EE-ACB5-7725E6994AB1}" type="datetimeFigureOut">
              <a:rPr lang="ru-RU" smtClean="0"/>
              <a:t>19.01.2026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5FAA6-B0CC-49B1-8EAD-F05571CB1E4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slide" Target="slide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diagramLayout" Target="../diagrams/layout2.xml"/><Relationship Id="rId7" Type="http://schemas.openxmlformats.org/officeDocument/2006/relationships/slide" Target="slide2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681540"/>
            <a:ext cx="8712968" cy="2646294"/>
          </a:xfrm>
        </p:spPr>
        <p:txBody>
          <a:bodyPr>
            <a:noAutofit/>
          </a:bodyPr>
          <a:lstStyle/>
          <a:p>
            <a:r>
              <a:rPr lang="ru-RU" dirty="0" smtClean="0"/>
              <a:t>Металлургия мира</a:t>
            </a:r>
            <a:endParaRPr lang="ru-RU" dirty="0"/>
          </a:p>
        </p:txBody>
      </p:sp>
      <p:sp>
        <p:nvSpPr>
          <p:cNvPr id="19" name="Прямоугольник 18">
            <a:hlinkClick r:id="rId3" action="ppaction://hlinksldjump"/>
          </p:cNvPr>
          <p:cNvSpPr/>
          <p:nvPr/>
        </p:nvSpPr>
        <p:spPr>
          <a:xfrm>
            <a:off x="539552" y="4083918"/>
            <a:ext cx="1944216" cy="43204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>
            <a:hlinkClick r:id="rId4" action="ppaction://hlinksldjump"/>
          </p:cNvPr>
          <p:cNvSpPr/>
          <p:nvPr/>
        </p:nvSpPr>
        <p:spPr>
          <a:xfrm>
            <a:off x="2555776" y="4083918"/>
            <a:ext cx="1944216" cy="43204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1435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49492"/>
            <a:ext cx="8784976" cy="378042"/>
          </a:xfrm>
        </p:spPr>
        <p:txBody>
          <a:bodyPr>
            <a:noAutofit/>
          </a:bodyPr>
          <a:lstStyle/>
          <a:p>
            <a:r>
              <a:rPr lang="ru-RU" sz="31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ФАКТОРЫ РАЗМЕЩЕНИЯ ЧЕРНОЙ МЕТАЛЛУРГИИ</a:t>
            </a:r>
            <a:endParaRPr lang="ru-RU" sz="31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853604"/>
              </p:ext>
            </p:extLst>
          </p:nvPr>
        </p:nvGraphicFramePr>
        <p:xfrm>
          <a:off x="179512" y="735546"/>
          <a:ext cx="8712968" cy="37804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5976664"/>
              </a:tblGrid>
              <a:tr h="36576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Сырьевой</a:t>
                      </a:r>
                      <a:endParaRPr lang="ru-RU" sz="2000" b="1" dirty="0">
                        <a:solidFill>
                          <a:srgbClr val="66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Близость к месторождениям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руды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</a:tr>
              <a:tr h="60350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Топливный</a:t>
                      </a:r>
                      <a:endParaRPr lang="ru-RU" sz="2000" b="1" dirty="0">
                        <a:solidFill>
                          <a:srgbClr val="66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Наличие месторождений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коксующего угля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</a:tr>
              <a:tr h="93452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Транспортный</a:t>
                      </a:r>
                      <a:endParaRPr lang="ru-RU" sz="2000" b="1" dirty="0">
                        <a:solidFill>
                          <a:srgbClr val="66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Для предприятий, работающих на привозном  сырье, вдали от источников руды</a:t>
                      </a:r>
                      <a:r>
                        <a:rPr lang="ru-RU" sz="20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и угля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</a:tr>
              <a:tr h="122207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Экологический</a:t>
                      </a:r>
                      <a:endParaRPr lang="ru-RU" sz="2000" b="1" dirty="0">
                        <a:solidFill>
                          <a:srgbClr val="66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Предприятия чёрной металлургии, устаревшие и использующие доменный процесс,  - одни из самых «грязных» производств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</a:tr>
              <a:tr h="646979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Потребительский</a:t>
                      </a:r>
                      <a:endParaRPr lang="ru-RU" sz="2000" b="1" dirty="0">
                        <a:solidFill>
                          <a:srgbClr val="66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ru-RU" sz="20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Наличие потребителя стали – крупных машиностроительных центров</a:t>
                      </a:r>
                      <a:endParaRPr lang="ru-RU" sz="20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742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9492"/>
            <a:ext cx="8229600" cy="43204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ТИПЫ МЕТАЛЛУРГИЧЕСКИХ БАЗ</a:t>
            </a:r>
            <a:endParaRPr lang="ru-RU" sz="32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"/>
          <a:stretch/>
        </p:blipFill>
        <p:spPr>
          <a:xfrm>
            <a:off x="291501" y="1078447"/>
            <a:ext cx="8600979" cy="138529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Овал 4"/>
          <p:cNvSpPr/>
          <p:nvPr/>
        </p:nvSpPr>
        <p:spPr>
          <a:xfrm>
            <a:off x="323528" y="906996"/>
            <a:ext cx="626368" cy="3429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059832" y="825075"/>
            <a:ext cx="626368" cy="3429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</a:p>
        </p:txBody>
      </p:sp>
      <p:sp>
        <p:nvSpPr>
          <p:cNvPr id="7" name="Овал 6"/>
          <p:cNvSpPr/>
          <p:nvPr/>
        </p:nvSpPr>
        <p:spPr>
          <a:xfrm>
            <a:off x="5724128" y="851791"/>
            <a:ext cx="626368" cy="3429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1500" y="2733768"/>
            <a:ext cx="86009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Базы, работающие на своей руде и на своем угле. 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Базы, работающие на привозном угле и своей руде или своем угле и привозной руде.</a:t>
            </a:r>
          </a:p>
          <a:p>
            <a:pPr marL="457200" indent="-457200">
              <a:buAutoNum type="arabicPeriod"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Базы, расположенные на транспортных потоках угля или около потребителя.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9881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</p:spPr>
        <p:txBody>
          <a:bodyPr/>
          <a:lstStyle/>
          <a:p>
            <a:r>
              <a:rPr lang="ru-RU" dirty="0"/>
              <a:t>Черная металлургия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621084" y="672465"/>
            <a:ext cx="8370515" cy="434536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Крупные металлургические компании мира:</a:t>
            </a:r>
          </a:p>
          <a:p>
            <a:r>
              <a:rPr lang="ru-RU" dirty="0" smtClean="0"/>
              <a:t>«КРУПП» металлургический и машиностроительный концерн ФРГ-Основан в 1811г;</a:t>
            </a:r>
          </a:p>
          <a:p>
            <a:r>
              <a:rPr lang="ru-RU" dirty="0" smtClean="0"/>
              <a:t>«ЛТВ» компания США-основан в 1958г;</a:t>
            </a:r>
          </a:p>
          <a:p>
            <a:r>
              <a:rPr lang="ru-RU" dirty="0" smtClean="0"/>
              <a:t>«МАННЕСМАН» трубопрокатный и машиностроительный концерн Германии- Основан в 1890г;</a:t>
            </a:r>
          </a:p>
          <a:p>
            <a:r>
              <a:rPr lang="ru-RU" dirty="0" smtClean="0"/>
              <a:t>«НИППОН СТИЛ» Япония. Основан 1970г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625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10196" y="282706"/>
            <a:ext cx="8510277" cy="543707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ПЕРСПЕКТИВЫ РАЗВИТИЯ ЧЕРНОЙ МЕТАЛЛУРГИИ</a:t>
            </a:r>
            <a:endParaRPr lang="ru-RU" sz="30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843558"/>
            <a:ext cx="8640960" cy="383442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Использование метода непрерывной разливки стали,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внепечная металлургия, 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микролегирование.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мини-заводов: США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Япония, Италия, Испания, Мексика, Бразилия.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Увеличение доли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развивающихся стран и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сокращение доли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развитых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стран в общемировой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выплавке чёрных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металлов.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спользование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вторичного сырья  (стального лома).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крупных стальных монополий (ТНК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55600" indent="0">
              <a:buNone/>
              <a:defRPr/>
            </a:pP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Лидеры: «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ArcelorMittal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«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Nippon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Steel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»,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en-US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Baosteel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Group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».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7710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925" y="0"/>
            <a:ext cx="8229600" cy="857250"/>
          </a:xfrm>
        </p:spPr>
        <p:txBody>
          <a:bodyPr/>
          <a:lstStyle/>
          <a:p>
            <a:r>
              <a:rPr lang="ru-RU" dirty="0" smtClean="0"/>
              <a:t>Цветная металлургия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721668" y="643890"/>
            <a:ext cx="7960398" cy="4129344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137160" indent="0">
              <a:buNone/>
            </a:pPr>
            <a:r>
              <a:rPr lang="ru-RU" b="1" dirty="0" smtClean="0"/>
              <a:t>        Цветная металлургия </a:t>
            </a:r>
            <a:r>
              <a:rPr lang="ru-RU" dirty="0" smtClean="0"/>
              <a:t>-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является старейшей отраслью промышленности. Включает в себя: добычу сырья, обогащение и получение металла, рафинирование некоторых цветных металлов, получение сплавов.</a:t>
            </a:r>
          </a:p>
          <a:p>
            <a:pPr marL="137160" indent="0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Факторы размещения:</a:t>
            </a:r>
          </a:p>
          <a:p>
            <a:pPr marL="651510" indent="-514350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Сырьевой фактор- для получения 1 тонны меди необходимо переработать 100тонн руды;</a:t>
            </a:r>
          </a:p>
          <a:p>
            <a:pPr marL="651510" indent="-514350"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Энергетический фактор – особенно энергоемким производством является алюминиевая  промышленность, поэтому размещаются около э/станции.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4714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250" y="219075"/>
            <a:ext cx="8229600" cy="596504"/>
          </a:xfrm>
        </p:spPr>
        <p:txBody>
          <a:bodyPr>
            <a:normAutofit fontScale="90000"/>
          </a:bodyPr>
          <a:lstStyle/>
          <a:p>
            <a:r>
              <a:rPr lang="ru-RU" dirty="0"/>
              <a:t>Цветная металлургия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755576" y="805815"/>
            <a:ext cx="7816952" cy="4237356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При производстве </a:t>
            </a:r>
            <a:r>
              <a:rPr lang="ru-RU" b="1" i="1" dirty="0" smtClean="0"/>
              <a:t>легких цветных металлов </a:t>
            </a:r>
            <a:r>
              <a:rPr lang="ru-RU" dirty="0" smtClean="0"/>
              <a:t>производственные стадии почти всегда территориально разорваны. </a:t>
            </a:r>
          </a:p>
          <a:p>
            <a:pPr marL="0" indent="0" algn="just">
              <a:buNone/>
            </a:pPr>
            <a:r>
              <a:rPr lang="ru-RU" dirty="0" smtClean="0"/>
              <a:t>      </a:t>
            </a:r>
            <a:r>
              <a:rPr lang="ru-RU" b="1" dirty="0" smtClean="0"/>
              <a:t>Размещение предприятий </a:t>
            </a:r>
            <a:r>
              <a:rPr lang="ru-RU" dirty="0" smtClean="0"/>
              <a:t>по </a:t>
            </a:r>
            <a:r>
              <a:rPr lang="ru-RU" b="1" dirty="0" smtClean="0"/>
              <a:t>производству</a:t>
            </a:r>
            <a:r>
              <a:rPr lang="ru-RU" dirty="0" smtClean="0"/>
              <a:t>  </a:t>
            </a:r>
            <a:r>
              <a:rPr lang="ru-RU" b="1" dirty="0" smtClean="0"/>
              <a:t>полуфабриката</a:t>
            </a:r>
            <a:r>
              <a:rPr lang="ru-RU" dirty="0" smtClean="0"/>
              <a:t> (глинозема в алюминиевой промышленности) определяется </a:t>
            </a:r>
            <a:r>
              <a:rPr lang="ru-RU" b="1" dirty="0" smtClean="0"/>
              <a:t>сырьевым</a:t>
            </a:r>
            <a:r>
              <a:rPr lang="ru-RU" dirty="0" smtClean="0"/>
              <a:t> и </a:t>
            </a:r>
            <a:r>
              <a:rPr lang="ru-RU" b="1" dirty="0" smtClean="0"/>
              <a:t>топливным</a:t>
            </a:r>
            <a:r>
              <a:rPr lang="ru-RU" dirty="0" smtClean="0"/>
              <a:t> факторами, а </a:t>
            </a:r>
            <a:r>
              <a:rPr lang="ru-RU" b="1" dirty="0" smtClean="0"/>
              <a:t>предприятия по выплавке самого металла </a:t>
            </a:r>
            <a:r>
              <a:rPr lang="ru-RU" dirty="0" smtClean="0"/>
              <a:t>(алюминия) –наличие дешевой электроэнергии, предприятия по производству проката – наличие потребителя.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6685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Цветная металлургия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169" y="951478"/>
            <a:ext cx="8219256" cy="380507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Для производства </a:t>
            </a:r>
            <a:r>
              <a:rPr lang="ru-RU" i="1" dirty="0" smtClean="0"/>
              <a:t>тяжелых цветных </a:t>
            </a:r>
            <a:r>
              <a:rPr lang="ru-RU" dirty="0" smtClean="0"/>
              <a:t>металла сосредоточены все производственные стадии – от начальной  до конечной. </a:t>
            </a:r>
          </a:p>
          <a:p>
            <a:r>
              <a:rPr lang="ru-RU" dirty="0" smtClean="0"/>
              <a:t>На размещение оказывает сырьевой и топливный факторы. Исключение составляет специализированные предприятий по рафинированию тяжелых металлов(например, меди). Они тяготеют к потребителю.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632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Цветная металлургия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95536" y="1005576"/>
            <a:ext cx="8291264" cy="3726444"/>
          </a:xfrm>
          <a:prstGeom prst="rect">
            <a:avLst/>
          </a:prstGeom>
        </p:spPr>
        <p:txBody>
          <a:bodyPr/>
          <a:lstStyle/>
          <a:p>
            <a:pPr marL="13716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Задание</a:t>
            </a:r>
            <a:r>
              <a:rPr lang="ru-RU" dirty="0" smtClean="0"/>
              <a:t>: Проанализируйте  данные таблицы, какие страны ориентируются на собственные ресурсы, а какие  </a:t>
            </a:r>
          </a:p>
          <a:p>
            <a:pPr marL="13716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836944"/>
              </p:ext>
            </p:extLst>
          </p:nvPr>
        </p:nvGraphicFramePr>
        <p:xfrm>
          <a:off x="2" y="141480"/>
          <a:ext cx="9144000" cy="5230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523007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медь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алюминий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Свинец и цинк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олово</a:t>
                      </a:r>
                      <a:endParaRPr lang="ru-RU" sz="1400" dirty="0"/>
                    </a:p>
                  </a:txBody>
                  <a:tcPr marT="34290" marB="34290"/>
                </a:tc>
              </a:tr>
              <a:tr h="14195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Районы по добыче руд 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Чили, Зимбабве,</a:t>
                      </a:r>
                      <a:r>
                        <a:rPr lang="ru-RU" sz="1400" baseline="0" dirty="0" smtClean="0"/>
                        <a:t> Замбия, Перу, США, Канада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Австралия, Гвинея, Ямайка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Россия, Австралия, США, Канада, Перу, Мексика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 Малайзия, Бразилия, Индонезия, Таиланд, Боливия</a:t>
                      </a:r>
                      <a:endParaRPr lang="ru-RU" sz="1400" dirty="0"/>
                    </a:p>
                  </a:txBody>
                  <a:tcPr marT="34290" marB="34290"/>
                </a:tc>
              </a:tr>
              <a:tr h="1419588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Центры по обогащению руды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США, Чили, Япония, Канада, Замбия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Австралия, США, Канада,</a:t>
                      </a:r>
                      <a:r>
                        <a:rPr lang="ru-RU" sz="1400" baseline="0" dirty="0" smtClean="0"/>
                        <a:t> Ямайка. Китай, Россия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186788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Центры по производству металла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США, СНГ, Япония, Канада, ФРГ,</a:t>
                      </a:r>
                      <a:r>
                        <a:rPr lang="ru-RU" sz="1400" baseline="0" dirty="0" smtClean="0"/>
                        <a:t> Чили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США, Россия, Канада, Австралия,</a:t>
                      </a:r>
                      <a:r>
                        <a:rPr lang="ru-RU" sz="1400" baseline="0" dirty="0" smtClean="0"/>
                        <a:t> ФРГ, Норвегия, Китай, Индия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США, Россия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Малайзия, Бразилия, Индонезия, Таиланд, </a:t>
                      </a:r>
                      <a:endParaRPr lang="ru-RU" sz="1400" dirty="0"/>
                    </a:p>
                  </a:txBody>
                  <a:tcPr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7106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05978"/>
            <a:ext cx="8363272" cy="58357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ЦВЕТНАЯ МЕТАЛЛУРГИЯ</a:t>
            </a:r>
            <a:endParaRPr lang="ru-RU" sz="32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51520" y="735546"/>
            <a:ext cx="8892480" cy="4104456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Производит около 70 металлов: </a:t>
            </a: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медь, алюминий, свинец, цинк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endParaRPr lang="ru-RU" sz="2600" b="1" dirty="0" smtClean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Особенности:</a:t>
            </a:r>
          </a:p>
          <a:p>
            <a:pPr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Низкое содержание металлов в руде – обогащение</a:t>
            </a:r>
          </a:p>
          <a:p>
            <a:pPr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Содержание в руде большого количества различных металлов – последовательное их выделение.</a:t>
            </a:r>
          </a:p>
          <a:p>
            <a:pPr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Комбинирование  </a:t>
            </a:r>
          </a:p>
          <a:p>
            <a:pPr>
              <a:lnSpc>
                <a:spcPct val="9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2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Факторы размещения:</a:t>
            </a: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buAutoNum type="arabicPeriod"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Сырьевой (для получения 1 тонны меди  необходимо переработать 100 тонн руды, 1 тонна олова – 300 тонн руды)</a:t>
            </a: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buAutoNum type="arabicPeriod"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Водный</a:t>
            </a:r>
          </a:p>
          <a:p>
            <a:pPr marL="514350" indent="-514350">
              <a:lnSpc>
                <a:spcPct val="90000"/>
              </a:lnSpc>
              <a:spcBef>
                <a:spcPts val="0"/>
              </a:spcBef>
              <a:buAutoNum type="arabicPeriod"/>
            </a:pPr>
            <a:r>
              <a:rPr lang="ru-RU" sz="2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Энергетический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06633" y="-214332"/>
            <a:ext cx="9906071" cy="557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20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3981" y="-23094"/>
            <a:ext cx="8229600" cy="857250"/>
          </a:xfrm>
        </p:spPr>
        <p:txBody>
          <a:bodyPr/>
          <a:lstStyle/>
          <a:p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9512" y="519522"/>
            <a:ext cx="8784976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Наиболее крупные заводы цветной металлургии расположены:</a:t>
            </a:r>
          </a:p>
          <a:p>
            <a:r>
              <a:rPr lang="ru-RU" dirty="0" smtClean="0"/>
              <a:t>А. у источников дешевой энергии и воды. Б. в столицах. В. в портовых городах                     Г. у источников сырья.	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3" y="3759883"/>
            <a:ext cx="8778537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5. Выберите страну- лидер по добыче железной руды:</a:t>
            </a:r>
          </a:p>
          <a:p>
            <a:r>
              <a:rPr lang="ru-RU" dirty="0" smtClean="0"/>
              <a:t>А Россия, Б </a:t>
            </a:r>
            <a:r>
              <a:rPr lang="ru-RU" dirty="0"/>
              <a:t>А</a:t>
            </a:r>
            <a:r>
              <a:rPr lang="ru-RU" dirty="0" smtClean="0"/>
              <a:t>встралия,  В Китай, Г. Либерия, Д. Индия	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949793"/>
            <a:ext cx="8944793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4.Отметьте вид сырья, на добыче которого специализируется Ямайка и Гвинея:</a:t>
            </a:r>
          </a:p>
          <a:p>
            <a:r>
              <a:rPr lang="ru-RU" dirty="0" smtClean="0"/>
              <a:t>А. медь  Б сера   В бокситы   Г фосфориты			                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139703"/>
            <a:ext cx="8784976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3.Определите регион  мир, который лидирует по добыче железной руды:</a:t>
            </a:r>
          </a:p>
          <a:p>
            <a:r>
              <a:rPr lang="ru-RU" dirty="0" smtClean="0"/>
              <a:t>А. зарубежная Азия, Б. </a:t>
            </a:r>
            <a:r>
              <a:rPr lang="ru-RU" dirty="0"/>
              <a:t>А</a:t>
            </a:r>
            <a:r>
              <a:rPr lang="ru-RU" dirty="0" smtClean="0"/>
              <a:t>фрика.  В  Латинская Америка   Г Россия и СНГ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329612"/>
            <a:ext cx="8784976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342900" indent="-342900">
              <a:buAutoNum type="arabicPeriod" startAt="2"/>
            </a:pPr>
            <a:r>
              <a:rPr lang="ru-RU" dirty="0" smtClean="0"/>
              <a:t>Металлургические районы, ориентированные на сочетании месторождении каменного угля и железной руды, расположены:</a:t>
            </a:r>
          </a:p>
          <a:p>
            <a:r>
              <a:rPr lang="ru-RU" dirty="0" smtClean="0"/>
              <a:t>А. в Испании   Б. Великобритании   В. Бразилии   Г. Мексике</a:t>
            </a:r>
            <a:endParaRPr lang="ru-RU" dirty="0"/>
          </a:p>
        </p:txBody>
      </p:sp>
      <p:sp>
        <p:nvSpPr>
          <p:cNvPr id="9" name="Фигура, имеющая форму буквы L 8"/>
          <p:cNvSpPr/>
          <p:nvPr/>
        </p:nvSpPr>
        <p:spPr>
          <a:xfrm rot="18317699">
            <a:off x="261022" y="828476"/>
            <a:ext cx="202832" cy="419006"/>
          </a:xfrm>
          <a:prstGeom prst="corner">
            <a:avLst>
              <a:gd name="adj1" fmla="val 32043"/>
              <a:gd name="adj2" fmla="val 3333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779912" y="4731990"/>
            <a:ext cx="1656184" cy="303498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ответы</a:t>
            </a:r>
            <a:endParaRPr lang="ru-RU" b="1" dirty="0"/>
          </a:p>
        </p:txBody>
      </p:sp>
      <p:sp>
        <p:nvSpPr>
          <p:cNvPr id="11" name="Фигура, имеющая форму буквы L 10"/>
          <p:cNvSpPr/>
          <p:nvPr/>
        </p:nvSpPr>
        <p:spPr>
          <a:xfrm rot="18317699">
            <a:off x="2127419" y="1639918"/>
            <a:ext cx="202832" cy="419006"/>
          </a:xfrm>
          <a:prstGeom prst="corner">
            <a:avLst>
              <a:gd name="adj1" fmla="val 32043"/>
              <a:gd name="adj2" fmla="val 3333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Фигура, имеющая форму буквы L 12"/>
          <p:cNvSpPr/>
          <p:nvPr/>
        </p:nvSpPr>
        <p:spPr>
          <a:xfrm rot="18317699">
            <a:off x="160562" y="2241387"/>
            <a:ext cx="202832" cy="419006"/>
          </a:xfrm>
          <a:prstGeom prst="corner">
            <a:avLst>
              <a:gd name="adj1" fmla="val 32043"/>
              <a:gd name="adj2" fmla="val 3333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Фигура, имеющая форму буквы L 13"/>
          <p:cNvSpPr/>
          <p:nvPr/>
        </p:nvSpPr>
        <p:spPr>
          <a:xfrm rot="18317699">
            <a:off x="1932443" y="3021862"/>
            <a:ext cx="202832" cy="419006"/>
          </a:xfrm>
          <a:prstGeom prst="corner">
            <a:avLst>
              <a:gd name="adj1" fmla="val 32043"/>
              <a:gd name="adj2" fmla="val 3333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Фигура, имеющая форму буквы L 14"/>
          <p:cNvSpPr/>
          <p:nvPr/>
        </p:nvSpPr>
        <p:spPr>
          <a:xfrm rot="18317699">
            <a:off x="2637130" y="3861567"/>
            <a:ext cx="202832" cy="419006"/>
          </a:xfrm>
          <a:prstGeom prst="corner">
            <a:avLst>
              <a:gd name="adj1" fmla="val 32043"/>
              <a:gd name="adj2" fmla="val 33338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множение 15">
            <a:hlinkClick r:id="" action="ppaction://hlinkshowjump?jump=endshow"/>
          </p:cNvPr>
          <p:cNvSpPr/>
          <p:nvPr/>
        </p:nvSpPr>
        <p:spPr>
          <a:xfrm>
            <a:off x="107505" y="4607719"/>
            <a:ext cx="714375" cy="535781"/>
          </a:xfrm>
          <a:prstGeom prst="mathMultiply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endParaRPr lang="ru-RU">
              <a:solidFill>
                <a:schemeClr val="dk1"/>
              </a:solidFill>
            </a:endParaRPr>
          </a:p>
        </p:txBody>
      </p:sp>
      <p:sp>
        <p:nvSpPr>
          <p:cNvPr id="18" name="Равнобедренный треугольник 17">
            <a:hlinkClick r:id="rId2" action="ppaction://hlinksldjump"/>
          </p:cNvPr>
          <p:cNvSpPr/>
          <p:nvPr/>
        </p:nvSpPr>
        <p:spPr>
          <a:xfrm rot="16200000">
            <a:off x="8334418" y="4587974"/>
            <a:ext cx="324036" cy="50405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120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Металлургия мира.</a:t>
            </a:r>
          </a:p>
          <a:p>
            <a:r>
              <a:rPr lang="ru-RU" dirty="0" smtClean="0"/>
              <a:t>Черная металлургия.</a:t>
            </a:r>
          </a:p>
          <a:p>
            <a:r>
              <a:rPr lang="ru-RU" dirty="0" smtClean="0"/>
              <a:t>Крупные металлургические кампании,</a:t>
            </a:r>
          </a:p>
          <a:p>
            <a:r>
              <a:rPr lang="ru-RU" dirty="0" smtClean="0"/>
              <a:t>Типы ориентации. Факторы размещения черной металлургии. Перспективы развития черной металлургии.</a:t>
            </a:r>
          </a:p>
          <a:p>
            <a:r>
              <a:rPr lang="ru-RU" dirty="0" smtClean="0"/>
              <a:t>Цветная металлургия.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0023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Схема 38"/>
          <p:cNvGraphicFramePr/>
          <p:nvPr>
            <p:extLst>
              <p:ext uri="{D42A27DB-BD31-4B8C-83A1-F6EECF244321}">
                <p14:modId xmlns:p14="http://schemas.microsoft.com/office/powerpoint/2010/main" val="2768250777"/>
              </p:ext>
            </p:extLst>
          </p:nvPr>
        </p:nvGraphicFramePr>
        <p:xfrm>
          <a:off x="1142976" y="789552"/>
          <a:ext cx="7786742" cy="3846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ятиугольник 5">
            <a:hlinkClick r:id="rId7" action="ppaction://hlinksldjump"/>
          </p:cNvPr>
          <p:cNvSpPr/>
          <p:nvPr/>
        </p:nvSpPr>
        <p:spPr>
          <a:xfrm rot="10800000">
            <a:off x="8244409" y="4677984"/>
            <a:ext cx="520997" cy="321469"/>
          </a:xfrm>
          <a:prstGeom prst="homePlate">
            <a:avLst>
              <a:gd name="adj" fmla="val 11667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164180" y="803659"/>
            <a:ext cx="7728300" cy="741977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Перу, Чили-медь, страны Юго- Восточной Азии-олово</a:t>
            </a:r>
            <a:endParaRPr lang="ru-RU" sz="2000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1164180" y="1580213"/>
            <a:ext cx="7641928" cy="694383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А. зарубежная Азия, Б) зарубежная Азия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1164180" y="2357436"/>
            <a:ext cx="7728300" cy="700368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Австралия, полуостров Йорк</a:t>
            </a:r>
            <a:endParaRPr lang="ru-RU" sz="2000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259632" y="3111810"/>
            <a:ext cx="7632848" cy="697304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 smtClean="0"/>
              <a:t>Экспорт- страны Латинской Америки(Перу, Чили), Африка (Конго, Замбия), Австралия, Индонезия; импорт- Япония, Европа, США</a:t>
            </a:r>
            <a:endParaRPr lang="ru-RU" sz="2000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85720" y="857238"/>
            <a:ext cx="792088" cy="59406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</a:rPr>
              <a:t>1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85720" y="1660916"/>
            <a:ext cx="792088" cy="59406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285720" y="2464593"/>
            <a:ext cx="792088" cy="59406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</a:rPr>
              <a:t>3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285720" y="3214692"/>
            <a:ext cx="792088" cy="59406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</a:rPr>
              <a:t>4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251520" y="3975906"/>
            <a:ext cx="792088" cy="594066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259632" y="3867894"/>
            <a:ext cx="7632848" cy="691319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000" dirty="0"/>
          </a:p>
        </p:txBody>
      </p:sp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ВОПРОСЫ</a:t>
            </a:r>
          </a:p>
        </p:txBody>
      </p:sp>
      <p:pic>
        <p:nvPicPr>
          <p:cNvPr id="17" name="Picture 2" descr="C:\Users\Анна\Documents\Школа\иконки\ico_con.png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789552"/>
            <a:ext cx="984668" cy="756084"/>
          </a:xfrm>
          <a:prstGeom prst="rect">
            <a:avLst/>
          </a:prstGeom>
          <a:noFill/>
        </p:spPr>
      </p:pic>
      <p:pic>
        <p:nvPicPr>
          <p:cNvPr id="18" name="Picture 2" descr="C:\Users\Анна\Documents\Школа\иконки\ico_con.png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1599642"/>
            <a:ext cx="984668" cy="756084"/>
          </a:xfrm>
          <a:prstGeom prst="rect">
            <a:avLst/>
          </a:prstGeom>
          <a:noFill/>
        </p:spPr>
      </p:pic>
      <p:pic>
        <p:nvPicPr>
          <p:cNvPr id="19" name="Picture 2" descr="C:\Users\Анна\Documents\Школа\иконки\ico_con.png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2409732"/>
            <a:ext cx="984668" cy="756084"/>
          </a:xfrm>
          <a:prstGeom prst="rect">
            <a:avLst/>
          </a:prstGeom>
          <a:noFill/>
        </p:spPr>
      </p:pic>
      <p:pic>
        <p:nvPicPr>
          <p:cNvPr id="20" name="Picture 2" descr="C:\Users\Анна\Documents\Школа\иконки\ico_con.png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3165816"/>
            <a:ext cx="984668" cy="756084"/>
          </a:xfrm>
          <a:prstGeom prst="rect">
            <a:avLst/>
          </a:prstGeom>
          <a:noFill/>
        </p:spPr>
      </p:pic>
      <p:pic>
        <p:nvPicPr>
          <p:cNvPr id="21" name="Picture 2" descr="C:\Users\Анна\Documents\Школа\иконки\ico_con.png"/>
          <p:cNvPicPr>
            <a:picLocks noChangeAspect="1" noChangeArrowheads="1"/>
          </p:cNvPicPr>
          <p:nvPr/>
        </p:nvPicPr>
        <p:blipFill>
          <a:blip r:embed="rId8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79512" y="3921900"/>
            <a:ext cx="984668" cy="756084"/>
          </a:xfrm>
          <a:prstGeom prst="rect">
            <a:avLst/>
          </a:prstGeom>
          <a:noFill/>
        </p:spPr>
      </p:pic>
      <p:sp>
        <p:nvSpPr>
          <p:cNvPr id="22" name="Умножение 21">
            <a:hlinkClick r:id="" action="ppaction://hlinkshowjump?jump=endshow"/>
          </p:cNvPr>
          <p:cNvSpPr/>
          <p:nvPr/>
        </p:nvSpPr>
        <p:spPr>
          <a:xfrm>
            <a:off x="107505" y="4607719"/>
            <a:ext cx="714375" cy="535781"/>
          </a:xfrm>
          <a:prstGeom prst="mathMultiply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endParaRPr lang="ru-RU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166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ЗАДАНИЯ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6699617"/>
              </p:ext>
            </p:extLst>
          </p:nvPr>
        </p:nvGraphicFramePr>
        <p:xfrm>
          <a:off x="179512" y="681541"/>
          <a:ext cx="8784976" cy="36430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10">
            <a:hlinkClick r:id="rId7" action="ppaction://hlinksldjump"/>
          </p:cNvPr>
          <p:cNvSpPr/>
          <p:nvPr/>
        </p:nvSpPr>
        <p:spPr>
          <a:xfrm>
            <a:off x="251520" y="3273828"/>
            <a:ext cx="8712968" cy="972108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>
            <a:hlinkClick r:id="rId8" action="ppaction://hlinksldjump"/>
          </p:cNvPr>
          <p:cNvSpPr/>
          <p:nvPr/>
        </p:nvSpPr>
        <p:spPr>
          <a:xfrm rot="16200000">
            <a:off x="8478434" y="4587974"/>
            <a:ext cx="324036" cy="50405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множение 12">
            <a:hlinkClick r:id="" action="ppaction://hlinkshowjump?jump=endshow"/>
          </p:cNvPr>
          <p:cNvSpPr/>
          <p:nvPr/>
        </p:nvSpPr>
        <p:spPr>
          <a:xfrm>
            <a:off x="107505" y="4607719"/>
            <a:ext cx="714375" cy="535781"/>
          </a:xfrm>
          <a:prstGeom prst="mathMultiply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endParaRPr lang="ru-RU">
              <a:solidFill>
                <a:schemeClr val="dk1"/>
              </a:solidFill>
            </a:endParaRPr>
          </a:p>
        </p:txBody>
      </p:sp>
      <p:pic>
        <p:nvPicPr>
          <p:cNvPr id="14" name="Picture 2" descr="C:\Users\Анна\Documents\Школа\иконки\ico_con.png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59632" y="897564"/>
            <a:ext cx="984668" cy="756084"/>
          </a:xfrm>
          <a:prstGeom prst="rect">
            <a:avLst/>
          </a:prstGeom>
          <a:noFill/>
        </p:spPr>
      </p:pic>
      <p:pic>
        <p:nvPicPr>
          <p:cNvPr id="15" name="Picture 2" descr="C:\Users\Анна\Documents\Школа\иконки\ico_con.png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59632" y="2139702"/>
            <a:ext cx="984668" cy="756084"/>
          </a:xfrm>
          <a:prstGeom prst="rect">
            <a:avLst/>
          </a:prstGeom>
          <a:noFill/>
        </p:spPr>
      </p:pic>
      <p:pic>
        <p:nvPicPr>
          <p:cNvPr id="16" name="Picture 2" descr="C:\Users\Анна\Documents\Школа\иконки\ico_con.png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259632" y="3327834"/>
            <a:ext cx="984668" cy="7560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7283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0891" y="141480"/>
            <a:ext cx="8568952" cy="489701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ЧЕРНАЯ МЕТАЛЛУРГИЯ</a:t>
            </a:r>
            <a:endParaRPr lang="ru-RU" sz="32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990877"/>
              </p:ext>
            </p:extLst>
          </p:nvPr>
        </p:nvGraphicFramePr>
        <p:xfrm>
          <a:off x="179513" y="627534"/>
          <a:ext cx="8730331" cy="38541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8472"/>
                <a:gridCol w="4481859"/>
              </a:tblGrid>
              <a:tr h="946404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800" b="1" baseline="0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Запасы железных руд</a:t>
                      </a:r>
                    </a:p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800" b="1" baseline="0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Добывается в 50 странах мира</a:t>
                      </a:r>
                      <a:endParaRPr lang="ru-RU" sz="1800" b="1" dirty="0">
                        <a:solidFill>
                          <a:srgbClr val="66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 eaLnBrk="1" hangingPunct="1">
                        <a:lnSpc>
                          <a:spcPct val="80000"/>
                        </a:lnSpc>
                      </a:pPr>
                      <a:r>
                        <a:rPr lang="ru-RU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Восточная Европа, Азия, </a:t>
                      </a:r>
                    </a:p>
                    <a:p>
                      <a:pPr algn="ctr" eaLnBrk="1" hangingPunct="1">
                        <a:lnSpc>
                          <a:spcPct val="80000"/>
                        </a:lnSpc>
                      </a:pPr>
                      <a:r>
                        <a:rPr lang="ru-RU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Южная Америка, </a:t>
                      </a:r>
                    </a:p>
                    <a:p>
                      <a:pPr algn="ctr" eaLnBrk="1" hangingPunct="1">
                        <a:lnSpc>
                          <a:spcPct val="80000"/>
                        </a:lnSpc>
                      </a:pPr>
                      <a:r>
                        <a:rPr lang="ru-RU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Северная Америка, Африка, Западная Европа, Австралия</a:t>
                      </a:r>
                    </a:p>
                  </a:txBody>
                  <a:tcPr marT="34290" marB="34290"/>
                </a:tc>
              </a:tr>
              <a:tr h="507492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800" b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Импортеры железной</a:t>
                      </a:r>
                      <a:r>
                        <a:rPr lang="ru-RU" sz="1800" b="1" baseline="0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руды:</a:t>
                      </a:r>
                      <a:endParaRPr lang="ru-RU" sz="1800" b="1" dirty="0">
                        <a:solidFill>
                          <a:srgbClr val="6633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 eaLnBrk="1" hangingPunct="1">
                        <a:lnSpc>
                          <a:spcPct val="80000"/>
                        </a:lnSpc>
                      </a:pPr>
                      <a:r>
                        <a:rPr lang="ru-RU" sz="18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Япония, Китай, ФРГ, Южная</a:t>
                      </a:r>
                      <a:r>
                        <a:rPr lang="ru-RU" sz="1800" b="1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Корея, Великобритания</a:t>
                      </a:r>
                      <a:endParaRPr lang="ru-RU" sz="18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</a:tr>
              <a:tr h="138531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Лидеры</a:t>
                      </a:r>
                      <a:r>
                        <a:rPr lang="ru-RU" sz="1800" b="1" baseline="0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по добыче руды: 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Россия, Бразилия, Канада, США, Австралия, Индия, Китай, Украина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 eaLnBrk="1" hangingPunct="1">
                        <a:lnSpc>
                          <a:spcPct val="80000"/>
                        </a:lnSpc>
                      </a:pPr>
                      <a:r>
                        <a:rPr lang="ru-RU" sz="1800" b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Лидеры по выплавке стали:</a:t>
                      </a:r>
                      <a:r>
                        <a:rPr lang="ru-RU" sz="1800" b="1" baseline="0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</a:p>
                    <a:p>
                      <a:pPr algn="ctr" eaLnBrk="1" hangingPunct="1">
                        <a:lnSpc>
                          <a:spcPct val="80000"/>
                        </a:lnSpc>
                      </a:pP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Китай, Япония, США, Россия, ФРГ, Республика Корея, Украина, Бразилия, Италия, Индия, Франция, Канада, Великобритания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</a:tr>
              <a:tr h="7269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baseline="0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Марганцевые руды: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ЮАР, Габон, Индия, Украина, Австралия. Бразилия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 eaLnBrk="1" hangingPunct="1">
                        <a:lnSpc>
                          <a:spcPct val="80000"/>
                        </a:lnSpc>
                      </a:pPr>
                      <a:r>
                        <a:rPr lang="ru-RU" sz="1800" b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Хромовые</a:t>
                      </a:r>
                      <a:r>
                        <a:rPr lang="ru-RU" sz="1800" b="1" baseline="0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руды:</a:t>
                      </a:r>
                    </a:p>
                    <a:p>
                      <a:pPr algn="ctr" eaLnBrk="1" hangingPunct="1">
                        <a:lnSpc>
                          <a:spcPct val="80000"/>
                        </a:lnSpc>
                      </a:pP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Зимбабве, Казахстан, Турция, Иран, Филиппины, ЮАР</a:t>
                      </a:r>
                      <a:endParaRPr lang="ru-RU" sz="18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T="34290" marB="34290"/>
                </a:tc>
              </a:tr>
              <a:tr h="288036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baseline="0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94% выплавляемых и потребляемых металлов - черные</a:t>
                      </a: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pPr algn="ctr" eaLnBrk="1" hangingPunct="1">
                        <a:lnSpc>
                          <a:spcPct val="80000"/>
                        </a:lnSpc>
                      </a:pPr>
                      <a:endParaRPr lang="ru-RU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62" y="573528"/>
            <a:ext cx="8890000" cy="437448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0544" y="158764"/>
            <a:ext cx="8988918" cy="43204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Определите основные районы добычи железных руд и выплавки стали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03522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Задание : выберите верные утверждения</a:t>
            </a:r>
            <a:endParaRPr lang="ru-RU" sz="36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597210"/>
              </p:ext>
            </p:extLst>
          </p:nvPr>
        </p:nvGraphicFramePr>
        <p:xfrm>
          <a:off x="0" y="519523"/>
          <a:ext cx="9108504" cy="524654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14192"/>
                <a:gridCol w="7298168"/>
                <a:gridCol w="648072"/>
                <a:gridCol w="648072"/>
              </a:tblGrid>
              <a:tr h="314810">
                <a:tc gridSpan="2">
                  <a:txBody>
                    <a:bodyPr/>
                    <a:lstStyle/>
                    <a:p>
                      <a:pPr algn="l"/>
                      <a:endParaRPr lang="ru-RU" sz="15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latin typeface="+mn-lt"/>
                          <a:cs typeface="Times New Roman" pitchFamily="18" charset="0"/>
                        </a:rPr>
                        <a:t>Да</a:t>
                      </a:r>
                      <a:endParaRPr lang="ru-RU" sz="1500" b="1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b="1" dirty="0" smtClean="0">
                          <a:latin typeface="+mn-lt"/>
                          <a:cs typeface="Times New Roman" pitchFamily="18" charset="0"/>
                        </a:rPr>
                        <a:t>Нет</a:t>
                      </a:r>
                      <a:r>
                        <a:rPr lang="ru-RU" sz="1500" b="1" dirty="0" smtClean="0">
                          <a:latin typeface="+mn-lt"/>
                        </a:rPr>
                        <a:t> </a:t>
                      </a:r>
                      <a:endParaRPr lang="ru-RU" sz="1500" b="1" dirty="0">
                        <a:latin typeface="+mn-lt"/>
                        <a:cs typeface="Calibri" pitchFamily="34" charset="0"/>
                      </a:endParaRPr>
                    </a:p>
                  </a:txBody>
                  <a:tcPr marT="34290" marB="34290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+mn-lt"/>
                          <a:cs typeface="Times New Roman" pitchFamily="18" charset="0"/>
                        </a:rPr>
                        <a:t>1</a:t>
                      </a:r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Районами медной промышленности является Центральная  и Северная Африка.</a:t>
                      </a:r>
                    </a:p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+mn-lt"/>
                          <a:cs typeface="Times New Roman" pitchFamily="18" charset="0"/>
                        </a:rPr>
                        <a:t>2</a:t>
                      </a:r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последние десятилетия в США, Японии, Европе, развитие цветной металлургии резко</a:t>
                      </a:r>
                      <a:r>
                        <a:rPr lang="ru-RU" sz="1400" baseline="0" dirty="0" smtClean="0"/>
                        <a:t> увеличивается.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496486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+mn-lt"/>
                          <a:cs typeface="Times New Roman" pitchFamily="18" charset="0"/>
                        </a:rPr>
                        <a:t>3</a:t>
                      </a:r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Современная тенденция  размещении предприятий черной металлургии-</a:t>
                      </a:r>
                      <a:r>
                        <a:rPr lang="ru-RU" sz="1400" baseline="0" dirty="0" smtClean="0"/>
                        <a:t>  ориентация на потребителя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352955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+mn-lt"/>
                          <a:cs typeface="Times New Roman" pitchFamily="18" charset="0"/>
                        </a:rPr>
                        <a:t>4</a:t>
                      </a:r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Зарубежная Азия лидирует по добыче железной руды.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+mn-lt"/>
                          <a:cs typeface="Times New Roman" pitchFamily="18" charset="0"/>
                        </a:rPr>
                        <a:t>5</a:t>
                      </a:r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 эпоху НТР главным фактором в черной металлургии является топливно- сырьевой.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48006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+mn-lt"/>
                          <a:cs typeface="Times New Roman" pitchFamily="18" charset="0"/>
                        </a:rPr>
                        <a:t>6</a:t>
                      </a:r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Черная металлургия бурно развивается в развивающихся странах</a:t>
                      </a:r>
                    </a:p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latin typeface="+mn-lt"/>
                          <a:cs typeface="Times New Roman" pitchFamily="18" charset="0"/>
                        </a:rPr>
                        <a:t>7</a:t>
                      </a:r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Цветная</a:t>
                      </a:r>
                      <a:r>
                        <a:rPr lang="ru-RU" sz="1400" baseline="0" dirty="0" smtClean="0"/>
                        <a:t> металлургия тяжелых  цветных металлов, легирующих и благородных металлов имеет территориальный  разрыв между районом добычи сырья и  потреблением готовой продукции.</a:t>
                      </a:r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314810">
                <a:tc>
                  <a:txBody>
                    <a:bodyPr/>
                    <a:lstStyle/>
                    <a:p>
                      <a:pPr algn="ctr"/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314810">
                <a:tc>
                  <a:txBody>
                    <a:bodyPr/>
                    <a:lstStyle/>
                    <a:p>
                      <a:pPr algn="ctr"/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  <a:tr h="587549">
                <a:tc>
                  <a:txBody>
                    <a:bodyPr/>
                    <a:lstStyle/>
                    <a:p>
                      <a:pPr algn="ctr"/>
                      <a:endParaRPr lang="ru-RU" sz="15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T="34290" marB="34290"/>
                </a:tc>
              </a:tr>
            </a:tbl>
          </a:graphicData>
        </a:graphic>
      </p:graphicFrame>
      <p:sp>
        <p:nvSpPr>
          <p:cNvPr id="4" name="Овал 3"/>
          <p:cNvSpPr/>
          <p:nvPr/>
        </p:nvSpPr>
        <p:spPr bwMode="auto">
          <a:xfrm>
            <a:off x="8604448" y="843558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7956376" y="843558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 bwMode="auto">
          <a:xfrm>
            <a:off x="8568444" y="1537412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 bwMode="auto">
          <a:xfrm>
            <a:off x="7966738" y="1545636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4" name="Овал 33"/>
          <p:cNvSpPr/>
          <p:nvPr/>
        </p:nvSpPr>
        <p:spPr bwMode="auto">
          <a:xfrm>
            <a:off x="7982152" y="2057106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5" name="Овал 34"/>
          <p:cNvSpPr/>
          <p:nvPr/>
        </p:nvSpPr>
        <p:spPr bwMode="auto">
          <a:xfrm>
            <a:off x="8576026" y="2139702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6" name="Овал 35"/>
          <p:cNvSpPr/>
          <p:nvPr/>
        </p:nvSpPr>
        <p:spPr bwMode="auto">
          <a:xfrm>
            <a:off x="7946821" y="2545664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7" name="Овал 36"/>
          <p:cNvSpPr/>
          <p:nvPr/>
        </p:nvSpPr>
        <p:spPr bwMode="auto">
          <a:xfrm>
            <a:off x="8589597" y="2523084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8" name="Овал 37"/>
          <p:cNvSpPr/>
          <p:nvPr/>
        </p:nvSpPr>
        <p:spPr bwMode="auto">
          <a:xfrm>
            <a:off x="8576026" y="2867031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9" name="Овал 38"/>
          <p:cNvSpPr/>
          <p:nvPr/>
        </p:nvSpPr>
        <p:spPr bwMode="auto">
          <a:xfrm>
            <a:off x="7978919" y="2867031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0" name="Овал 39"/>
          <p:cNvSpPr/>
          <p:nvPr/>
        </p:nvSpPr>
        <p:spPr bwMode="auto">
          <a:xfrm>
            <a:off x="7966738" y="3348836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1" name="Овал 40"/>
          <p:cNvSpPr/>
          <p:nvPr/>
        </p:nvSpPr>
        <p:spPr bwMode="auto">
          <a:xfrm>
            <a:off x="8576026" y="3374213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 bwMode="auto">
          <a:xfrm>
            <a:off x="8611312" y="3778007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3" name="Овал 42"/>
          <p:cNvSpPr/>
          <p:nvPr/>
        </p:nvSpPr>
        <p:spPr bwMode="auto">
          <a:xfrm>
            <a:off x="7956376" y="3738935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4" name="Овал 43"/>
          <p:cNvSpPr/>
          <p:nvPr/>
        </p:nvSpPr>
        <p:spPr bwMode="auto">
          <a:xfrm>
            <a:off x="8611312" y="4071670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5" name="Овал 44"/>
          <p:cNvSpPr/>
          <p:nvPr/>
        </p:nvSpPr>
        <p:spPr bwMode="auto">
          <a:xfrm>
            <a:off x="7978919" y="4071670"/>
            <a:ext cx="360040" cy="27003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0" name="Умножение 49">
            <a:hlinkClick r:id="" action="ppaction://hlinkshowjump?jump=endshow"/>
          </p:cNvPr>
          <p:cNvSpPr/>
          <p:nvPr/>
        </p:nvSpPr>
        <p:spPr>
          <a:xfrm>
            <a:off x="1" y="4734130"/>
            <a:ext cx="714375" cy="535781"/>
          </a:xfrm>
          <a:prstGeom prst="mathMultiply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defRPr/>
            </a:pPr>
            <a:endParaRPr lang="ru-RU">
              <a:solidFill>
                <a:schemeClr val="dk1"/>
              </a:solidFill>
            </a:endParaRPr>
          </a:p>
        </p:txBody>
      </p:sp>
      <p:sp>
        <p:nvSpPr>
          <p:cNvPr id="52" name="Равнобедренный треугольник 51">
            <a:hlinkClick r:id="rId2" action="ppaction://hlinksldjump"/>
          </p:cNvPr>
          <p:cNvSpPr/>
          <p:nvPr/>
        </p:nvSpPr>
        <p:spPr>
          <a:xfrm rot="16200000">
            <a:off x="8334418" y="4587974"/>
            <a:ext cx="324036" cy="504056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1325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6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91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  <p:bldP spid="34" grpId="0" animBg="1"/>
      <p:bldP spid="36" grpId="0" animBg="1"/>
      <p:bldP spid="38" grpId="0" animBg="1"/>
      <p:bldP spid="40" grpId="0" animBg="1"/>
      <p:bldP spid="42" grpId="0" animBg="1"/>
      <p:bldP spid="4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Домашняя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Учебник: География </a:t>
            </a:r>
            <a:r>
              <a:rPr lang="ru-RU" dirty="0" err="1" smtClean="0"/>
              <a:t>Максаковского</a:t>
            </a:r>
            <a:r>
              <a:rPr lang="ru-RU" dirty="0" smtClean="0"/>
              <a:t> В.П.  </a:t>
            </a:r>
            <a:r>
              <a:rPr lang="ru-RU" dirty="0" err="1" smtClean="0"/>
              <a:t>Стр</a:t>
            </a:r>
            <a:r>
              <a:rPr lang="ru-RU" dirty="0" smtClean="0"/>
              <a:t> 120-121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006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Прямая соединительная линия 33"/>
          <p:cNvCxnSpPr/>
          <p:nvPr/>
        </p:nvCxnSpPr>
        <p:spPr>
          <a:xfrm>
            <a:off x="222014" y="3973782"/>
            <a:ext cx="46191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222014" y="2976795"/>
            <a:ext cx="46191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7474"/>
            <a:ext cx="9144000" cy="118813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32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МЕТАЛЛУРГИЯ</a:t>
            </a:r>
            <a:r>
              <a:rPr lang="ru-RU" sz="3200" dirty="0" smtClean="0">
                <a:solidFill>
                  <a:srgbClr val="663300"/>
                </a:solidFill>
              </a:rPr>
              <a:t> – </a:t>
            </a:r>
            <a:r>
              <a:rPr lang="ru-RU" dirty="0" smtClean="0">
                <a:solidFill>
                  <a:srgbClr val="663300"/>
                </a:solidFill>
              </a:rPr>
              <a:t/>
            </a:r>
            <a:br>
              <a:rPr lang="ru-RU" dirty="0" smtClean="0">
                <a:solidFill>
                  <a:srgbClr val="663300"/>
                </a:solidFill>
              </a:rPr>
            </a:br>
            <a:r>
              <a:rPr lang="ru-RU" sz="2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отрасль промышленности, включающая в себя добычу и обогащение рудных ресурсов и производство металла</a:t>
            </a:r>
            <a:endParaRPr lang="ru-RU" sz="26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915816" y="1275606"/>
            <a:ext cx="3218656" cy="432048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МЕТАЛЛУРГИЯ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61346" y="1761660"/>
            <a:ext cx="2448272" cy="432048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ЧЕРНАЯ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11542" y="2434076"/>
            <a:ext cx="3443503" cy="972108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Добыча   и обогащение железной руды</a:t>
            </a:r>
          </a:p>
          <a:p>
            <a:pPr algn="ctr"/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11542" y="3649746"/>
            <a:ext cx="3443504" cy="648072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Чугун, сталь, прокат,  ферросплавы</a:t>
            </a:r>
          </a:p>
          <a:p>
            <a:pPr algn="ctr"/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199433" y="1977684"/>
            <a:ext cx="0" cy="199822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99434" y="1977684"/>
            <a:ext cx="46191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812212" y="1977684"/>
            <a:ext cx="132226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4812212" y="1990509"/>
            <a:ext cx="0" cy="2390443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4812212" y="2807467"/>
            <a:ext cx="132226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805978" y="3649746"/>
            <a:ext cx="132226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4812212" y="4357532"/>
            <a:ext cx="132226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6038276" y="1761660"/>
            <a:ext cx="2448272" cy="432048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ЦВЕТНАЯ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091652" y="2421844"/>
            <a:ext cx="3608197" cy="702078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Добыча  сырья и его обогащение </a:t>
            </a:r>
          </a:p>
          <a:p>
            <a:pPr algn="ctr"/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091652" y="3273828"/>
            <a:ext cx="3608197" cy="702078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Получение металла, рафинирование</a:t>
            </a:r>
          </a:p>
          <a:p>
            <a:pPr algn="ctr"/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091652" y="4137924"/>
            <a:ext cx="3608197" cy="486054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800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Получение сплавов </a:t>
            </a:r>
          </a:p>
          <a:p>
            <a:pPr algn="ctr"/>
            <a:endPara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093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" y="0"/>
            <a:ext cx="8229600" cy="857250"/>
          </a:xfrm>
        </p:spPr>
        <p:txBody>
          <a:bodyPr/>
          <a:lstStyle/>
          <a:p>
            <a:r>
              <a:rPr lang="ru-RU" dirty="0" smtClean="0"/>
              <a:t>Черная металлургия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58602" y="798132"/>
            <a:ext cx="8136904" cy="434536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137160" indent="0">
              <a:buNone/>
            </a:pPr>
            <a:r>
              <a:rPr lang="ru-RU" dirty="0" smtClean="0"/>
              <a:t>          Одна из старейших отраслей промышленности, к которой относятся  предприятия по добыче и обогащению железной руды, по производству чугуна, стали и проката.</a:t>
            </a:r>
          </a:p>
          <a:p>
            <a:pPr marL="137160" indent="0">
              <a:buNone/>
            </a:pPr>
            <a:r>
              <a:rPr lang="ru-RU" dirty="0" smtClean="0"/>
              <a:t>Черная металлургия является </a:t>
            </a:r>
            <a:r>
              <a:rPr lang="ru-RU" u="sng" dirty="0" smtClean="0"/>
              <a:t>основой для развития машиностроения и строительства</a:t>
            </a:r>
            <a:r>
              <a:rPr lang="ru-RU" dirty="0" smtClean="0"/>
              <a:t>, необходимым условием  развития всех отраслей</a:t>
            </a:r>
            <a:r>
              <a:rPr lang="ru-RU" dirty="0" smtClean="0"/>
              <a:t>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498182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5775" y="110729"/>
            <a:ext cx="8229600" cy="857250"/>
          </a:xfrm>
        </p:spPr>
        <p:txBody>
          <a:bodyPr/>
          <a:lstStyle/>
          <a:p>
            <a:r>
              <a:rPr lang="ru-RU" dirty="0"/>
              <a:t>Черная металлургия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5262" y="875185"/>
            <a:ext cx="8507288" cy="396708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течении 20 века черная металлургия изменялась, модернизировались заводы, изменялась технология, выросли во много раз  объемы производства, черная металлургия стала развиваться и в других странах.</a:t>
            </a:r>
          </a:p>
          <a:p>
            <a:r>
              <a:rPr lang="ru-RU" dirty="0" smtClean="0"/>
              <a:t>НТР оказала влияние на черную металлургию: повышение качества чугуна и стали, сокращаются производственные потери, используются новые методы плавки.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321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63154"/>
            <a:ext cx="8229600" cy="857250"/>
          </a:xfrm>
        </p:spPr>
        <p:txBody>
          <a:bodyPr/>
          <a:lstStyle/>
          <a:p>
            <a:r>
              <a:rPr lang="ru-RU" dirty="0"/>
              <a:t>Черная металлургия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2794" y="1684810"/>
            <a:ext cx="8219256" cy="2668115"/>
          </a:xfrm>
        </p:spPr>
        <p:txBody>
          <a:bodyPr/>
          <a:lstStyle/>
          <a:p>
            <a:r>
              <a:rPr lang="ru-RU" dirty="0"/>
              <a:t>В эпоху НТР изменилось влияние факторов размещения: влияние сырьевого и топливного уменьшилось, а потребительского и экологического возрастает ( сдвиг к морю</a:t>
            </a:r>
            <a:r>
              <a:rPr lang="ru-RU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0846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Черная металлургия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13285"/>
            <a:ext cx="8291264" cy="396708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 2000 году наибольшее количество железной руды добывалось  </a:t>
            </a:r>
            <a:r>
              <a:rPr lang="ru-RU" b="1" dirty="0" smtClean="0"/>
              <a:t>в Китае, Бразилии и Австралии.</a:t>
            </a:r>
          </a:p>
          <a:p>
            <a:r>
              <a:rPr lang="ru-RU" dirty="0" smtClean="0"/>
              <a:t>Началось постепенное смещение добычи  железной руды в развивающиеся страны(резко снизилось стоимость  транспортирования железной руды). </a:t>
            </a:r>
          </a:p>
          <a:p>
            <a:r>
              <a:rPr lang="ru-RU" dirty="0" smtClean="0"/>
              <a:t>В результате   уменьшилась добыча собственной железной руды в Великобритании, Германии, Франции, Испании и США.</a:t>
            </a:r>
          </a:p>
          <a:p>
            <a:r>
              <a:rPr lang="ru-RU" dirty="0" smtClean="0"/>
              <a:t>А в Бразилии и Австралии стали быстро наращивать ее добычу(бассейн Сьерра –</a:t>
            </a:r>
            <a:r>
              <a:rPr lang="ru-RU" dirty="0" err="1" smtClean="0"/>
              <a:t>дус</a:t>
            </a:r>
            <a:r>
              <a:rPr lang="ru-RU" dirty="0" smtClean="0"/>
              <a:t>- </a:t>
            </a:r>
            <a:r>
              <a:rPr lang="ru-RU" dirty="0" err="1" smtClean="0"/>
              <a:t>Каражас</a:t>
            </a:r>
            <a:r>
              <a:rPr lang="ru-RU" dirty="0" smtClean="0"/>
              <a:t>, </a:t>
            </a:r>
            <a:r>
              <a:rPr lang="ru-RU" dirty="0" err="1" smtClean="0"/>
              <a:t>Хаммерсли</a:t>
            </a:r>
            <a:r>
              <a:rPr lang="ru-RU" dirty="0" smtClean="0"/>
              <a:t> и </a:t>
            </a:r>
            <a:r>
              <a:rPr lang="ru-RU" dirty="0" err="1" smtClean="0"/>
              <a:t>Истерн</a:t>
            </a:r>
            <a:r>
              <a:rPr lang="ru-RU" dirty="0" smtClean="0"/>
              <a:t>- Австралии).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114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Черная металлургия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5061" y="957673"/>
            <a:ext cx="8291264" cy="40751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     Большое количество железной руды добывается в России, Украине, </a:t>
            </a:r>
            <a:r>
              <a:rPr lang="ru-RU" dirty="0"/>
              <a:t>К</a:t>
            </a:r>
            <a:r>
              <a:rPr lang="ru-RU" dirty="0" smtClean="0"/>
              <a:t>азахстане, Швеции, ЮАР, Мавритании и Либерии.</a:t>
            </a:r>
          </a:p>
          <a:p>
            <a:pPr marL="0" indent="0">
              <a:buNone/>
            </a:pPr>
            <a:r>
              <a:rPr lang="ru-RU" dirty="0" smtClean="0"/>
              <a:t>            Если раньше подавляющая часть чугуна и стали в мире производилась   «старых» металлургических районах (штат Пенсильвания в США, Рурская область в Германии, Лотарингия в Франции, Южный Уэльс в Великобритании), в 50-е годы черная металлургия смещается «к морю».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438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Черная металлургия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195" y="1065349"/>
            <a:ext cx="8435280" cy="385907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   Кроме того, если в 80-е годы крупнейшие предприятия черной металлургии находились в Европе, США и Японии.</a:t>
            </a:r>
          </a:p>
          <a:p>
            <a:pPr>
              <a:buNone/>
            </a:pPr>
            <a:r>
              <a:rPr lang="ru-RU" dirty="0" smtClean="0"/>
              <a:t>        В 90-е годы  такими странами стали Китай, Бразилия, Индия.</a:t>
            </a:r>
          </a:p>
          <a:p>
            <a:pPr>
              <a:buNone/>
            </a:pPr>
            <a:r>
              <a:rPr lang="ru-RU" dirty="0" smtClean="0"/>
              <a:t>          В последнее время в развитых странах усилилась тенденция развития мелких прокатных заводов. Это позволяет отказаться от начальной стадии черной металлургии и сосредоточить  все усилия на обработке импортных прокатных заготовок.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699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Words>1447</Words>
  <Application>Microsoft Office PowerPoint</Application>
  <PresentationFormat>Экран (16:9)</PresentationFormat>
  <Paragraphs>188</Paragraphs>
  <Slides>24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Times New Roman</vt:lpstr>
      <vt:lpstr>Calibri</vt:lpstr>
      <vt:lpstr>Wingdings</vt:lpstr>
      <vt:lpstr>Тема Office</vt:lpstr>
      <vt:lpstr>Металлургия мира</vt:lpstr>
      <vt:lpstr>план</vt:lpstr>
      <vt:lpstr>МЕТАЛЛУРГИЯ –  отрасль промышленности, включающая в себя добычу и обогащение рудных ресурсов и производство металла</vt:lpstr>
      <vt:lpstr>Черная металлургия</vt:lpstr>
      <vt:lpstr>Черная металлургия</vt:lpstr>
      <vt:lpstr>Черная металлургия</vt:lpstr>
      <vt:lpstr>Черная металлургия</vt:lpstr>
      <vt:lpstr>Черная металлургия</vt:lpstr>
      <vt:lpstr>Черная металлургия</vt:lpstr>
      <vt:lpstr>ФАКТОРЫ РАЗМЕЩЕНИЯ ЧЕРНОЙ МЕТАЛЛУРГИИ</vt:lpstr>
      <vt:lpstr>ТИПЫ МЕТАЛЛУРГИЧЕСКИХ БАЗ</vt:lpstr>
      <vt:lpstr>Черная металлургия</vt:lpstr>
      <vt:lpstr>ПЕРСПЕКТИВЫ РАЗВИТИЯ ЧЕРНОЙ МЕТАЛЛУРГИИ</vt:lpstr>
      <vt:lpstr>Цветная металлургия</vt:lpstr>
      <vt:lpstr>Цветная металлургия</vt:lpstr>
      <vt:lpstr>Цветная металлургия</vt:lpstr>
      <vt:lpstr>Цветная металлургия</vt:lpstr>
      <vt:lpstr>ЦВЕТНАЯ МЕТАЛЛУРГИЯ</vt:lpstr>
      <vt:lpstr>Тест</vt:lpstr>
      <vt:lpstr>ВОПРОСЫ</vt:lpstr>
      <vt:lpstr>ЗАДАНИЯ</vt:lpstr>
      <vt:lpstr>ЧЕРНАЯ МЕТАЛЛУРГИЯ</vt:lpstr>
      <vt:lpstr>Задание : выберите верные утверждения</vt:lpstr>
      <vt:lpstr>Домашняя работа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Company Meeting</dc:title>
  <dc:creator>Olga</dc:creator>
  <cp:lastModifiedBy>hozcast</cp:lastModifiedBy>
  <cp:revision>43</cp:revision>
  <dcterms:modified xsi:type="dcterms:W3CDTF">2026-01-19T12:04:57Z</dcterms:modified>
</cp:coreProperties>
</file>