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107"/>
  </p:notesMasterIdLst>
  <p:sldIdLst>
    <p:sldId id="434" r:id="rId2"/>
    <p:sldId id="504" r:id="rId3"/>
    <p:sldId id="500" r:id="rId4"/>
    <p:sldId id="501" r:id="rId5"/>
    <p:sldId id="502" r:id="rId6"/>
    <p:sldId id="284" r:id="rId7"/>
    <p:sldId id="481" r:id="rId8"/>
    <p:sldId id="491" r:id="rId9"/>
    <p:sldId id="264" r:id="rId10"/>
    <p:sldId id="398" r:id="rId11"/>
    <p:sldId id="265" r:id="rId12"/>
    <p:sldId id="391" r:id="rId13"/>
    <p:sldId id="482" r:id="rId14"/>
    <p:sldId id="484" r:id="rId15"/>
    <p:sldId id="483" r:id="rId16"/>
    <p:sldId id="485" r:id="rId17"/>
    <p:sldId id="473" r:id="rId18"/>
    <p:sldId id="392" r:id="rId19"/>
    <p:sldId id="270" r:id="rId20"/>
    <p:sldId id="272" r:id="rId21"/>
    <p:sldId id="486" r:id="rId22"/>
    <p:sldId id="394" r:id="rId23"/>
    <p:sldId id="280" r:id="rId24"/>
    <p:sldId id="395" r:id="rId25"/>
    <p:sldId id="360" r:id="rId26"/>
    <p:sldId id="400" r:id="rId27"/>
    <p:sldId id="279" r:id="rId28"/>
    <p:sldId id="278" r:id="rId29"/>
    <p:sldId id="396" r:id="rId30"/>
    <p:sldId id="474" r:id="rId31"/>
    <p:sldId id="505" r:id="rId32"/>
    <p:sldId id="492" r:id="rId33"/>
    <p:sldId id="469" r:id="rId34"/>
    <p:sldId id="435" r:id="rId35"/>
    <p:sldId id="281" r:id="rId36"/>
    <p:sldId id="282" r:id="rId37"/>
    <p:sldId id="441" r:id="rId38"/>
    <p:sldId id="488" r:id="rId39"/>
    <p:sldId id="288" r:id="rId40"/>
    <p:sldId id="490" r:id="rId41"/>
    <p:sldId id="289" r:id="rId42"/>
    <p:sldId id="401" r:id="rId43"/>
    <p:sldId id="283" r:id="rId44"/>
    <p:sldId id="390" r:id="rId45"/>
    <p:sldId id="402" r:id="rId46"/>
    <p:sldId id="309" r:id="rId47"/>
    <p:sldId id="404" r:id="rId48"/>
    <p:sldId id="493" r:id="rId49"/>
    <p:sldId id="310" r:id="rId50"/>
    <p:sldId id="452" r:id="rId51"/>
    <p:sldId id="446" r:id="rId52"/>
    <p:sldId id="448" r:id="rId53"/>
    <p:sldId id="449" r:id="rId54"/>
    <p:sldId id="450" r:id="rId55"/>
    <p:sldId id="451" r:id="rId56"/>
    <p:sldId id="415" r:id="rId57"/>
    <p:sldId id="447" r:id="rId58"/>
    <p:sldId id="443" r:id="rId59"/>
    <p:sldId id="417" r:id="rId60"/>
    <p:sldId id="494" r:id="rId61"/>
    <p:sldId id="432" r:id="rId62"/>
    <p:sldId id="454" r:id="rId63"/>
    <p:sldId id="456" r:id="rId64"/>
    <p:sldId id="455" r:id="rId65"/>
    <p:sldId id="457" r:id="rId66"/>
    <p:sldId id="445" r:id="rId67"/>
    <p:sldId id="458" r:id="rId68"/>
    <p:sldId id="459" r:id="rId69"/>
    <p:sldId id="444" r:id="rId70"/>
    <p:sldId id="506" r:id="rId71"/>
    <p:sldId id="507" r:id="rId72"/>
    <p:sldId id="508" r:id="rId73"/>
    <p:sldId id="509" r:id="rId74"/>
    <p:sldId id="510" r:id="rId75"/>
    <p:sldId id="511" r:id="rId76"/>
    <p:sldId id="348" r:id="rId77"/>
    <p:sldId id="357" r:id="rId78"/>
    <p:sldId id="475" r:id="rId79"/>
    <p:sldId id="496" r:id="rId80"/>
    <p:sldId id="375" r:id="rId81"/>
    <p:sldId id="512" r:id="rId82"/>
    <p:sldId id="376" r:id="rId83"/>
    <p:sldId id="513" r:id="rId84"/>
    <p:sldId id="423" r:id="rId85"/>
    <p:sldId id="425" r:id="rId86"/>
    <p:sldId id="424" r:id="rId87"/>
    <p:sldId id="340" r:id="rId88"/>
    <p:sldId id="344" r:id="rId89"/>
    <p:sldId id="347" r:id="rId90"/>
    <p:sldId id="427" r:id="rId91"/>
    <p:sldId id="467" r:id="rId92"/>
    <p:sldId id="460" r:id="rId93"/>
    <p:sldId id="514" r:id="rId94"/>
    <p:sldId id="515" r:id="rId95"/>
    <p:sldId id="517" r:id="rId96"/>
    <p:sldId id="437" r:id="rId97"/>
    <p:sldId id="462" r:id="rId98"/>
    <p:sldId id="464" r:id="rId99"/>
    <p:sldId id="516" r:id="rId100"/>
    <p:sldId id="440" r:id="rId101"/>
    <p:sldId id="354" r:id="rId102"/>
    <p:sldId id="379" r:id="rId103"/>
    <p:sldId id="499" r:id="rId104"/>
    <p:sldId id="480" r:id="rId105"/>
    <p:sldId id="498" r:id="rId10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BDD9E5"/>
    <a:srgbClr val="E4EFF4"/>
    <a:srgbClr val="D0E3EC"/>
    <a:srgbClr val="FF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7439" autoAdjust="0"/>
  </p:normalViewPr>
  <p:slideViewPr>
    <p:cSldViewPr>
      <p:cViewPr varScale="1">
        <p:scale>
          <a:sx n="57" d="100"/>
          <a:sy n="57" d="100"/>
        </p:scale>
        <p:origin x="48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D1F3563-14C4-4846-BFB8-C031C335A15D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980579F-8F20-42C7-BFF0-2ECF5957B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231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918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Переходные элементы В ТАБЛИЦЕ ОБЫЧНО ВЫДЕЛЕНЫ ОТДЕЛЬНЫМ ЦВЕТОМ.</a:t>
            </a:r>
            <a:r>
              <a:rPr lang="ru-RU" baseline="0" dirty="0" smtClean="0"/>
              <a:t> ЗДЕСЬ</a:t>
            </a:r>
            <a:r>
              <a:rPr lang="ru-RU" dirty="0" smtClean="0"/>
              <a:t> окрашены</a:t>
            </a:r>
            <a:r>
              <a:rPr lang="ru-RU" baseline="0" dirty="0" smtClean="0"/>
              <a:t> в </a:t>
            </a:r>
            <a:r>
              <a:rPr lang="ru-RU" baseline="0" dirty="0" err="1" smtClean="0"/>
              <a:t>голубой</a:t>
            </a:r>
            <a:r>
              <a:rPr lang="ru-RU" baseline="0" dirty="0" smtClean="0"/>
              <a:t> цвет.</a:t>
            </a:r>
            <a:endParaRPr lang="ru-RU" dirty="0" smtClean="0"/>
          </a:p>
          <a:p>
            <a:r>
              <a:rPr lang="ru-RU" dirty="0" smtClean="0"/>
              <a:t>Элементы главных подгрупп по химическим свойствам значительно отличаются от элементов побочных подгрупп. Особенно наглядно это различие в VII и VIII группах периодической системы элементов. </a:t>
            </a:r>
          </a:p>
          <a:p>
            <a:r>
              <a:rPr lang="ru-RU" dirty="0" smtClean="0"/>
              <a:t>Например главную подгруппу в VIII группе составляют благородные газы </a:t>
            </a:r>
            <a:r>
              <a:rPr lang="ru-RU" dirty="0" err="1" smtClean="0"/>
              <a:t>He</a:t>
            </a:r>
            <a:r>
              <a:rPr lang="ru-RU" dirty="0" smtClean="0"/>
              <a:t>, </a:t>
            </a:r>
            <a:r>
              <a:rPr lang="ru-RU" dirty="0" err="1" smtClean="0"/>
              <a:t>Ne</a:t>
            </a:r>
            <a:r>
              <a:rPr lang="ru-RU" dirty="0" smtClean="0"/>
              <a:t>, </a:t>
            </a:r>
            <a:r>
              <a:rPr lang="ru-RU" dirty="0" err="1" smtClean="0"/>
              <a:t>Ar</a:t>
            </a:r>
            <a:r>
              <a:rPr lang="ru-RU" dirty="0" smtClean="0"/>
              <a:t>, </a:t>
            </a:r>
            <a:r>
              <a:rPr lang="ru-RU" dirty="0" err="1" smtClean="0"/>
              <a:t>Kr</a:t>
            </a:r>
            <a:r>
              <a:rPr lang="ru-RU" dirty="0" smtClean="0"/>
              <a:t>, </a:t>
            </a:r>
            <a:r>
              <a:rPr lang="ru-RU" dirty="0" err="1" smtClean="0"/>
              <a:t>Xe</a:t>
            </a:r>
            <a:r>
              <a:rPr lang="ru-RU" dirty="0" smtClean="0"/>
              <a:t>, </a:t>
            </a:r>
            <a:r>
              <a:rPr lang="ru-RU" dirty="0" err="1" smtClean="0"/>
              <a:t>Rn</a:t>
            </a:r>
            <a:r>
              <a:rPr lang="ru-RU" dirty="0" smtClean="0"/>
              <a:t> (РОДОН), а побочная подгруппа представлена триадами элементов: </a:t>
            </a:r>
            <a:r>
              <a:rPr lang="ru-RU" dirty="0" err="1" smtClean="0"/>
              <a:t>Fe</a:t>
            </a:r>
            <a:r>
              <a:rPr lang="ru-RU" dirty="0" smtClean="0"/>
              <a:t>, </a:t>
            </a:r>
            <a:r>
              <a:rPr lang="ru-RU" dirty="0" err="1" smtClean="0"/>
              <a:t>Co</a:t>
            </a:r>
            <a:r>
              <a:rPr lang="ru-RU" dirty="0" smtClean="0"/>
              <a:t>, </a:t>
            </a:r>
            <a:r>
              <a:rPr lang="ru-RU" dirty="0" err="1" smtClean="0"/>
              <a:t>Ni</a:t>
            </a:r>
            <a:r>
              <a:rPr lang="ru-RU" dirty="0" smtClean="0"/>
              <a:t> — в IV периоде, </a:t>
            </a:r>
            <a:r>
              <a:rPr lang="ru-RU" dirty="0" err="1" smtClean="0"/>
              <a:t>Ru</a:t>
            </a:r>
            <a:r>
              <a:rPr lang="ru-RU" dirty="0" smtClean="0"/>
              <a:t>, </a:t>
            </a:r>
            <a:r>
              <a:rPr lang="ru-RU" dirty="0" err="1" smtClean="0"/>
              <a:t>Rh</a:t>
            </a:r>
            <a:r>
              <a:rPr lang="ru-RU" dirty="0" smtClean="0"/>
              <a:t>, </a:t>
            </a:r>
            <a:r>
              <a:rPr lang="ru-RU" dirty="0" err="1" smtClean="0"/>
              <a:t>Pd</a:t>
            </a:r>
            <a:r>
              <a:rPr lang="ru-RU" dirty="0" smtClean="0"/>
              <a:t> — в V периоде, </a:t>
            </a:r>
            <a:r>
              <a:rPr lang="ru-RU" dirty="0" err="1" smtClean="0"/>
              <a:t>Os</a:t>
            </a:r>
            <a:r>
              <a:rPr lang="ru-RU" dirty="0" smtClean="0"/>
              <a:t>, </a:t>
            </a:r>
            <a:r>
              <a:rPr lang="ru-RU" dirty="0" err="1" smtClean="0"/>
              <a:t>Ir</a:t>
            </a:r>
            <a:r>
              <a:rPr lang="ru-RU" dirty="0" smtClean="0"/>
              <a:t>, </a:t>
            </a:r>
            <a:r>
              <a:rPr lang="ru-RU" dirty="0" err="1" smtClean="0"/>
              <a:t>Pt</a:t>
            </a:r>
            <a:r>
              <a:rPr lang="ru-RU" dirty="0" smtClean="0"/>
              <a:t> — в VI периоде. В отличие от благородных газов названные элементы имеют ярко выраженные металлические свойства.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285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en-US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котором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находится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элемент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795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Поскольку</a:t>
            </a:r>
            <a:r>
              <a:rPr lang="ru-RU" baseline="0" dirty="0" smtClean="0"/>
              <a:t> внешние электроны отвечают за образование связей между атомами, то номер группы связан с валентностью следующим правилами: </a:t>
            </a:r>
          </a:p>
          <a:p>
            <a:endParaRPr lang="ru-RU" baseline="0" dirty="0" smtClean="0"/>
          </a:p>
          <a:p>
            <a:r>
              <a:rPr lang="ru-RU" baseline="0" dirty="0" smtClean="0"/>
              <a:t>Это значит что в соединениях с кислородом , т.е. в оксидах, атомы проявляют валентность равную номеру группы. Это справедливо для высших оксидов.</a:t>
            </a:r>
          </a:p>
          <a:p>
            <a:r>
              <a:rPr lang="ru-RU" baseline="0" dirty="0" smtClean="0"/>
              <a:t>Мы видим, что в этих </a:t>
            </a:r>
            <a:r>
              <a:rPr lang="ru-RU" baseline="0" dirty="0" err="1" smtClean="0"/>
              <a:t>соединенияхвалентность</a:t>
            </a:r>
            <a:r>
              <a:rPr lang="ru-RU" baseline="0" dirty="0" smtClean="0"/>
              <a:t> возрастает от 1 до 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032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Элементы главных подгрупп характеризуются также валентностью по водороду. </a:t>
            </a:r>
          </a:p>
          <a:p>
            <a:r>
              <a:rPr lang="ru-RU" dirty="0" smtClean="0"/>
              <a:t>Поскольку,</a:t>
            </a:r>
            <a:r>
              <a:rPr lang="ru-RU" baseline="0" dirty="0" smtClean="0"/>
              <a:t> </a:t>
            </a:r>
            <a:r>
              <a:rPr lang="ru-RU" dirty="0" smtClean="0"/>
              <a:t>Элементы </a:t>
            </a:r>
            <a:r>
              <a:rPr lang="ru-RU" b="1" dirty="0" smtClean="0"/>
              <a:t>IV, V, VI и VII групп </a:t>
            </a:r>
            <a:r>
              <a:rPr lang="ru-RU" dirty="0" smtClean="0"/>
              <a:t>образуют летучие водородные соединения.</a:t>
            </a:r>
          </a:p>
          <a:p>
            <a:r>
              <a:rPr lang="ru-RU" b="1" dirty="0" smtClean="0"/>
              <a:t>Номер группы </a:t>
            </a:r>
            <a:r>
              <a:rPr lang="ru-RU" dirty="0" smtClean="0"/>
              <a:t>= </a:t>
            </a:r>
            <a:r>
              <a:rPr lang="ru-RU" b="1" dirty="0" smtClean="0"/>
              <a:t>валентность</a:t>
            </a:r>
            <a:r>
              <a:rPr lang="ru-RU" dirty="0" smtClean="0"/>
              <a:t> элемента </a:t>
            </a:r>
            <a:r>
              <a:rPr lang="ru-RU" i="1" dirty="0" smtClean="0"/>
              <a:t>в соединениях с водородом</a:t>
            </a:r>
            <a:r>
              <a:rPr lang="ru-RU" dirty="0" smtClean="0"/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430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Валентность по водороду при переходе от элементов IV группы к элементам VII группы уменьшается от 4 до 1. Напротив, валентность этих элементов по кислороду в том же направлении возрастает от 4 до 7.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469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начале периода расположены элементы с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небольшим числом электронов на внешнем электронном слое и, соответственно, </a:t>
            </a:r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большим радиусом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атома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774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правом верхнем углу располагаются </a:t>
            </a:r>
            <a:r>
              <a:rPr lang="ru-RU" dirty="0" err="1" smtClean="0"/>
              <a:t>эл</a:t>
            </a:r>
            <a:r>
              <a:rPr lang="ru-RU" dirty="0" smtClean="0"/>
              <a:t>. С наименьшим радиусом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1903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Электроотрицательность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это способность атома притягивать электронную плотность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Или  это  </a:t>
            </a:r>
            <a:r>
              <a:rPr lang="ru-RU" sz="2400" dirty="0" smtClean="0"/>
              <a:t>способность атомов оттягивать к себе </a:t>
            </a:r>
            <a:r>
              <a:rPr lang="ru-RU" sz="2400" b="1" dirty="0" smtClean="0"/>
              <a:t>электроны других атомов</a:t>
            </a:r>
          </a:p>
          <a:p>
            <a:r>
              <a:rPr lang="ru-RU" sz="2400" dirty="0" smtClean="0"/>
              <a:t>Чем больше положительный заряд в ядре атома, тем больше притяжение к этому ядру</a:t>
            </a:r>
          </a:p>
          <a:p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Электроотрицательность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периоде увеличивается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возрастанием заряда ядра химического элемента, то есть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слева направо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1156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Давайте посмотрим на численные значения ЭО для</a:t>
            </a:r>
            <a:r>
              <a:rPr lang="ru-RU" baseline="0" dirty="0" smtClean="0"/>
              <a:t> следующих элементов в таблице.</a:t>
            </a:r>
          </a:p>
          <a:p>
            <a:r>
              <a:rPr lang="ru-RU" baseline="0" dirty="0" smtClean="0"/>
              <a:t>Мы видим, что действительно ЭО растет </a:t>
            </a:r>
            <a:r>
              <a:rPr lang="ru-RU" baseline="0" dirty="0" err="1" smtClean="0"/>
              <a:t>слева-направо</a:t>
            </a:r>
            <a:r>
              <a:rPr lang="ru-RU" baseline="0" dirty="0" smtClean="0"/>
              <a:t> и снизу – вверх.</a:t>
            </a:r>
          </a:p>
          <a:p>
            <a:r>
              <a:rPr lang="ru-RU" baseline="0" dirty="0" smtClean="0"/>
              <a:t>Т.е.  , можно сказать, что она увеличивается в таблице Менделеева </a:t>
            </a:r>
            <a:r>
              <a:rPr lang="ru-RU" b="1" baseline="0" dirty="0" smtClean="0"/>
              <a:t>По диагонали</a:t>
            </a:r>
          </a:p>
          <a:p>
            <a:r>
              <a:rPr lang="ru-RU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Т.о. ,еще раз отмечу,</a:t>
            </a:r>
            <a:r>
              <a:rPr lang="ru-RU" sz="1200" i="1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Самым</a:t>
            </a:r>
            <a:r>
              <a:rPr lang="ru-RU" sz="1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электроотрицательным элементом является </a:t>
            </a:r>
            <a:r>
              <a:rPr lang="ru-RU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фтор</a:t>
            </a:r>
            <a:r>
              <a:rPr lang="ru-RU" sz="1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F)</a:t>
            </a:r>
            <a:endParaRPr lang="ru-RU" sz="12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/>
              <a:t>Существует Наиболее распространённая шкала </a:t>
            </a:r>
            <a:r>
              <a:rPr lang="ru-RU" i="1" dirty="0" smtClean="0"/>
              <a:t>относительных</a:t>
            </a:r>
            <a:r>
              <a:rPr lang="ru-RU" dirty="0" smtClean="0"/>
              <a:t> атомных </a:t>
            </a:r>
            <a:r>
              <a:rPr lang="ru-RU" i="1" dirty="0" err="1" smtClean="0"/>
              <a:t>электроотрицательностей</a:t>
            </a:r>
            <a:r>
              <a:rPr lang="ru-RU" i="1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Полинга</a:t>
            </a:r>
            <a:r>
              <a:rPr lang="ru-RU" dirty="0" smtClean="0"/>
              <a:t>, которая охватывает значения от 0,7 для атомов </a:t>
            </a:r>
            <a:r>
              <a:rPr lang="ru-RU" dirty="0" err="1" smtClean="0"/>
              <a:t>франция</a:t>
            </a:r>
            <a:r>
              <a:rPr lang="ru-RU" dirty="0" smtClean="0"/>
              <a:t> или 0,79 для цезия и до 4,0 для атомов фтора. </a:t>
            </a: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5030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1) С понятием ЭО напрямую связаны следующие свойства простых веществ</a:t>
            </a:r>
          </a:p>
          <a:p>
            <a:pPr marL="4572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Восстановительные свойства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атомов - способность терять электроны при образовании химической связи. </a:t>
            </a:r>
          </a:p>
          <a:p>
            <a:pPr marL="4572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Окислительные свойства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атомов -способность принимать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электроны при образовании химической связи.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474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 только с открытием строения</a:t>
            </a:r>
            <a:r>
              <a:rPr lang="ru-RU" sz="2800" baseline="0" dirty="0" smtClean="0"/>
              <a:t> атома, удалось грамотно сформулировать периодический закон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2316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1394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Т.о. окислительные свойства растут в том же направлении, что и  ЭО.</a:t>
            </a:r>
          </a:p>
          <a:p>
            <a:r>
              <a:rPr lang="ru-RU" dirty="0" smtClean="0"/>
              <a:t>Такое сильное различие в ОК-ВС свойствах разделяет табл.Менделеева на два полюса:</a:t>
            </a:r>
          </a:p>
          <a:p>
            <a:r>
              <a:rPr lang="ru-RU" dirty="0" smtClean="0"/>
              <a:t>В</a:t>
            </a:r>
            <a:r>
              <a:rPr lang="ru-RU" baseline="0" dirty="0" smtClean="0"/>
              <a:t> нижнем левом углу располагаются </a:t>
            </a:r>
            <a:r>
              <a:rPr lang="ru-RU" baseline="0" dirty="0" err="1" smtClean="0"/>
              <a:t>сильнйшие</a:t>
            </a:r>
            <a:r>
              <a:rPr lang="ru-RU" baseline="0" dirty="0" smtClean="0"/>
              <a:t> восстановители - это активные металлы</a:t>
            </a:r>
          </a:p>
          <a:p>
            <a:r>
              <a:rPr lang="ru-RU" baseline="0" dirty="0" smtClean="0"/>
              <a:t>А в верхнем правом типичные неметаллы – или сильнейшие окислители.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4769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границе</a:t>
            </a:r>
            <a:r>
              <a:rPr lang="ru-RU" baseline="0" dirty="0" smtClean="0"/>
              <a:t> располагаются </a:t>
            </a:r>
            <a:r>
              <a:rPr lang="ru-RU" dirty="0" smtClean="0"/>
              <a:t>элементы, которые обладают свойствами металлов, и неметаллов- их называют</a:t>
            </a:r>
            <a:r>
              <a:rPr lang="ru-RU" baseline="0" dirty="0" smtClean="0"/>
              <a:t> МЕТАЛЛОИДЫ ИЛИ ПОЛУМЕТАЛЛЫ</a:t>
            </a:r>
          </a:p>
          <a:p>
            <a:r>
              <a:rPr lang="ru-RU" dirty="0" smtClean="0"/>
              <a:t>Это: бор (</a:t>
            </a:r>
            <a:r>
              <a:rPr lang="en-US" dirty="0" smtClean="0"/>
              <a:t>B), </a:t>
            </a:r>
            <a:r>
              <a:rPr lang="ru-RU" dirty="0" smtClean="0"/>
              <a:t>кремний (</a:t>
            </a:r>
            <a:r>
              <a:rPr lang="en-US" dirty="0" smtClean="0"/>
              <a:t>Si), </a:t>
            </a:r>
            <a:r>
              <a:rPr lang="ru-RU" dirty="0" smtClean="0"/>
              <a:t>мышьяк (</a:t>
            </a:r>
            <a:r>
              <a:rPr lang="en-US" dirty="0" smtClean="0"/>
              <a:t>As), </a:t>
            </a:r>
            <a:r>
              <a:rPr lang="ru-RU" dirty="0" smtClean="0"/>
              <a:t>сурьма (</a:t>
            </a:r>
            <a:r>
              <a:rPr lang="en-US" dirty="0" err="1" smtClean="0"/>
              <a:t>Sb</a:t>
            </a:r>
            <a:r>
              <a:rPr lang="en-US" dirty="0" smtClean="0"/>
              <a:t>),</a:t>
            </a:r>
            <a:r>
              <a:rPr lang="ru-RU" dirty="0" smtClean="0"/>
              <a:t>теллур (</a:t>
            </a:r>
            <a:r>
              <a:rPr lang="en-US" dirty="0" smtClean="0"/>
              <a:t>Te), </a:t>
            </a:r>
            <a:r>
              <a:rPr lang="ru-RU" dirty="0" smtClean="0"/>
              <a:t>полоний (</a:t>
            </a:r>
            <a:r>
              <a:rPr lang="en-US" dirty="0" smtClean="0"/>
              <a:t>Po).</a:t>
            </a:r>
            <a:endParaRPr lang="ru-RU" dirty="0" smtClean="0"/>
          </a:p>
          <a:p>
            <a:r>
              <a:rPr lang="ru-RU" dirty="0" smtClean="0"/>
              <a:t>По своим химическим свойствам полуметаллы являются </a:t>
            </a:r>
            <a:r>
              <a:rPr lang="ru-RU" b="1" dirty="0" smtClean="0"/>
              <a:t>неметаллами,</a:t>
            </a:r>
            <a:r>
              <a:rPr lang="ru-RU" dirty="0" smtClean="0"/>
              <a:t> но по типу проводимости относятся к проводникам.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5006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ИАТАК, НА ЭТОМ</a:t>
            </a:r>
            <a:r>
              <a:rPr lang="ru-RU" baseline="0" dirty="0" smtClean="0"/>
              <a:t> ЗАНЯТИИ МЫ ВСПОМНИЛИ, ЧТО ЖЕ ТАКОЕ ТАБЛИЦА МЕНДЕЛЕЕВА И КАКУЮ ИНФОРМАЦИЮ ДАЮТ НАМ ЯЧЕЙКИ В ПЕРИОДИЧЕСКОЙ ТАБЛИЦЕ, А ТАКЖЕ ПОСМОТРЕЛИ КАКАЯ  СУЩЕСТВУЕТ ЗАВИСИМОСТЬ РАСПОЛОЖЕНИЯ ХЭ В ТАБЛИЦЕ ОТ ИХ ХАРАКТЕРИСТИК И ХИМИЧЕСКИХ СВОЙСТВ.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8293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настоящий момент существует несколько моделей атомов. Мы рассмотрим две из них: </a:t>
            </a:r>
            <a:r>
              <a:rPr lang="ru-RU" i="1" dirty="0" smtClean="0"/>
              <a:t>модель Резерфорда</a:t>
            </a:r>
            <a:r>
              <a:rPr lang="ru-RU" dirty="0" smtClean="0"/>
              <a:t> (классическая) и </a:t>
            </a:r>
            <a:r>
              <a:rPr lang="ru-RU" dirty="0" err="1" smtClean="0"/>
              <a:t>вторая-</a:t>
            </a:r>
            <a:r>
              <a:rPr lang="ru-RU" i="1" dirty="0" err="1" smtClean="0"/>
              <a:t>квантово-механическая</a:t>
            </a:r>
            <a:r>
              <a:rPr lang="ru-RU" dirty="0" smtClean="0"/>
              <a:t>. Первая модель довольно проста для понимания, но она не подходит для описания атомов со сложной структурой.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3216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Итак, упрощенно модель атома можно представить</a:t>
            </a:r>
            <a:r>
              <a:rPr lang="ru-RU" baseline="0" dirty="0" smtClean="0"/>
              <a:t> следующим образом….</a:t>
            </a:r>
          </a:p>
          <a:p>
            <a:r>
              <a:rPr lang="ru-RU" baseline="0" dirty="0" smtClean="0"/>
              <a:t>В Представленной таблице даны такие характеристики электрона , протона и нейтрона как заряд и массовое число.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4896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модели Резерфорда электроны, несущие отрицательный заряд,  в атоме движутся по определенным электронным орбитам  - по аналогии с движениями планет Солнечной системы. Каждая планета движется по своей орбите, так и электроны вращаются вокруг ядра атома.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4540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соответствии с этой моделью, мы будем</a:t>
            </a:r>
            <a:r>
              <a:rPr lang="ru-RU" baseline="0" dirty="0" smtClean="0"/>
              <a:t> изображать строение атома следующим образом. В центре находится ядро, а по всему объему движутся электроны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Так как атом в целом </a:t>
            </a:r>
            <a:r>
              <a:rPr lang="ru-RU" baseline="0" dirty="0" err="1" smtClean="0"/>
              <a:t>электронейтрален</a:t>
            </a:r>
            <a:r>
              <a:rPr lang="ru-RU" baseline="0" dirty="0" smtClean="0"/>
              <a:t>, то количество электронов (-1) должно быть таким же как количество  протонов (+1)</a:t>
            </a:r>
          </a:p>
          <a:p>
            <a:r>
              <a:rPr lang="ru-RU" baseline="0" dirty="0" smtClean="0"/>
              <a:t>но  как узнать сколько протонов, нейтронов и электронов содержится в атоме конкретного химического элемента.</a:t>
            </a:r>
          </a:p>
          <a:p>
            <a:r>
              <a:rPr lang="ru-RU" baseline="0" dirty="0" smtClean="0"/>
              <a:t>Для этого необходимо вспомнить что же такое химический элемент?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8034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Химический элемент – это вид атомов с одинаковым зарядом ядра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В периодической</a:t>
            </a:r>
            <a:r>
              <a:rPr lang="ru-RU" sz="1200" b="1" baseline="0" dirty="0" smtClean="0">
                <a:solidFill>
                  <a:schemeClr val="bg1"/>
                </a:solidFill>
                <a:latin typeface="+mn-lt"/>
              </a:rPr>
              <a:t> системе все ХЭ располагаются в соответствии с </a:t>
            </a:r>
            <a:r>
              <a:rPr lang="ru-RU" sz="1200" b="1" dirty="0" smtClean="0">
                <a:solidFill>
                  <a:srgbClr val="C00000"/>
                </a:solidFill>
                <a:cs typeface="Times New Roman" pitchFamily="18" charset="0"/>
              </a:rPr>
              <a:t>величиной заряда их атомных ядер</a:t>
            </a:r>
          </a:p>
          <a:p>
            <a:r>
              <a:rPr lang="ru-RU" sz="12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Таким образом номер ХЭ</a:t>
            </a:r>
            <a:r>
              <a:rPr lang="ru-RU" sz="1200" b="1" baseline="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 в </a:t>
            </a:r>
            <a:r>
              <a:rPr lang="ru-RU" sz="1200" b="1" baseline="0" dirty="0" err="1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период.системе</a:t>
            </a:r>
            <a:r>
              <a:rPr lang="ru-RU" sz="1200" b="1" baseline="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 это и есть </a:t>
            </a:r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Заряд ядра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А Заряд ядра определяется числом</a:t>
            </a:r>
            <a:r>
              <a:rPr lang="ru-RU" sz="1200" b="1" baseline="0" dirty="0" smtClean="0">
                <a:solidFill>
                  <a:schemeClr val="bg1"/>
                </a:solidFill>
                <a:latin typeface="+mn-lt"/>
              </a:rPr>
              <a:t> протонов в этом ядре, </a:t>
            </a:r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число</a:t>
            </a:r>
            <a:r>
              <a:rPr lang="ru-RU" sz="1200" b="1" baseline="0" dirty="0" smtClean="0">
                <a:solidFill>
                  <a:schemeClr val="bg1"/>
                </a:solidFill>
                <a:latin typeface="+mn-lt"/>
              </a:rPr>
              <a:t> протонов в свою </a:t>
            </a:r>
            <a:r>
              <a:rPr lang="ru-RU" sz="1200" b="1" baseline="0" dirty="0" err="1" smtClean="0">
                <a:solidFill>
                  <a:schemeClr val="bg1"/>
                </a:solidFill>
                <a:latin typeface="+mn-lt"/>
              </a:rPr>
              <a:t>очередь=числу</a:t>
            </a:r>
            <a:r>
              <a:rPr lang="ru-RU" sz="1200" b="1" baseline="0" dirty="0" smtClean="0">
                <a:solidFill>
                  <a:schemeClr val="bg1"/>
                </a:solidFill>
                <a:latin typeface="+mn-lt"/>
              </a:rPr>
              <a:t> электронов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3785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Масса атома в </a:t>
            </a:r>
            <a:r>
              <a:rPr lang="ru-RU" dirty="0" err="1" smtClean="0"/>
              <a:t>а.е.м</a:t>
            </a:r>
            <a:r>
              <a:rPr lang="ru-RU" dirty="0" smtClean="0"/>
              <a:t>.  или</a:t>
            </a:r>
            <a:r>
              <a:rPr lang="ru-RU" baseline="0" dirty="0" smtClean="0"/>
              <a:t> массовое число мы можем найти в ПС, оно  определяется массой всех протонов и массой всех нейтронов ядра</a:t>
            </a:r>
          </a:p>
          <a:p>
            <a:r>
              <a:rPr lang="ru-RU" baseline="0" dirty="0" smtClean="0"/>
              <a:t>Т.о. получаем формулу для нахождения числа нейтронов  конкретного атома</a:t>
            </a:r>
          </a:p>
          <a:p>
            <a:r>
              <a:rPr lang="ru-RU" baseline="0" dirty="0" smtClean="0"/>
              <a:t>Давайте найдем </a:t>
            </a:r>
            <a:r>
              <a:rPr lang="ru-RU" baseline="0" dirty="0" err="1" smtClean="0"/>
              <a:t>чило</a:t>
            </a:r>
            <a:r>
              <a:rPr lang="ru-RU" baseline="0" dirty="0" smtClean="0"/>
              <a:t> нейтронов для атома магния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714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переходе от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лития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фтору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происходит закономерное ослабление металлических свойств и усиление неметаллических.</a:t>
            </a:r>
          </a:p>
          <a:p>
            <a:pPr marL="114300" indent="0"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переходе от 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фтора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следующему по значению атомной массы элементу 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натрию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происходит скачок в изменении свойств (</a:t>
            </a:r>
            <a:r>
              <a:rPr lang="ru-RU" sz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повторяет свойства </a:t>
            </a:r>
            <a:r>
              <a:rPr lang="en-US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4673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Выполнив это задание вы увидите, что кол-во нейтронов</a:t>
            </a:r>
            <a:r>
              <a:rPr lang="ru-RU" baseline="0" dirty="0" smtClean="0"/>
              <a:t> не обязательно равно кол-ву протонов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5533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latin typeface="+mn-lt"/>
              </a:rPr>
              <a:t>Существуют ХЭ, имеющие один и тот же заряд ядра, но разные массы, такие элементы называются ИЗОТАПАМИ.</a:t>
            </a:r>
          </a:p>
          <a:p>
            <a:r>
              <a:rPr lang="ru-RU" sz="1200" b="1" dirty="0" smtClean="0">
                <a:latin typeface="+mn-lt"/>
              </a:rPr>
              <a:t>Давайте рассмотрим изотопы самого простого ХЭ ВОДОРОДА.</a:t>
            </a:r>
          </a:p>
          <a:p>
            <a:r>
              <a:rPr lang="ru-RU" sz="1200" b="1" dirty="0" smtClean="0">
                <a:latin typeface="+mn-lt"/>
              </a:rPr>
              <a:t>НА</a:t>
            </a:r>
            <a:r>
              <a:rPr lang="ru-RU" sz="1200" b="1" baseline="0" dirty="0" smtClean="0">
                <a:latin typeface="+mn-lt"/>
              </a:rPr>
              <a:t> СЕГОДНЯШНИЙ ДЕНЬ ИХ ВСЕГО 3 : ВОДОРОД (ИМЕЕТ 1 ПРОТОН И НЕ ИМЕЕТ НЕЙТРОНОВ)</a:t>
            </a:r>
          </a:p>
          <a:p>
            <a:r>
              <a:rPr lang="ru-RU" sz="1200" b="1" baseline="0" dirty="0" smtClean="0">
                <a:latin typeface="+mn-lt"/>
              </a:rPr>
              <a:t>ДЕЙТЕРИЙ (1ПРОТОН+1 НЕЙТРОН</a:t>
            </a:r>
          </a:p>
          <a:p>
            <a:r>
              <a:rPr lang="ru-RU" sz="1200" b="1" baseline="0" dirty="0" smtClean="0">
                <a:latin typeface="+mn-lt"/>
              </a:rPr>
              <a:t>ТРИТИЙ (1 ПРОТОН И 2 НЕЙТРОНА) </a:t>
            </a:r>
          </a:p>
          <a:p>
            <a:r>
              <a:rPr lang="ru-RU" sz="1200" b="1" baseline="0" dirty="0" smtClean="0">
                <a:latin typeface="+mn-lt"/>
              </a:rPr>
              <a:t>Т.о., ОДИНАКОВЫЙ ЗАРЯД ЯДРА ПОЗВОЛЯЕТ ПРИЧИСЛИТЬ ДАННЫЕ АТОМЫ К ОДНОМУ ХИМИЧЕСКОМУ ЭЛЕМЕНТУ – ВОДОРОДУ.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1374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Известно, что в природе </a:t>
            </a:r>
            <a:r>
              <a:rPr lang="ru-RU" b="1" dirty="0" smtClean="0"/>
              <a:t>хлор</a:t>
            </a:r>
            <a:r>
              <a:rPr lang="ru-RU" dirty="0" smtClean="0"/>
              <a:t> может находиться в виде двух стабильных </a:t>
            </a:r>
            <a:r>
              <a:rPr lang="ru-RU" b="1" dirty="0" smtClean="0"/>
              <a:t>изотопов.</a:t>
            </a:r>
            <a:r>
              <a:rPr lang="ru-RU" dirty="0" smtClean="0"/>
              <a:t> с массовым числом 35 и 37 Доли их содержания соответственно равны 75   и 25%</a:t>
            </a:r>
            <a:endParaRPr lang="ru-RU" b="1" dirty="0" smtClean="0"/>
          </a:p>
          <a:p>
            <a:r>
              <a:rPr lang="ru-RU" b="1" dirty="0" smtClean="0"/>
              <a:t>ТАК, ОТНОСИТЕЛЬНАЯ</a:t>
            </a:r>
            <a:r>
              <a:rPr lang="ru-RU" b="1" baseline="0" dirty="0" smtClean="0"/>
              <a:t> АТОМНАЯ МАССА ПРЕДСТАВЛЕННАЯ В ТАБЛИЦЕ МЕНДЕЛЕЕВА  РАВНА ПРИМЕРНО 35,5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6663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все </a:t>
            </a:r>
            <a:r>
              <a:rPr lang="ru-RU" sz="1200" b="1" dirty="0" err="1" smtClean="0">
                <a:solidFill>
                  <a:schemeClr val="tx1"/>
                </a:solidFill>
              </a:rPr>
              <a:t>электронЫ</a:t>
            </a:r>
            <a:r>
              <a:rPr lang="ru-RU" sz="1200" b="1" dirty="0" smtClean="0">
                <a:solidFill>
                  <a:schemeClr val="tx1"/>
                </a:solidFill>
              </a:rPr>
              <a:t> в атоме, </a:t>
            </a:r>
            <a:r>
              <a:rPr lang="ru-RU" sz="1200" b="1" dirty="0" err="1" smtClean="0">
                <a:solidFill>
                  <a:schemeClr val="tx1"/>
                </a:solidFill>
              </a:rPr>
              <a:t>окружающиЕ</a:t>
            </a:r>
            <a:r>
              <a:rPr lang="ru-RU" sz="1200" b="1" dirty="0" smtClean="0">
                <a:solidFill>
                  <a:schemeClr val="tx1"/>
                </a:solidFill>
              </a:rPr>
              <a:t> ядро ОБРАЗУЮТ ЭЛЕКТРОННУЮ</a:t>
            </a:r>
            <a:r>
              <a:rPr lang="ru-RU" sz="1200" b="1" baseline="0" dirty="0" smtClean="0">
                <a:solidFill>
                  <a:schemeClr val="tx1"/>
                </a:solidFill>
              </a:rPr>
              <a:t> ОБОЛОЧКУ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5651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Электрон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атоме находится в связанном состоянии с ядром и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обладает энергией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которая определяет </a:t>
            </a:r>
            <a:r>
              <a:rPr lang="ru-RU" sz="1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энергетическиий</a:t>
            </a:r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уровень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котором находится электрон.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Как Каждая планета движется по своей орбите, так и электроны вращаются вокруг ядра атома.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Каждая такая орбита для электрона получила название "</a:t>
            </a:r>
            <a:r>
              <a:rPr lang="ru-RU" sz="1200" b="1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энергетическиий</a:t>
            </a:r>
            <a:r>
              <a:rPr lang="ru-RU" sz="12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уровень ".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426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Энергия электрона зависит от радиуса его орбиты. Минимальная энергия у электрона, который находится на ближайшей к ядру орбите.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Чем выше уровень,  тем слабее связь с ядром. И ТЕМ ВЫШЕ ЭНЕРГИЯ ЭЛЕКТРОНА.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4922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ИМЕННО ПОЭТОМУ электрон может перескакивать с одной орбиты на другую и обратно ТОЛЬКО ПОГЛОЩАЯ ИЛИ ИСПУСКАЯ </a:t>
            </a:r>
            <a:r>
              <a:rPr lang="ru-RU" b="1" dirty="0" smtClean="0"/>
              <a:t>ПОРЦИЮ</a:t>
            </a:r>
            <a:r>
              <a:rPr lang="ru-RU" baseline="0" dirty="0" smtClean="0"/>
              <a:t> ЭНЕРГИИ.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КОТОРАЯ НАЗЫВАЕТСЯ КВАНТОМ</a:t>
            </a:r>
            <a:endParaRPr lang="ru-RU" sz="12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ru-RU" dirty="0" smtClean="0"/>
              <a:t>При поглощении </a:t>
            </a:r>
            <a:r>
              <a:rPr lang="ru-RU" b="1" dirty="0" smtClean="0"/>
              <a:t>кванта энергии </a:t>
            </a:r>
            <a:r>
              <a:rPr lang="ru-RU" dirty="0" smtClean="0"/>
              <a:t>электрон переходит на орбиту с более высокой энергией </a:t>
            </a:r>
            <a:r>
              <a:rPr lang="ru-RU" baseline="0" dirty="0" smtClean="0"/>
              <a:t> ИЛИ ГОВОРЯТ, ЧТО АТОМ  ПЕРЕХОДИТ </a:t>
            </a:r>
            <a:r>
              <a:rPr lang="ru-RU" b="1" baseline="0" dirty="0" smtClean="0"/>
              <a:t>В </a:t>
            </a:r>
            <a:r>
              <a:rPr lang="ru-RU" b="1" dirty="0" smtClean="0"/>
              <a:t>возбужденное состояние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5149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Итак,</a:t>
            </a:r>
          </a:p>
          <a:p>
            <a:r>
              <a:rPr lang="ru-RU" dirty="0" err="1" smtClean="0"/>
              <a:t>Замомнить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7196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C1A5A8-9A83-40AC-A4A6-49BAE330B27C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Давайте посмотрим, как </a:t>
            </a:r>
            <a:r>
              <a:rPr lang="en-US" sz="1200" b="1" dirty="0" err="1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Распредел</a:t>
            </a:r>
            <a:r>
              <a:rPr lang="ru-RU" sz="1200" b="1" dirty="0" err="1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яются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э</a:t>
            </a:r>
            <a:r>
              <a:rPr lang="en-US" sz="1200" b="1" dirty="0" err="1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лектрон</a:t>
            </a:r>
            <a:r>
              <a:rPr lang="ru-RU" sz="1200" b="1" dirty="0" err="1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ы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п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о </a:t>
            </a:r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энергетическим</a:t>
            </a:r>
            <a:r>
              <a:rPr lang="ru-RU" sz="1200" b="1" baseline="0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у</a:t>
            </a:r>
            <a:r>
              <a:rPr lang="en-US" sz="1200" b="1" dirty="0" err="1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ровням</a:t>
            </a:r>
            <a:endParaRPr lang="ru-RU" sz="1200" b="1" dirty="0" smtClean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Каждый</a:t>
            </a:r>
            <a:r>
              <a:rPr lang="ru-RU" sz="1200" b="1" baseline="0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 уровень может вместить определенное </a:t>
            </a:r>
            <a:r>
              <a:rPr lang="ru-RU" sz="1200" b="1" baseline="0" dirty="0" err="1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количествол</a:t>
            </a:r>
            <a:r>
              <a:rPr lang="ru-RU" sz="1200" b="1" baseline="0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 электронов.</a:t>
            </a:r>
          </a:p>
          <a:p>
            <a:r>
              <a:rPr lang="ru-RU" sz="1200" b="1" baseline="0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Существует формула </a:t>
            </a:r>
            <a:r>
              <a:rPr lang="en-US" sz="1200" dirty="0" err="1" smtClean="0">
                <a:solidFill>
                  <a:schemeClr val="tx1"/>
                </a:solidFill>
              </a:rPr>
              <a:t>для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вычисления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максимального </a:t>
            </a:r>
            <a:r>
              <a:rPr lang="en-US" sz="1200" dirty="0" err="1" smtClean="0">
                <a:solidFill>
                  <a:schemeClr val="tx1"/>
                </a:solidFill>
              </a:rPr>
              <a:t>количества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электронов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на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энергетических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уровнях</a:t>
            </a:r>
            <a:r>
              <a:rPr lang="ru-RU" sz="1200" dirty="0" smtClean="0">
                <a:solidFill>
                  <a:schemeClr val="tx1"/>
                </a:solidFill>
              </a:rPr>
              <a:t>,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N=2n</a:t>
            </a:r>
            <a:r>
              <a:rPr lang="en-US" sz="1200" b="1" baseline="30000" dirty="0" smtClean="0">
                <a:solidFill>
                  <a:srgbClr val="C00000"/>
                </a:solidFill>
              </a:rPr>
              <a:t>2</a:t>
            </a:r>
            <a:endParaRPr lang="ru-RU" sz="1200" b="1" baseline="30000" dirty="0" smtClean="0">
              <a:solidFill>
                <a:srgbClr val="C00000"/>
              </a:solidFill>
            </a:endParaRPr>
          </a:p>
          <a:p>
            <a:r>
              <a:rPr lang="ru-RU" sz="1200" b="1" baseline="30000" dirty="0" smtClean="0">
                <a:solidFill>
                  <a:srgbClr val="C00000"/>
                </a:solidFill>
              </a:rPr>
              <a:t>Так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807076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EA8A52-AA84-4958-94B6-630C57A14241}" type="slidenum">
              <a:rPr lang="en-US" smtClean="0"/>
              <a:pPr/>
              <a:t>52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41584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Почему существует такая зависимость</a:t>
            </a:r>
            <a:r>
              <a:rPr lang="ru-RU" baseline="0" dirty="0" smtClean="0"/>
              <a:t> можно понять разобравшись со строением атома, но это позже.</a:t>
            </a:r>
          </a:p>
          <a:p>
            <a:r>
              <a:rPr lang="ru-RU" baseline="0" dirty="0" smtClean="0"/>
              <a:t>А в этой теме мы разберем строение периодической системы и отметим закономерности изменения свойств атомов.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3672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698440-8EE6-4E16-B060-18D344033891}" type="slidenum">
              <a:rPr lang="en-US" smtClean="0"/>
              <a:pPr/>
              <a:t>53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89842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D580BB-63E5-4933-A878-07E06E27DDEE}" type="slidenum">
              <a:rPr lang="en-US" smtClean="0"/>
              <a:pPr/>
              <a:t>54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521168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чтобы каждый раз не рисовать такие сложные картинки</a:t>
            </a:r>
            <a:r>
              <a:rPr lang="ru-RU" baseline="0" dirty="0" smtClean="0"/>
              <a:t>, ВВЕЛИ схематичное обозначение электронного строения атома,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например ХЭ углерод </a:t>
            </a:r>
            <a:r>
              <a:rPr lang="ru-RU" sz="1200" dirty="0" smtClean="0">
                <a:solidFill>
                  <a:prstClr val="black"/>
                </a:solidFill>
                <a:latin typeface="+mn-lt"/>
                <a:ea typeface="Calibri"/>
                <a:cs typeface="Times New Roman"/>
              </a:rPr>
              <a:t>порядковый номер = 6</a:t>
            </a:r>
            <a:endParaRPr lang="ru-RU" baseline="0" dirty="0" smtClean="0"/>
          </a:p>
          <a:p>
            <a:r>
              <a:rPr lang="ru-RU" dirty="0" smtClean="0"/>
              <a:t> …</a:t>
            </a:r>
            <a:r>
              <a:rPr lang="ru-RU" baseline="0" dirty="0" smtClean="0"/>
              <a:t>где скобки обозначают – энергетический уровень. А число под скобкой – это кол-во электронов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9877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Так для атома </a:t>
            </a:r>
            <a:r>
              <a:rPr lang="ru-RU" dirty="0" err="1" smtClean="0"/>
              <a:t>берилия</a:t>
            </a:r>
            <a:r>
              <a:rPr lang="ru-RU" dirty="0" smtClean="0"/>
              <a:t>, 1 </a:t>
            </a:r>
            <a:r>
              <a:rPr lang="ru-RU" dirty="0" err="1" smtClean="0"/>
              <a:t>эн</a:t>
            </a:r>
            <a:r>
              <a:rPr lang="ru-RU" dirty="0" smtClean="0"/>
              <a:t>. Уровень является завершенным, а 2 –ой  НЕЗАВЕРШЕННЫМ.</a:t>
            </a:r>
          </a:p>
          <a:p>
            <a:r>
              <a:rPr lang="ru-RU" dirty="0" smtClean="0"/>
              <a:t>2-ОЙ</a:t>
            </a:r>
            <a:r>
              <a:rPr lang="ru-RU" baseline="0" dirty="0" smtClean="0"/>
              <a:t> энергетический уровень называется внешним, а электроны на этом уровне – внешними электронами.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9963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Вспомним, что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1492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Составим</a:t>
            </a:r>
            <a:r>
              <a:rPr lang="ru-RU" baseline="0" dirty="0" smtClean="0"/>
              <a:t> схему электронного строения для атома натрия</a:t>
            </a:r>
          </a:p>
          <a:p>
            <a:r>
              <a:rPr lang="ru-RU" baseline="0" dirty="0" smtClean="0"/>
              <a:t>Натрий порядковый номер 11</a:t>
            </a:r>
          </a:p>
          <a:p>
            <a:r>
              <a:rPr lang="ru-RU" baseline="0" dirty="0" smtClean="0"/>
              <a:t>11 протонов и 11 электронов</a:t>
            </a:r>
          </a:p>
          <a:p>
            <a:r>
              <a:rPr lang="ru-RU" baseline="0" dirty="0" smtClean="0"/>
              <a:t>Находится  в 3 периоде и в 1 группе  – используем эту информацию для составления схемы электронного строения атома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1743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Мы</a:t>
            </a:r>
            <a:r>
              <a:rPr lang="ru-RU" baseline="0" dirty="0" smtClean="0"/>
              <a:t> убедились, что атом натрия имеет 1 электрон на внешнем слое </a:t>
            </a:r>
          </a:p>
          <a:p>
            <a:r>
              <a:rPr lang="ru-RU" dirty="0" smtClean="0"/>
              <a:t>Итак, мы разобрались с</a:t>
            </a:r>
            <a:r>
              <a:rPr lang="ru-RU" baseline="0" dirty="0" smtClean="0"/>
              <a:t> распределение электронов по энергетическим уровням, теперь разберем из чего состоят энергетические уровни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8784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можно представить следующим образом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08843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 существуют и </a:t>
            </a:r>
            <a:r>
              <a:rPr lang="ru-RU" dirty="0" err="1" smtClean="0"/>
              <a:t>орбитали</a:t>
            </a:r>
            <a:r>
              <a:rPr lang="ru-RU" dirty="0" smtClean="0"/>
              <a:t> более сложных форм, например,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Электроны  </a:t>
            </a:r>
            <a:r>
              <a:rPr lang="en-US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подуровня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образуют </a:t>
            </a:r>
            <a:r>
              <a:rPr lang="ru-RU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три электронных облака в форме объёмной восьмёрки</a:t>
            </a:r>
            <a:endParaRPr lang="ru-RU" sz="12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7747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Объединив их в пространстве получим вот такой объемный цветок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83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Итак периодическая система состоит из ячеек, В КОТОРЫХ ЕСТЬ</a:t>
            </a:r>
            <a:r>
              <a:rPr lang="ru-RU" baseline="0" dirty="0" smtClean="0"/>
              <a:t> СИМВОЛ </a:t>
            </a:r>
            <a:r>
              <a:rPr lang="ru-RU" baseline="0" dirty="0" err="1" smtClean="0"/>
              <a:t>хэ</a:t>
            </a:r>
            <a:r>
              <a:rPr lang="ru-RU" baseline="0" dirty="0" smtClean="0"/>
              <a:t>, ЕГО НАЗВАНИЕ. ПОРЯДКОВЫЙ НОМЕР И ОТНОСИТЕЛЬНАЯ АТОМНАЯ МАССА </a:t>
            </a:r>
            <a:endParaRPr lang="ru-RU" dirty="0" smtClean="0"/>
          </a:p>
          <a:p>
            <a:r>
              <a:rPr lang="ru-RU" dirty="0" smtClean="0"/>
              <a:t> ЭТИ ЯЧЕЙКИ складываются в вертикальные и горизонтальные ряды.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54389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d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</a:rPr>
              <a:t> – </a:t>
            </a:r>
            <a:r>
              <a:rPr lang="ru-RU" dirty="0" smtClean="0">
                <a:solidFill>
                  <a:srgbClr val="C00000"/>
                </a:solidFill>
              </a:rPr>
              <a:t>подуровень </a:t>
            </a:r>
            <a:r>
              <a:rPr lang="ru-RU" baseline="0" dirty="0" smtClean="0">
                <a:solidFill>
                  <a:srgbClr val="C00000"/>
                </a:solidFill>
              </a:rPr>
              <a:t> включает 5 </a:t>
            </a:r>
            <a:r>
              <a:rPr lang="ru-RU" baseline="0" dirty="0" err="1" smtClean="0">
                <a:solidFill>
                  <a:srgbClr val="C00000"/>
                </a:solidFill>
              </a:rPr>
              <a:t>орбиталей</a:t>
            </a:r>
            <a:r>
              <a:rPr lang="ru-RU" baseline="0" dirty="0" smtClean="0">
                <a:solidFill>
                  <a:srgbClr val="C00000"/>
                </a:solidFill>
              </a:rPr>
              <a:t> и т.о. его </a:t>
            </a:r>
            <a:r>
              <a:rPr lang="ru-RU" dirty="0" smtClean="0">
                <a:solidFill>
                  <a:srgbClr val="C00000"/>
                </a:solidFill>
              </a:rPr>
              <a:t>Форма еще более сложная</a:t>
            </a:r>
            <a:r>
              <a:rPr lang="ru-RU" baseline="0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386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Существует еще </a:t>
            </a:r>
            <a:r>
              <a:rPr lang="en-US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f </a:t>
            </a:r>
            <a:r>
              <a:rPr lang="ru-RU" b="1" i="1" dirty="0" smtClean="0">
                <a:solidFill>
                  <a:srgbClr val="C00000"/>
                </a:solidFill>
                <a:latin typeface="Calibri" pitchFamily="34" charset="0"/>
              </a:rPr>
              <a:t>– </a:t>
            </a:r>
            <a:r>
              <a:rPr lang="ru-RU" dirty="0" smtClean="0">
                <a:solidFill>
                  <a:srgbClr val="C00000"/>
                </a:solidFill>
              </a:rPr>
              <a:t>подуровень</a:t>
            </a:r>
            <a:r>
              <a:rPr lang="ru-RU" baseline="0" dirty="0" smtClean="0">
                <a:solidFill>
                  <a:srgbClr val="C00000"/>
                </a:solidFill>
              </a:rPr>
              <a:t> , </a:t>
            </a:r>
            <a:r>
              <a:rPr lang="ru-RU" baseline="0" dirty="0" err="1" smtClean="0">
                <a:solidFill>
                  <a:srgbClr val="C00000"/>
                </a:solidFill>
              </a:rPr>
              <a:t>котоорый</a:t>
            </a:r>
            <a:r>
              <a:rPr lang="ru-RU" baseline="0" dirty="0" smtClean="0">
                <a:solidFill>
                  <a:srgbClr val="C00000"/>
                </a:solidFill>
              </a:rPr>
              <a:t> включает 7 </a:t>
            </a:r>
            <a:r>
              <a:rPr lang="ru-RU" baseline="0" dirty="0" err="1" smtClean="0">
                <a:solidFill>
                  <a:srgbClr val="C00000"/>
                </a:solidFill>
              </a:rPr>
              <a:t>орбиталей</a:t>
            </a:r>
            <a:r>
              <a:rPr lang="ru-RU" baseline="0" dirty="0" smtClean="0">
                <a:solidFill>
                  <a:srgbClr val="C00000"/>
                </a:solidFill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89416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Поскольку  возникла необходимость упростить такого</a:t>
            </a:r>
            <a:r>
              <a:rPr lang="ru-RU" baseline="0" dirty="0" smtClean="0"/>
              <a:t> рода изображения, стали пользоваться такими </a:t>
            </a:r>
            <a:r>
              <a:rPr lang="ru-RU" baseline="0" dirty="0" err="1" smtClean="0"/>
              <a:t>электронно</a:t>
            </a:r>
            <a:r>
              <a:rPr lang="ru-RU" baseline="0" dirty="0" smtClean="0"/>
              <a:t> – графическими формулами</a:t>
            </a:r>
          </a:p>
          <a:p>
            <a:r>
              <a:rPr lang="ru-RU" baseline="0" dirty="0" smtClean="0"/>
              <a:t>Квадратиком обозначают </a:t>
            </a:r>
            <a:r>
              <a:rPr lang="ru-RU" baseline="0" dirty="0" err="1" smtClean="0"/>
              <a:t>орбитали</a:t>
            </a:r>
            <a:r>
              <a:rPr lang="ru-RU" baseline="0" dirty="0" smtClean="0"/>
              <a:t>, из которых состоят подуровни</a:t>
            </a:r>
          </a:p>
          <a:p>
            <a:r>
              <a:rPr lang="ru-RU" baseline="0" dirty="0" smtClean="0"/>
              <a:t>Стрелка…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2265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Перед вами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Электронно-графические схема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На ней все уровни и подуровни выстроены по энергии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Внизу уровни с наименьшей </a:t>
            </a:r>
            <a:r>
              <a:rPr kumimoji="0" 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эн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Вверху с наибольшей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ru-RU" baseline="0" dirty="0" smtClean="0"/>
              <a:t>При этом один уровень включает несколько подуровней – </a:t>
            </a:r>
            <a:r>
              <a:rPr lang="ru-RU" baseline="0" dirty="0" err="1" smtClean="0"/>
              <a:t>с,п,д,ф</a:t>
            </a:r>
            <a:r>
              <a:rPr lang="ru-RU" baseline="0" dirty="0" smtClean="0"/>
              <a:t>, близких по энергии</a:t>
            </a:r>
          </a:p>
          <a:p>
            <a:r>
              <a:rPr lang="ru-RU" dirty="0" smtClean="0"/>
              <a:t>Такого рода изображение намного проще для использования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54930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Спин</a:t>
            </a:r>
            <a:r>
              <a:rPr lang="ru-RU" dirty="0" smtClean="0"/>
              <a:t> характеризует собственный магнитный момент электрона.</a:t>
            </a:r>
          </a:p>
          <a:p>
            <a:r>
              <a:rPr lang="ru-RU" dirty="0" smtClean="0"/>
              <a:t>Или  по-другому  отражает вращение вокруг собственной оси – по часовой стрелке или против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75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93518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При заполнении атомных </a:t>
            </a:r>
            <a:r>
              <a:rPr lang="ru-RU" sz="1200" dirty="0" err="1" smtClean="0">
                <a:solidFill>
                  <a:schemeClr val="tx1"/>
                </a:solidFill>
              </a:rPr>
              <a:t>орбиталей</a:t>
            </a:r>
            <a:r>
              <a:rPr lang="ru-RU" sz="1200" dirty="0" smtClean="0">
                <a:solidFill>
                  <a:schemeClr val="tx1"/>
                </a:solidFill>
              </a:rPr>
              <a:t> электронами соблюдаются </a:t>
            </a:r>
            <a:r>
              <a:rPr lang="ru-RU" sz="1200" b="1" dirty="0" smtClean="0">
                <a:solidFill>
                  <a:schemeClr val="tx1"/>
                </a:solidFill>
              </a:rPr>
              <a:t>три</a:t>
            </a:r>
            <a:r>
              <a:rPr lang="ru-RU" sz="1200" dirty="0" smtClean="0">
                <a:solidFill>
                  <a:schemeClr val="tx1"/>
                </a:solidFill>
              </a:rPr>
              <a:t> основные правила.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76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47536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77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8877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Давайте рассмотрим составление электронно-графической формулы для атома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берилия</a:t>
            </a:r>
            <a:endParaRPr lang="ru-RU" baseline="0" dirty="0" smtClean="0"/>
          </a:p>
          <a:p>
            <a:r>
              <a:rPr lang="ru-RU" baseline="0" dirty="0" smtClean="0"/>
              <a:t>На 1 уровне всего одна </a:t>
            </a:r>
            <a:r>
              <a:rPr lang="en-US" baseline="0" dirty="0" smtClean="0"/>
              <a:t>S </a:t>
            </a:r>
            <a:r>
              <a:rPr lang="ru-RU" baseline="0" dirty="0" err="1" smtClean="0"/>
              <a:t>орбиталь</a:t>
            </a:r>
            <a:r>
              <a:rPr lang="ru-RU" baseline="0" dirty="0" smtClean="0"/>
              <a:t> и она может вместить максимум 2 электрона. При этом по правилу Паули у них могут быть только противоположные спины.</a:t>
            </a:r>
          </a:p>
          <a:p>
            <a:r>
              <a:rPr lang="ru-RU" baseline="0" dirty="0" smtClean="0"/>
              <a:t>Обозначаем это так</a:t>
            </a:r>
          </a:p>
          <a:p>
            <a:r>
              <a:rPr lang="ru-RU" dirty="0" smtClean="0"/>
              <a:t>Для</a:t>
            </a:r>
            <a:r>
              <a:rPr lang="ru-RU" baseline="0" dirty="0" smtClean="0"/>
              <a:t> второго уровня остается только 2 электрона, которые можно расположить только единственным образом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78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99217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Необходимо также помнить о наличии 3-х </a:t>
            </a:r>
            <a:r>
              <a:rPr lang="ru-RU" dirty="0" err="1" smtClean="0"/>
              <a:t>п</a:t>
            </a:r>
            <a:r>
              <a:rPr lang="ru-RU" dirty="0" smtClean="0"/>
              <a:t> – </a:t>
            </a:r>
            <a:r>
              <a:rPr lang="ru-RU" dirty="0" err="1" smtClean="0"/>
              <a:t>орбиталей</a:t>
            </a:r>
            <a:r>
              <a:rPr lang="ru-RU" dirty="0" smtClean="0"/>
              <a:t> на 2 ЭН.</a:t>
            </a:r>
            <a:r>
              <a:rPr lang="ru-RU" baseline="0" dirty="0" smtClean="0"/>
              <a:t> УРОВНЕ, но в данном примере </a:t>
            </a:r>
            <a:r>
              <a:rPr lang="ru-RU" baseline="0" dirty="0" err="1" smtClean="0"/>
              <a:t>элекронов</a:t>
            </a:r>
            <a:r>
              <a:rPr lang="ru-RU" baseline="0" dirty="0" smtClean="0"/>
              <a:t> здесь не будет</a:t>
            </a:r>
          </a:p>
          <a:p>
            <a:r>
              <a:rPr lang="ru-RU" baseline="0" dirty="0" smtClean="0"/>
              <a:t>Однако при заполнении </a:t>
            </a:r>
            <a:r>
              <a:rPr lang="en-US" sz="1200" b="1" dirty="0" smtClean="0">
                <a:latin typeface="+mn-lt"/>
              </a:rPr>
              <a:t>p</a:t>
            </a:r>
            <a:r>
              <a:rPr lang="ru-RU" sz="1200" b="1" dirty="0" smtClean="0">
                <a:latin typeface="+mn-lt"/>
              </a:rPr>
              <a:t> – подуровня необходимо руководствоваться</a:t>
            </a:r>
            <a:r>
              <a:rPr lang="ru-RU" sz="1200" b="1" baseline="0" dirty="0" smtClean="0">
                <a:latin typeface="+mn-lt"/>
              </a:rPr>
              <a:t> правилом </a:t>
            </a:r>
            <a:r>
              <a:rPr lang="ru-RU" sz="1200" b="1" baseline="0" dirty="0" err="1" smtClean="0">
                <a:latin typeface="+mn-lt"/>
              </a:rPr>
              <a:t>Хунда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79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82569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80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522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Итак периодическая система состоит из ячеек, В КОТОРЫХ ЕСТЬ</a:t>
            </a:r>
            <a:r>
              <a:rPr lang="ru-RU" baseline="0" dirty="0" smtClean="0"/>
              <a:t> СИМВОЛ </a:t>
            </a:r>
            <a:r>
              <a:rPr lang="ru-RU" baseline="0" dirty="0" err="1" smtClean="0"/>
              <a:t>хэ</a:t>
            </a:r>
            <a:r>
              <a:rPr lang="ru-RU" baseline="0" dirty="0" smtClean="0"/>
              <a:t>, ЕГО НАЗВАНИЕ. ПОРЯДКОВЫЙ НОМЕР И МАССА АТОМА ИЛИ МАССОВОЕ ЧИСЛО</a:t>
            </a:r>
            <a:endParaRPr lang="ru-RU" dirty="0" smtClean="0"/>
          </a:p>
          <a:p>
            <a:r>
              <a:rPr lang="ru-RU" dirty="0" smtClean="0"/>
              <a:t> ЭТИ ЯЧЕЙКИ складываются в вертикальные и горизонтальные ряды.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30171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Эмперически</a:t>
            </a:r>
            <a:r>
              <a:rPr lang="ru-RU" dirty="0" smtClean="0"/>
              <a:t> выведенный ряд </a:t>
            </a:r>
            <a:r>
              <a:rPr lang="ru-RU" dirty="0" err="1" smtClean="0"/>
              <a:t>Клечковского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82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33172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…Так 20 электронов кальция будут заселять </a:t>
            </a:r>
            <a:r>
              <a:rPr lang="ru-RU" dirty="0" err="1" smtClean="0"/>
              <a:t>орбитали</a:t>
            </a:r>
            <a:r>
              <a:rPr lang="ru-RU" dirty="0" smtClean="0"/>
              <a:t> следующим образом</a:t>
            </a:r>
          </a:p>
          <a:p>
            <a:r>
              <a:rPr lang="ru-RU" dirty="0" smtClean="0"/>
              <a:t>На любой</a:t>
            </a:r>
            <a:r>
              <a:rPr lang="ru-RU" baseline="0" dirty="0" smtClean="0"/>
              <a:t> </a:t>
            </a:r>
            <a:r>
              <a:rPr lang="ru-RU" dirty="0" smtClean="0"/>
              <a:t>с – </a:t>
            </a:r>
            <a:r>
              <a:rPr lang="ru-RU" dirty="0" err="1" smtClean="0"/>
              <a:t>орбитали</a:t>
            </a:r>
            <a:r>
              <a:rPr lang="ru-RU" dirty="0" smtClean="0"/>
              <a:t> может</a:t>
            </a:r>
            <a:r>
              <a:rPr lang="ru-RU" baseline="0" dirty="0" smtClean="0"/>
              <a:t> находиться только 2 электрона</a:t>
            </a:r>
          </a:p>
          <a:p>
            <a:r>
              <a:rPr lang="ru-RU" baseline="0" dirty="0" smtClean="0"/>
              <a:t>Так мы заселяем первые 18 электронов. Чтобы расположить последние 2, необходимо обратиться к ряду </a:t>
            </a:r>
            <a:r>
              <a:rPr lang="ru-RU" baseline="0" dirty="0" err="1" smtClean="0"/>
              <a:t>клечковского</a:t>
            </a:r>
            <a:r>
              <a:rPr lang="ru-RU" baseline="0" dirty="0" smtClean="0"/>
              <a:t> . Мы видим, что вначале идет заполнение 4с </a:t>
            </a:r>
            <a:r>
              <a:rPr lang="ru-RU" baseline="0" dirty="0" err="1" smtClean="0"/>
              <a:t>орбитали</a:t>
            </a:r>
            <a:r>
              <a:rPr lang="ru-RU" baseline="0" dirty="0" smtClean="0"/>
              <a:t>, а затем уже 3д. Поэтому здесь мы можем написать ноль, но принято не писать этот подуровень вообще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84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98955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Схема электронного строение атома углерода мы уже разобрали ,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поэтому посмотрим теперь как распределяются 4 внешних электрона внутри 2 внешнего уровня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85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97518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86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76235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Поскольку внешние электроны располагаются на </a:t>
            </a:r>
            <a:r>
              <a:rPr kumimoji="0" 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dirty="0" smtClean="0"/>
              <a:t> – </a:t>
            </a:r>
            <a:r>
              <a:rPr lang="ru-RU" dirty="0" err="1" smtClean="0"/>
              <a:t>орбитали</a:t>
            </a:r>
            <a:r>
              <a:rPr lang="ru-RU" dirty="0" smtClean="0"/>
              <a:t>- их </a:t>
            </a:r>
            <a:r>
              <a:rPr lang="ru-RU" dirty="0" err="1" smtClean="0"/>
              <a:t>назыввают</a:t>
            </a:r>
            <a:r>
              <a:rPr lang="ru-RU" dirty="0" smtClean="0"/>
              <a:t> </a:t>
            </a:r>
            <a:r>
              <a:rPr kumimoji="0" 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dirty="0" smtClean="0"/>
              <a:t>-ЭЛЕМЕНТАМИ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87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77558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p</a:t>
            </a:r>
            <a:r>
              <a:rPr lang="ru-RU" b="1" dirty="0" smtClean="0"/>
              <a:t>-элементами</a:t>
            </a:r>
            <a:r>
              <a:rPr lang="ru-RU" dirty="0" smtClean="0"/>
              <a:t> называют химические элементы, в атомах которых электрон с наивысшей энергией занимает </a:t>
            </a:r>
            <a:r>
              <a:rPr lang="ru-RU" i="1" dirty="0" err="1" smtClean="0"/>
              <a:t>p</a:t>
            </a:r>
            <a:r>
              <a:rPr lang="ru-RU" dirty="0" err="1" smtClean="0"/>
              <a:t>-орбиталь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ИЛИ ПО-ДРУГОМУ, ПОСЛЕДНЕЙ ЗАПОЛНЯЕТСЯ </a:t>
            </a:r>
            <a:r>
              <a:rPr lang="ru-RU" i="1" dirty="0" err="1" smtClean="0"/>
              <a:t>p</a:t>
            </a:r>
            <a:r>
              <a:rPr lang="ru-RU" dirty="0" err="1" smtClean="0"/>
              <a:t>-орбиталь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88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81542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ФТОРА</a:t>
            </a:r>
            <a:r>
              <a:rPr lang="ru-RU" baseline="0" dirty="0" smtClean="0"/>
              <a:t> ЗАСЕЛЕНИЕ </a:t>
            </a:r>
            <a:r>
              <a:rPr lang="ru-RU" i="1" dirty="0" err="1" smtClean="0"/>
              <a:t>p</a:t>
            </a:r>
            <a:r>
              <a:rPr lang="ru-RU" dirty="0" err="1" smtClean="0"/>
              <a:t>-орбиталИ</a:t>
            </a:r>
            <a:r>
              <a:rPr lang="ru-RU" dirty="0" smtClean="0"/>
              <a:t> </a:t>
            </a:r>
            <a:r>
              <a:rPr lang="ru-RU" baseline="0" dirty="0" smtClean="0"/>
              <a:t>ИДЕТ В СООТВЕТСТВИИ С ПРАВИЛОМ ХУНДА</a:t>
            </a:r>
          </a:p>
          <a:p>
            <a:endParaRPr lang="ru-RU" baseline="0" dirty="0" smtClean="0"/>
          </a:p>
          <a:p>
            <a:r>
              <a:rPr lang="ru-RU" baseline="0" dirty="0" smtClean="0"/>
              <a:t>ТАКИМ ОБРАЗОМ, МЫ ВИДИМ, ЧТО АТОМ НАТРИЯ ИМЕЕТ 1 НЕСПАРЕННЫЙ ЭЛЕКТРОН НА ВНЕШНЕЙ С-ОРБИТАЛИ, ТАК ЖЕ КАК ЛИТИЙ И ВОДОРОД.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89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13713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ЕСЛИ МЫ СРАВНИМ ЭЛЕКТРОННОЕ СТРОЕНИЕ АТОМОВ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Li Na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К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Rb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ИЛИ ЛЮБЫХ</a:t>
            </a:r>
            <a:r>
              <a:rPr lang="ru-RU" sz="1200" baseline="0" dirty="0" smtClean="0">
                <a:latin typeface="Arial" pitchFamily="34" charset="0"/>
                <a:cs typeface="Arial" pitchFamily="34" charset="0"/>
              </a:rPr>
              <a:t> ДРУГИХ ЭЛЕМЕНТОВ НАХОДЯЩИХСЯ В ОДНОЙ ГРУППЕ,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>
                <a:latin typeface="Arial" pitchFamily="34" charset="0"/>
                <a:cs typeface="Arial" pitchFamily="34" charset="0"/>
              </a:rPr>
              <a:t>ТО МЫ УВИДИМ , ЧТО 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90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06079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ТО МЫ УВИДИМ, ЧТО </a:t>
            </a:r>
            <a:r>
              <a:rPr lang="ru-RU" sz="1200" b="1" u="sng" dirty="0" smtClean="0">
                <a:solidFill>
                  <a:schemeClr val="tx1"/>
                </a:solidFill>
              </a:rPr>
              <a:t>Строение</a:t>
            </a:r>
            <a:r>
              <a:rPr lang="ru-RU" sz="1200" b="1" dirty="0" smtClean="0">
                <a:solidFill>
                  <a:schemeClr val="tx1"/>
                </a:solidFill>
              </a:rPr>
              <a:t> внешних энергетических уровней периодически </a:t>
            </a:r>
            <a:r>
              <a:rPr lang="ru-RU" sz="1200" b="1" u="sng" dirty="0" smtClean="0">
                <a:solidFill>
                  <a:schemeClr val="tx1"/>
                </a:solidFill>
              </a:rPr>
              <a:t>повторяется</a:t>
            </a:r>
            <a:r>
              <a:rPr lang="ru-RU" sz="1200" b="1" dirty="0" smtClean="0">
                <a:solidFill>
                  <a:schemeClr val="tx1"/>
                </a:solidFill>
              </a:rPr>
              <a:t>, 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А</a:t>
            </a:r>
            <a:r>
              <a:rPr lang="ru-RU" sz="1200" b="1" baseline="0" dirty="0" smtClean="0">
                <a:solidFill>
                  <a:schemeClr val="tx1"/>
                </a:solidFill>
              </a:rPr>
              <a:t> ПОСКОЛЬКУ ИМЕННО ВНЕШНИЕ ЭЛЕКТРОНЫ ОТВЕЧАЮТ ЗА ХИМИЧЕСКИЕ СВОЙСТВА ХЭ, ТО И СВОЙСТВА БУДУТ ТАКЖЕ ПЕРИОДИЧЕСКИ ПОВТОРЯТЬСЯ.</a:t>
            </a:r>
          </a:p>
          <a:p>
            <a:r>
              <a:rPr lang="ru-RU" sz="1200" b="1" baseline="0" dirty="0" smtClean="0">
                <a:solidFill>
                  <a:schemeClr val="tx1"/>
                </a:solidFill>
              </a:rPr>
              <a:t>ТАК 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Li Na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К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Rb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– ЭТО АКТИВНЫЕ МЕТАЛЛЫ,</a:t>
            </a:r>
            <a:r>
              <a:rPr lang="ru-RU" sz="1200" baseline="0" dirty="0" smtClean="0">
                <a:latin typeface="Arial" pitchFamily="34" charset="0"/>
                <a:cs typeface="Arial" pitchFamily="34" charset="0"/>
              </a:rPr>
              <a:t> КОТОРЫЕ ОБЛАДАЮТ ВОССТАНОВИТЕЛЬНЫМИ СВОЙСТВАМИ БЛАГОДАРЯ ВНЕШНЕМУ ЭЛЕКТРОНУ С ВЫСОКОЙ ЭНЕРГИЕЙ И СЛАБО СВЯЗАННОМУ С ЯДРОМ.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91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33457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ЗДЕСЬ ЖЕ МНЕ БЫ ХОТЕЛОСЬ ПОГОВОРИТЬ ОБ ЭЛЕКТРОННОМ СТРОЕНИИ ИОНОВ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96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87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65082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ОСНОВНОМ СОСТОЯНИИ ВОДОРОД ИМЕЕТ 1 ЭЛЕТРОН И 1</a:t>
            </a:r>
            <a:r>
              <a:rPr lang="ru-RU" baseline="0" dirty="0" smtClean="0"/>
              <a:t> ПРОТОН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97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30557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АТОМ ФТОРА СТРЕМИТЬСЯ К ЗАВЕРШЕНИЮ СВОЕГО ВНЕШНЕГО ЭНЕРГЕТИЧЕСКОГО СЛОЯ И ТАКИМ ОБРАЗОМ ПРИНИМАЕТ 1 ЭЛЕКТРОН ИЗВНЕ</a:t>
            </a:r>
          </a:p>
          <a:p>
            <a:r>
              <a:rPr lang="ru-RU" dirty="0" smtClean="0"/>
              <a:t>ПРИ ЭТОМ ОБРАЗУЕТСЯ АНИОН ФТОРА С ЗАРЯДОМ -1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98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12489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ЗАДАНИЯ ПО ЭТОЙ ТЕМЕ МОГУТ БЫТЬ СЛЕДУЮЩИМИ…</a:t>
            </a:r>
          </a:p>
          <a:p>
            <a:endParaRPr lang="ru-RU" dirty="0" smtClean="0"/>
          </a:p>
          <a:p>
            <a:r>
              <a:rPr lang="ru-RU" dirty="0" smtClean="0"/>
              <a:t>ПОМНИМ, ЧТО УКАЗЫВАЯ  ЗАРЯД +-1 ЕДЕНИЦУ НЕ ПИШУТ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100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23715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Итак, в</a:t>
            </a:r>
            <a:r>
              <a:rPr lang="ru-RU" baseline="0" dirty="0" smtClean="0"/>
              <a:t> этом занятии мы</a:t>
            </a:r>
            <a:r>
              <a:rPr lang="ru-RU" dirty="0" smtClean="0"/>
              <a:t> изучили строение атома,</a:t>
            </a:r>
            <a:r>
              <a:rPr lang="ru-RU" baseline="0" dirty="0" smtClean="0"/>
              <a:t> </a:t>
            </a:r>
            <a:r>
              <a:rPr lang="ru-RU" dirty="0" smtClean="0"/>
              <a:t> узнали, что</a:t>
            </a:r>
            <a:r>
              <a:rPr lang="ru-RU" baseline="0" dirty="0" smtClean="0"/>
              <a:t> такое изотопы. А также научились строить электронно-графические схемы и формулы для атомов и ионов.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0579F-8F20-42C7-BFF0-2ECF5957BBA7}" type="slidenum">
              <a:rPr lang="ru-RU" smtClean="0"/>
              <a:pPr>
                <a:defRPr/>
              </a:pPr>
              <a:t>102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569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5F911D-87BB-4FB0-B914-5864BAFC6FC2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67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5F911D-87BB-4FB0-B914-5864BAFC6FC2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805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1547813" y="115888"/>
            <a:ext cx="7416800" cy="1152525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5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7415-F4D8-47DF-8D6B-B571F7E9218F}" type="datetime1">
              <a:rPr lang="ru-RU" smtClean="0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73B25-5464-468B-A016-3F22EBD8E0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565E5-3027-42BA-99A9-5EB40C95921E}" type="datetime1">
              <a:rPr lang="ru-RU" smtClean="0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4FD5C-5691-4F19-9D20-7C0256D0EE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FE804-0BC6-4D08-A6C6-35A11A3D2C10}" type="datetime1">
              <a:rPr lang="ru-RU" smtClean="0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056B3-FB1A-461D-85A3-86BDB51889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34EA-966E-4ED6-BF39-9BF99142C9E1}" type="datetime1">
              <a:rPr lang="ru-RU" smtClean="0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BB348-8CA9-44DE-91BB-92CF985C0D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FD9C38A8-0EDE-4906-9A02-051C24DC85CC}" type="datetime1">
              <a:rPr lang="ru-RU" smtClean="0"/>
              <a:pPr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63E14D-C976-40C0-8AA3-9C5BFC218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7415-F4D8-47DF-8D6B-B571F7E9218F}" type="datetime1">
              <a:rPr lang="ru-RU" smtClean="0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73B25-5464-468B-A016-3F22EBD8E0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4C2C8-3CAC-453F-8799-6BA38671B7E4}" type="datetime1">
              <a:rPr lang="ru-RU" smtClean="0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B9054-5199-4708-AC41-7A8849C81D1A}" type="datetime1">
              <a:rPr lang="ru-RU" smtClean="0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A29A2-F946-46DB-8CC2-37F9F2E3C0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313E3-17E3-4AE5-B006-44D2C8E07781}" type="datetime1">
              <a:rPr lang="ru-RU" smtClean="0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0B7AE-2AFE-4F41-965B-B89391D34A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F0A62-D123-402E-9302-C80EE304766C}" type="datetime1">
              <a:rPr lang="ru-RU" smtClean="0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FBE05-0005-4656-A42C-3E470F20FF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55D63-6F12-4E07-AD7B-92628C37CF16}" type="datetime1">
              <a:rPr lang="ru-RU" smtClean="0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7C8E7-B94D-4D8F-BD71-C2164E9772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F64FF-B37B-4CA6-9263-D9C3FA15F30A}" type="datetime1">
              <a:rPr lang="ru-RU" smtClean="0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12FF4-CC3E-4A64-B365-6875ECE442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63475-9E91-4BE2-AAEF-0ABBC8CE03E0}" type="datetime1">
              <a:rPr lang="ru-RU" smtClean="0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22374-2901-4276-AD6B-EC7EA2480C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287415-F4D8-47DF-8D6B-B571F7E9218F}" type="datetime1">
              <a:rPr lang="ru-RU" smtClean="0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C73B25-5464-468B-A016-3F22EBD8E0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055" name="Рисунок 7" descr="Рисунок2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14382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hyperlink" Target="http://www.calc.ru/685.html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8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bb14a033-aae7-11db-abbd-0800200c9a66/ch08_08_06.swf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8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8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8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229600" cy="236696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Периодический закон и периодическая система элементов Д.И. Менделеева</a:t>
            </a:r>
            <a:r>
              <a:rPr lang="ru-RU" dirty="0" smtClean="0">
                <a:solidFill>
                  <a:srgbClr val="C00000"/>
                </a:solidFill>
                <a:latin typeface="Arial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" charset="0"/>
              </a:rPr>
            </a:br>
            <a:endParaRPr lang="ru-RU" dirty="0" smtClean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19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565D1F-B163-4A03-984A-2EBBE8339FF5}" type="slidenum">
              <a:rPr lang="ru-RU" smtClean="0"/>
              <a:pPr/>
              <a:t>1</a:t>
            </a:fld>
            <a:endParaRPr lang="ru-RU" smtClean="0"/>
          </a:p>
        </p:txBody>
      </p:sp>
      <p:pic>
        <p:nvPicPr>
          <p:cNvPr id="8196" name="Picture 2" descr="C:\Users\Kati\Desktop\колледж рабочий материал\символи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3200" y="0"/>
            <a:ext cx="7670800" cy="128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Номер слайда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AA1B95-6C11-4647-9ED5-2537EA7CC75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Arial" charset="0"/>
            </a:endParaRPr>
          </a:p>
        </p:txBody>
      </p:sp>
      <p:pic>
        <p:nvPicPr>
          <p:cNvPr id="8" name="Picture 2" descr="http://simptomy.moy.su/_fr/0/3335112.gif">
            <a:hlinkClick r:id="rId5" tooltip="периодическая таблица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17548">
            <a:off x="5535547" y="4161560"/>
            <a:ext cx="3504704" cy="2411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8964488" cy="4679950"/>
          </a:xfrm>
        </p:spPr>
        <p:txBody>
          <a:bodyPr rtlCol="0">
            <a:normAutofit/>
          </a:bodyPr>
          <a:lstStyle/>
          <a:p>
            <a:pPr marL="11430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Каждый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период (за исключением первого)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начинается типичным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металлом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Nа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К,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Rb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Cs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и заканчивается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благородным газом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(Не, 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 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 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 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Хе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 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Rn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которому предшествует типичный неметалл.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/>
            </a:pPr>
            <a:endParaRPr lang="ru-RU" sz="3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 algn="just" fontAlgn="auto">
              <a:spcAft>
                <a:spcPts val="0"/>
              </a:spcAft>
              <a:buFont typeface="Georgia" pitchFamily="18" charset="0"/>
              <a:buNone/>
              <a:defRPr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6" name="Picture 2" descr="http://simptomy.moy.su/_fr/0/3335112.gif"/>
          <p:cNvPicPr>
            <a:picLocks noChangeAspect="1" noChangeArrowheads="1"/>
          </p:cNvPicPr>
          <p:nvPr/>
        </p:nvPicPr>
        <p:blipFill rotWithShape="1">
          <a:blip r:embed="rId2" cstate="print"/>
          <a:srcRect b="68738"/>
          <a:stretch/>
        </p:blipFill>
        <p:spPr bwMode="auto">
          <a:xfrm>
            <a:off x="251520" y="4293096"/>
            <a:ext cx="8699660" cy="1872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Периоды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/>
          <a:lstStyle/>
          <a:p>
            <a:r>
              <a:rPr lang="ru-RU" sz="4400" dirty="0" smtClean="0"/>
              <a:t>Определите количество электронов для частиц:</a:t>
            </a:r>
          </a:p>
          <a:p>
            <a:r>
              <a:rPr lang="en-US" sz="4400" dirty="0" smtClean="0"/>
              <a:t>H</a:t>
            </a:r>
            <a:r>
              <a:rPr lang="en-US" sz="4400" baseline="30000" dirty="0" smtClean="0"/>
              <a:t>+</a:t>
            </a:r>
            <a:r>
              <a:rPr lang="ru-RU" sz="4400" baseline="30000" dirty="0" smtClean="0"/>
              <a:t>	 	</a:t>
            </a:r>
            <a:r>
              <a:rPr lang="en-US" sz="4400" dirty="0" smtClean="0"/>
              <a:t>Na</a:t>
            </a:r>
            <a:r>
              <a:rPr lang="en-US" sz="4400" baseline="30000" dirty="0" smtClean="0"/>
              <a:t>+</a:t>
            </a:r>
            <a:r>
              <a:rPr lang="ru-RU" sz="4400" baseline="30000" dirty="0" smtClean="0"/>
              <a:t> 	</a:t>
            </a:r>
            <a:r>
              <a:rPr lang="en-US" sz="4400" dirty="0" smtClean="0"/>
              <a:t>Li</a:t>
            </a:r>
            <a:r>
              <a:rPr lang="en-US" sz="4400" baseline="30000" dirty="0" smtClean="0"/>
              <a:t> + </a:t>
            </a:r>
            <a:r>
              <a:rPr lang="ru-RU" sz="4400" baseline="30000" dirty="0" smtClean="0"/>
              <a:t>	</a:t>
            </a:r>
            <a:r>
              <a:rPr lang="ru-RU" sz="4400" dirty="0" smtClean="0"/>
              <a:t>	А</a:t>
            </a:r>
            <a:r>
              <a:rPr lang="en-US" sz="4400" dirty="0" smtClean="0"/>
              <a:t>l</a:t>
            </a:r>
            <a:r>
              <a:rPr lang="en-US" sz="4400" baseline="30000" dirty="0" smtClean="0"/>
              <a:t>3+</a:t>
            </a:r>
            <a:endParaRPr lang="ru-RU" sz="4400" baseline="30000" dirty="0" smtClean="0"/>
          </a:p>
          <a:p>
            <a:r>
              <a:rPr lang="ru-RU" sz="4400" dirty="0" smtClean="0"/>
              <a:t>С</a:t>
            </a:r>
            <a:r>
              <a:rPr lang="en-US" sz="4400" dirty="0" smtClean="0"/>
              <a:t>l</a:t>
            </a:r>
            <a:r>
              <a:rPr lang="en-US" sz="4400" baseline="30000" dirty="0" smtClean="0"/>
              <a:t> </a:t>
            </a:r>
            <a:r>
              <a:rPr lang="ru-RU" sz="4400" baseline="30000" dirty="0" smtClean="0"/>
              <a:t>-		</a:t>
            </a:r>
            <a:r>
              <a:rPr lang="en-US" sz="4400" dirty="0" smtClean="0"/>
              <a:t>S</a:t>
            </a:r>
            <a:r>
              <a:rPr lang="en-US" sz="4400" baseline="30000" dirty="0" smtClean="0"/>
              <a:t>-2		</a:t>
            </a:r>
            <a:r>
              <a:rPr lang="en-US" sz="4400" dirty="0" smtClean="0"/>
              <a:t>O</a:t>
            </a:r>
            <a:r>
              <a:rPr lang="en-US" sz="4400" baseline="30000" dirty="0" smtClean="0"/>
              <a:t>-2		</a:t>
            </a:r>
            <a:r>
              <a:rPr lang="ru-RU" sz="4400" dirty="0" smtClean="0"/>
              <a:t> </a:t>
            </a:r>
            <a:r>
              <a:rPr lang="en-US" sz="4400" dirty="0" smtClean="0"/>
              <a:t>F</a:t>
            </a:r>
            <a:r>
              <a:rPr lang="en-US" sz="4400" baseline="30000" dirty="0" smtClean="0"/>
              <a:t> </a:t>
            </a:r>
            <a:r>
              <a:rPr lang="ru-RU" sz="4400" baseline="30000" dirty="0" smtClean="0"/>
              <a:t>-</a:t>
            </a:r>
            <a:endParaRPr lang="en-US" sz="4400" baseline="30000" dirty="0" smtClean="0"/>
          </a:p>
          <a:p>
            <a:endParaRPr lang="en-US" sz="4400" baseline="30000" dirty="0" smtClean="0"/>
          </a:p>
          <a:p>
            <a:pPr>
              <a:buNone/>
            </a:pPr>
            <a:r>
              <a:rPr lang="en-US" sz="4400" dirty="0" smtClean="0"/>
              <a:t>	</a:t>
            </a:r>
            <a:r>
              <a:rPr lang="ru-RU" sz="4400" dirty="0" smtClean="0">
                <a:solidFill>
                  <a:srgbClr val="FF0000"/>
                </a:solidFill>
              </a:rPr>
              <a:t>С</a:t>
            </a:r>
            <a:r>
              <a:rPr lang="en-US" sz="4400" dirty="0" smtClean="0">
                <a:solidFill>
                  <a:srgbClr val="FF0000"/>
                </a:solidFill>
              </a:rPr>
              <a:t>l</a:t>
            </a:r>
            <a:r>
              <a:rPr lang="en-US" sz="4400" baseline="30000" dirty="0" smtClean="0">
                <a:solidFill>
                  <a:srgbClr val="FF0000"/>
                </a:solidFill>
              </a:rPr>
              <a:t> </a:t>
            </a:r>
            <a:r>
              <a:rPr lang="ru-RU" sz="4400" baseline="30000" dirty="0" smtClean="0">
                <a:solidFill>
                  <a:srgbClr val="FF0000"/>
                </a:solidFill>
              </a:rPr>
              <a:t>-</a:t>
            </a:r>
            <a:r>
              <a:rPr lang="en-US" sz="4400" baseline="30000" dirty="0" smtClean="0">
                <a:solidFill>
                  <a:srgbClr val="FF0000"/>
                </a:solidFill>
              </a:rPr>
              <a:t>1					</a:t>
            </a:r>
            <a:r>
              <a:rPr lang="en-US" sz="4400" dirty="0" smtClean="0">
                <a:solidFill>
                  <a:srgbClr val="FF0000"/>
                </a:solidFill>
              </a:rPr>
              <a:t>F</a:t>
            </a:r>
            <a:r>
              <a:rPr lang="en-US" sz="4400" baseline="30000" dirty="0" smtClean="0">
                <a:solidFill>
                  <a:srgbClr val="FF0000"/>
                </a:solidFill>
              </a:rPr>
              <a:t> </a:t>
            </a:r>
            <a:r>
              <a:rPr lang="ru-RU" sz="4400" baseline="30000" dirty="0" smtClean="0">
                <a:solidFill>
                  <a:srgbClr val="FF0000"/>
                </a:solidFill>
              </a:rPr>
              <a:t>-</a:t>
            </a:r>
            <a:r>
              <a:rPr lang="en-US" sz="4400" baseline="30000" dirty="0" smtClean="0">
                <a:solidFill>
                  <a:srgbClr val="FF0000"/>
                </a:solidFill>
              </a:rPr>
              <a:t>1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100</a:t>
            </a:fld>
            <a:endParaRPr lang="ru-RU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/>
          <a:lstStyle/>
          <a:p>
            <a:r>
              <a:rPr lang="ru-RU" dirty="0" smtClean="0"/>
              <a:t>Задание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16632"/>
            <a:ext cx="8100392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ХАРАКТЕРИСТИКИ ЭЛЕМЕНТА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13384"/>
            <a:ext cx="8748464" cy="554461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charset="0"/>
              <a:buAutoNum type="arabicPeriod"/>
            </a:pPr>
            <a:r>
              <a:rPr lang="ru-RU" altLang="ru-RU" dirty="0" smtClean="0">
                <a:solidFill>
                  <a:schemeClr val="tx1"/>
                </a:solidFill>
              </a:rPr>
              <a:t>Положение в ПСХЭ (порядковый номер, относительная атомная масса, период (какой), группа и подгруппа).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ru-RU" altLang="ru-RU" dirty="0" smtClean="0">
                <a:solidFill>
                  <a:schemeClr val="tx1"/>
                </a:solidFill>
              </a:rPr>
              <a:t>Состав ядра атома, общее число электронов в электронной оболочке, схема строения электронной оболочки.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ru-RU" altLang="ru-RU" dirty="0" smtClean="0">
                <a:solidFill>
                  <a:schemeClr val="tx1"/>
                </a:solidFill>
              </a:rPr>
              <a:t>Металл, неметалл, переходный металл.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ru-RU" altLang="ru-RU" dirty="0" smtClean="0">
                <a:solidFill>
                  <a:schemeClr val="tx1"/>
                </a:solidFill>
              </a:rPr>
              <a:t>Сравнение металлических (неметаллических) свойств с соседними по периоду и подгруппе элементами.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ru-RU" dirty="0" err="1" smtClean="0">
                <a:solidFill>
                  <a:schemeClr val="tx1"/>
                </a:solidFill>
              </a:rPr>
              <a:t>Электроотрицательность</a:t>
            </a:r>
            <a:r>
              <a:rPr lang="ru-RU" dirty="0">
                <a:solidFill>
                  <a:schemeClr val="tx1"/>
                </a:solidFill>
              </a:rPr>
              <a:t>, то есть сила притяжения электронов к </a:t>
            </a:r>
            <a:r>
              <a:rPr lang="ru-RU" dirty="0" smtClean="0">
                <a:solidFill>
                  <a:schemeClr val="tx1"/>
                </a:solidFill>
              </a:rPr>
              <a:t>ядру.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101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Спасибо за внимание !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102</a:t>
            </a:fld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8561712" cy="488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smoligra.ru</a:t>
            </a:r>
            <a:endParaRPr lang="ru-RU" i="1" dirty="0" smtClean="0"/>
          </a:p>
          <a:p>
            <a:r>
              <a:rPr lang="en-US" i="1" dirty="0" err="1" smtClean="0"/>
              <a:t>newpictures.club</a:t>
            </a:r>
            <a:r>
              <a:rPr lang="en-US" i="1" dirty="0" smtClean="0"/>
              <a:t>/s-p-d-f-</a:t>
            </a:r>
            <a:r>
              <a:rPr lang="en-US" i="1" dirty="0" err="1" smtClean="0"/>
              <a:t>orbitals</a:t>
            </a:r>
            <a:endParaRPr lang="ru-RU" i="1" dirty="0" smtClean="0"/>
          </a:p>
          <a:p>
            <a:r>
              <a:rPr lang="en-US" i="1" dirty="0" smtClean="0"/>
              <a:t>infourok.ru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103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</a:rPr>
              <a:t>Использованные интернет – ресурсы: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572008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https://www.youtube.com/watch?v=3GbGjc-kSRw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00166" y="3857628"/>
            <a:ext cx="238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Интересные видео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253238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Найдите соответствия элементов и их признаков: 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835696" y="2204864"/>
          <a:ext cx="5832648" cy="3910245"/>
        </p:xfrm>
        <a:graphic>
          <a:graphicData uri="http://schemas.openxmlformats.org/drawingml/2006/table">
            <a:tbl>
              <a:tblPr/>
              <a:tblGrid>
                <a:gridCol w="22898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427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5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ЭЛЕМЕНТ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/>
                          <a:ea typeface="Times New Roman"/>
                          <a:cs typeface="Times New Roman"/>
                        </a:rPr>
                        <a:t>ПРИЗНАК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5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А. Литий 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Б. </a:t>
                      </a:r>
                      <a:r>
                        <a:rPr lang="ru-RU" sz="2000" dirty="0" smtClean="0">
                          <a:latin typeface="Arial"/>
                          <a:ea typeface="Times New Roman"/>
                          <a:cs typeface="Times New Roman"/>
                        </a:rPr>
                        <a:t>Фтор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В. Азот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Д. </a:t>
                      </a:r>
                      <a:r>
                        <a:rPr lang="ru-RU" sz="2000" dirty="0" err="1" smtClean="0">
                          <a:latin typeface="Arial"/>
                          <a:ea typeface="Times New Roman"/>
                          <a:cs typeface="Times New Roman"/>
                        </a:rPr>
                        <a:t>Берилий</a:t>
                      </a:r>
                      <a:r>
                        <a:rPr lang="ru-RU" sz="2000" dirty="0" smtClean="0"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1) </a:t>
                      </a: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-элемент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2) </a:t>
                      </a:r>
                      <a:r>
                        <a:rPr lang="ru-RU" sz="2000" dirty="0" smtClean="0">
                          <a:latin typeface="Arial"/>
                          <a:ea typeface="Times New Roman"/>
                          <a:cs typeface="Times New Roman"/>
                        </a:rPr>
                        <a:t>Неметалл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3) число протонов 9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4) </a:t>
                      </a: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-элемент 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5) число электронов 4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6) </a:t>
                      </a: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ru-RU" sz="2000" dirty="0" smtClean="0">
                          <a:latin typeface="Arial"/>
                          <a:ea typeface="Times New Roman"/>
                          <a:cs typeface="Times New Roman"/>
                        </a:rPr>
                        <a:t>-элемент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/>
                          <a:ea typeface="Times New Roman"/>
                          <a:cs typeface="Times New Roman"/>
                        </a:rPr>
                        <a:t>7) Металл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/>
                          <a:ea typeface="Times New Roman"/>
                          <a:cs typeface="Times New Roman"/>
                        </a:rPr>
                        <a:t>8) Наивысшая  ЭО по сравнению с остальными</a:t>
                      </a:r>
                      <a:r>
                        <a:rPr lang="ru-RU" sz="20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вариантами атомов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104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64704"/>
            <a:ext cx="8229600" cy="1143000"/>
          </a:xfrm>
        </p:spPr>
        <p:txBody>
          <a:bodyPr/>
          <a:lstStyle/>
          <a:p>
            <a:r>
              <a:rPr lang="ru-RU" dirty="0" smtClean="0"/>
              <a:t>Установите соответствия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835696" y="2132856"/>
          <a:ext cx="5188024" cy="3154680"/>
        </p:xfrm>
        <a:graphic>
          <a:graphicData uri="http://schemas.openxmlformats.org/drawingml/2006/table">
            <a:tbl>
              <a:tblPr/>
              <a:tblGrid>
                <a:gridCol w="2589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88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37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ЭЛЕМЕНТ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ЧИСЛО НЕСПАРЕННЫХ ЭЛЕТРОНОВ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75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А. Алюминий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Б. Кальций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В. Сера 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Г. Фосфор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1) 1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2) 2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3) 3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4) 4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5) 5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6) 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105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Группы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17411" name="Объект 2"/>
          <p:cNvSpPr>
            <a:spLocks noGrp="1"/>
          </p:cNvSpPr>
          <p:nvPr>
            <p:ph idx="4294967295"/>
          </p:nvPr>
        </p:nvSpPr>
        <p:spPr>
          <a:xfrm>
            <a:off x="323528" y="1960562"/>
            <a:ext cx="6265863" cy="4897438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вертикальные столбцы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элементов с одинаковым числом электронов на 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внешнем электронном уровне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равным номеру группы. </a:t>
            </a:r>
          </a:p>
          <a:p>
            <a:pPr marL="44450" indent="0" algn="just">
              <a:buFont typeface="Georgia" pitchFamily="18" charset="0"/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 algn="just">
              <a:buFont typeface="Georgia" pitchFamily="18" charset="0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44450" indent="0" algn="ctr">
              <a:buFont typeface="Georgia" pitchFamily="18" charset="0"/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simptomy.moy.su/_fr/0/3335112.gif"/>
          <p:cNvPicPr>
            <a:picLocks noChangeAspect="1" noChangeArrowheads="1"/>
          </p:cNvPicPr>
          <p:nvPr/>
        </p:nvPicPr>
        <p:blipFill rotWithShape="1">
          <a:blip r:embed="rId3" cstate="print"/>
          <a:srcRect l="14846" t="5566" r="62915"/>
          <a:stretch/>
        </p:blipFill>
        <p:spPr bwMode="auto">
          <a:xfrm>
            <a:off x="6372200" y="188640"/>
            <a:ext cx="2232248" cy="6530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6948264" y="404664"/>
            <a:ext cx="720080" cy="4248472"/>
          </a:xfrm>
          <a:prstGeom prst="rect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6264943" cy="4896569"/>
          </a:xfrm>
        </p:spPr>
        <p:txBody>
          <a:bodyPr/>
          <a:lstStyle/>
          <a:p>
            <a:pPr marL="44450" indent="0" algn="just">
              <a:buFont typeface="Georgia" pitchFamily="18" charset="0"/>
              <a:buNone/>
            </a:pPr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Различают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главные (А) и побочные подгруппы (Б)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44450" indent="0" algn="just">
              <a:buFont typeface="Georgia" pitchFamily="18" charset="0"/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Главные подгруппы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состоят из элементов малых и больших периодов. 	</a:t>
            </a:r>
          </a:p>
          <a:p>
            <a:pPr marL="44450" indent="0" algn="just">
              <a:buFont typeface="Georgia" pitchFamily="18" charset="0"/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Побочные подгруппы 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состоят из элементов только больших периодов.</a:t>
            </a:r>
          </a:p>
          <a:p>
            <a:pPr marL="44450" indent="0" algn="just">
              <a:buFont typeface="Georgia" pitchFamily="18" charset="0"/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Такие элементы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назваются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переходными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4450" indent="0">
              <a:buFont typeface="Arial" charset="0"/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 algn="ctr">
              <a:buFont typeface="Georgia" pitchFamily="18" charset="0"/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6" name="Picture 2" descr="http://simptomy.moy.su/_fr/0/3335112.gif"/>
          <p:cNvPicPr>
            <a:picLocks noChangeAspect="1" noChangeArrowheads="1"/>
          </p:cNvPicPr>
          <p:nvPr/>
        </p:nvPicPr>
        <p:blipFill rotWithShape="1">
          <a:blip r:embed="rId3" cstate="print"/>
          <a:srcRect l="14846" t="5566" r="62915"/>
          <a:stretch/>
        </p:blipFill>
        <p:spPr bwMode="auto">
          <a:xfrm>
            <a:off x="6732240" y="476672"/>
            <a:ext cx="2147582" cy="6282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Группы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5" name="Picture 4" descr="http://www.klass39.ru/wp-content/uploads/2014/10/001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277395" cy="69573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660232" y="1628800"/>
            <a:ext cx="2304256" cy="4176464"/>
          </a:xfrm>
          <a:prstGeom prst="rect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2852936"/>
            <a:ext cx="2376264" cy="432048"/>
          </a:xfrm>
          <a:prstGeom prst="rect">
            <a:avLst/>
          </a:prstGeom>
          <a:noFill/>
          <a:ln w="825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588224" y="3645024"/>
            <a:ext cx="2376264" cy="432048"/>
          </a:xfrm>
          <a:prstGeom prst="rect">
            <a:avLst/>
          </a:prstGeom>
          <a:noFill/>
          <a:ln w="825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4509120"/>
            <a:ext cx="2376264" cy="432048"/>
          </a:xfrm>
          <a:prstGeom prst="rect">
            <a:avLst/>
          </a:prstGeom>
          <a:noFill/>
          <a:ln w="825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420888"/>
            <a:ext cx="8712968" cy="2952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>
            <a:normAutofit fontScale="90000"/>
          </a:bodyPr>
          <a:lstStyle/>
          <a:p>
            <a:pPr marL="0" indent="0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Периодическая таблица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химических элементов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496944" cy="5105400"/>
          </a:xfrm>
        </p:spPr>
        <p:txBody>
          <a:bodyPr/>
          <a:lstStyle/>
          <a:p>
            <a:pPr marL="273050" lvl="0" indent="-273050" algn="just"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Запомнить!!!</a:t>
            </a:r>
          </a:p>
          <a:p>
            <a:pPr marL="273050" lvl="0" indent="-273050" algn="just">
              <a:spcBef>
                <a:spcPts val="600"/>
              </a:spcBef>
              <a:buClr>
                <a:srgbClr val="727CA3"/>
              </a:buClr>
              <a:buSzPct val="76000"/>
              <a:buFont typeface="Wingdings 3" pitchFamily="18" charset="2"/>
              <a:buChar char=""/>
            </a:pPr>
            <a:endParaRPr lang="ru-RU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73050" lvl="0" indent="-273050" algn="just">
              <a:spcBef>
                <a:spcPts val="600"/>
              </a:spcBef>
              <a:buClr>
                <a:srgbClr val="727CA3"/>
              </a:buClr>
              <a:buSzPct val="76000"/>
              <a:buFont typeface="Wingdings 3" pitchFamily="18" charset="2"/>
              <a:buChar char=""/>
            </a:pPr>
            <a:r>
              <a:rPr lang="ru-RU" sz="28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en-US" sz="28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омер</a:t>
            </a: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периода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</a:t>
            </a:r>
            <a:r>
              <a:rPr lang="en-US" sz="28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исло</a:t>
            </a: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энергетических</a:t>
            </a: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		</a:t>
            </a:r>
            <a:r>
              <a:rPr lang="en-US" sz="28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уровней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атома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73050" lvl="0" indent="-273050" algn="just">
              <a:spcBef>
                <a:spcPts val="600"/>
              </a:spcBef>
              <a:buClr>
                <a:srgbClr val="727CA3"/>
              </a:buClr>
              <a:buSzPct val="76000"/>
              <a:buFont typeface="Wingdings 3" pitchFamily="18" charset="2"/>
              <a:buChar char=""/>
            </a:pPr>
            <a:endParaRPr lang="ru-RU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73050" lvl="0" indent="-273050" algn="just">
              <a:spcBef>
                <a:spcPts val="600"/>
              </a:spcBef>
              <a:buClr>
                <a:srgbClr val="727CA3"/>
              </a:buClr>
              <a:buSzPct val="76000"/>
              <a:buFont typeface="Wingdings 3" pitchFamily="18" charset="2"/>
              <a:buChar char=""/>
            </a:pPr>
            <a:r>
              <a:rPr lang="ru-RU" sz="28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en-US" sz="28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омер</a:t>
            </a: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группы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</a:t>
            </a:r>
            <a:r>
              <a:rPr lang="en-US" sz="28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исло</a:t>
            </a: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внешних электронов 						атома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73050" lvl="0" indent="-273050" algn="just"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ru-RU" sz="28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marL="273050" lvl="0" indent="-273050" algn="just"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sz="28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8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Для</a:t>
            </a:r>
            <a:r>
              <a:rPr lang="en-US" sz="28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элементов</a:t>
            </a:r>
            <a:r>
              <a:rPr lang="en-US" sz="28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главных</a:t>
            </a:r>
            <a:r>
              <a:rPr lang="en-US" sz="28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подгрупп</a:t>
            </a:r>
            <a:r>
              <a:rPr lang="en-US" sz="28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800" i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dirty="0" smtClean="0"/>
              <a:t>Валентность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908720"/>
            <a:ext cx="8229600" cy="4525963"/>
          </a:xfrm>
        </p:spPr>
        <p:txBody>
          <a:bodyPr/>
          <a:lstStyle/>
          <a:p>
            <a:r>
              <a:rPr lang="ru-RU" b="1" dirty="0" smtClean="0"/>
              <a:t>Номер группы </a:t>
            </a:r>
            <a:r>
              <a:rPr lang="ru-RU" dirty="0" smtClean="0"/>
              <a:t>показывает </a:t>
            </a:r>
            <a:r>
              <a:rPr lang="ru-RU" b="1" dirty="0" smtClean="0"/>
              <a:t>высшую валентность</a:t>
            </a:r>
            <a:r>
              <a:rPr lang="ru-RU" dirty="0" smtClean="0"/>
              <a:t> элемента </a:t>
            </a:r>
            <a:r>
              <a:rPr lang="ru-RU" i="1" dirty="0" smtClean="0"/>
              <a:t>по кислороду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176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99820"/>
            <a:ext cx="8568952" cy="485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>
          <a:xfrm>
            <a:off x="1115616" y="5733256"/>
            <a:ext cx="5832648" cy="7920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Валентность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Элементы </a:t>
            </a:r>
            <a:r>
              <a:rPr lang="ru-RU" b="1" dirty="0" smtClean="0"/>
              <a:t>IV, V, VI и VII групп </a:t>
            </a:r>
            <a:r>
              <a:rPr lang="ru-RU" dirty="0" smtClean="0"/>
              <a:t>образуют летучие водородные соединения.</a:t>
            </a:r>
          </a:p>
          <a:p>
            <a:r>
              <a:rPr lang="ru-RU" b="1" dirty="0" smtClean="0"/>
              <a:t>Номер группы </a:t>
            </a:r>
            <a:r>
              <a:rPr lang="ru-RU" b="1" dirty="0" smtClean="0"/>
              <a:t>показывает</a:t>
            </a:r>
            <a:r>
              <a:rPr lang="ru-RU" dirty="0" smtClean="0"/>
              <a:t> </a:t>
            </a:r>
            <a:r>
              <a:rPr lang="ru-RU" b="1" dirty="0" smtClean="0"/>
              <a:t>валентность</a:t>
            </a:r>
            <a:r>
              <a:rPr lang="ru-RU" dirty="0" smtClean="0"/>
              <a:t> элемента </a:t>
            </a:r>
            <a:r>
              <a:rPr lang="ru-RU" i="1" dirty="0" smtClean="0"/>
              <a:t>в соединениях с водородом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8-№группы</a:t>
            </a:r>
            <a:endParaRPr lang="ru-RU" sz="4800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059832" y="5517232"/>
            <a:ext cx="3096344" cy="7920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0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96" y="0"/>
            <a:ext cx="9097904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61350" cy="103981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Задание: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229600" cy="4373563"/>
          </a:xfrm>
        </p:spPr>
        <p:txBody>
          <a:bodyPr/>
          <a:lstStyle/>
          <a:p>
            <a:r>
              <a:rPr lang="ru-RU" sz="4000" i="1" dirty="0" smtClean="0">
                <a:latin typeface="Arial" pitchFamily="34" charset="0"/>
                <a:cs typeface="Arial" pitchFamily="34" charset="0"/>
              </a:rPr>
              <a:t>Назовите в каком периоде и в какой группе, подгруппе находятся следующие химические элементы:</a:t>
            </a:r>
          </a:p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Натрий, Медь, Углерод, Сера, Хлор, Хром, Железо, Бром</a:t>
            </a:r>
          </a:p>
          <a:p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569325" cy="2592388"/>
          </a:xfrm>
        </p:spPr>
        <p:txBody>
          <a:bodyPr rtlCol="0">
            <a:normAutofit/>
          </a:bodyPr>
          <a:lstStyle/>
          <a:p>
            <a:pPr marL="4572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Радиус атома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уменьшается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увеличением зарядов ядер атомов в периоде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31640" y="188640"/>
            <a:ext cx="7812360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00000"/>
                </a:solidFill>
                <a:latin typeface="+mj-lt"/>
                <a:ea typeface="+mj-ea"/>
                <a:cs typeface="Times New Roman" pitchFamily="18" charset="0"/>
              </a:rPr>
              <a:t>Изменение радиуса атома в периоде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147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163003"/>
            <a:ext cx="5112568" cy="269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708920"/>
            <a:ext cx="57054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>
          <a:xfrm>
            <a:off x="1907704" y="3789040"/>
            <a:ext cx="5472608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</a:rPr>
              <a:t/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</a:rPr>
            </a:b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52600"/>
            <a:ext cx="8712968" cy="4373563"/>
          </a:xfrm>
        </p:spPr>
        <p:txBody>
          <a:bodyPr rtlCol="0">
            <a:normAutofit/>
          </a:bodyPr>
          <a:lstStyle/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dirty="0" smtClean="0">
                <a:solidFill>
                  <a:schemeClr val="tx1"/>
                </a:solidFill>
                <a:cs typeface="Times New Roman" pitchFamily="18" charset="0"/>
              </a:rPr>
              <a:t>В основу своей классификации химических элементов Д.И. Менделеев положил два их основных и постоянных признака: 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chemeClr val="tx1"/>
                </a:solidFill>
                <a:cs typeface="Times New Roman" pitchFamily="18" charset="0"/>
              </a:rPr>
              <a:t>величину атомной массы 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chemeClr val="tx1"/>
                </a:solidFill>
                <a:cs typeface="Times New Roman" pitchFamily="18" charset="0"/>
              </a:rPr>
              <a:t>свойства образованных химическими элементами веществ</a:t>
            </a:r>
            <a:r>
              <a:rPr lang="ru-RU" sz="3200" dirty="0" smtClean="0">
                <a:solidFill>
                  <a:schemeClr val="tx1"/>
                </a:solidFill>
                <a:cs typeface="Times New Roman" pitchFamily="18" charset="0"/>
              </a:rPr>
              <a:t>. 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88640"/>
            <a:ext cx="6768752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Открытие Периодического закона</a:t>
            </a:r>
          </a:p>
        </p:txBody>
      </p:sp>
    </p:spTree>
    <p:extLst>
      <p:ext uri="{BB962C8B-B14F-4D97-AF65-F5344CB8AC3E}">
        <p14:creationId xmlns:p14="http://schemas.microsoft.com/office/powerpoint/2010/main" val="331406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8856984" cy="2592387"/>
          </a:xfrm>
        </p:spPr>
        <p:txBody>
          <a:bodyPr rtlCol="0">
            <a:normAutofit/>
          </a:bodyPr>
          <a:lstStyle/>
          <a:p>
            <a:pPr marL="4572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dirty="0">
                <a:solidFill>
                  <a:schemeClr val="tx1"/>
                </a:solidFill>
                <a:cs typeface="Times New Roman" pitchFamily="18" charset="0"/>
              </a:rPr>
              <a:t>В одной </a:t>
            </a:r>
            <a:r>
              <a:rPr lang="ru-RU" sz="3600" dirty="0" smtClean="0">
                <a:solidFill>
                  <a:schemeClr val="tx1"/>
                </a:solidFill>
                <a:cs typeface="Times New Roman" pitchFamily="18" charset="0"/>
              </a:rPr>
              <a:t>группе </a:t>
            </a:r>
            <a:r>
              <a:rPr lang="ru-RU" sz="3600" b="1" dirty="0">
                <a:solidFill>
                  <a:schemeClr val="tx1"/>
                </a:solidFill>
                <a:cs typeface="Times New Roman" pitchFamily="18" charset="0"/>
              </a:rPr>
              <a:t>с увеличением номера периода атомные </a:t>
            </a:r>
            <a:r>
              <a:rPr lang="ru-RU" sz="3600" b="1" dirty="0">
                <a:solidFill>
                  <a:srgbClr val="C00000"/>
                </a:solidFill>
                <a:cs typeface="Times New Roman" pitchFamily="18" charset="0"/>
              </a:rPr>
              <a:t>радиусы</a:t>
            </a:r>
            <a:r>
              <a:rPr lang="ru-RU" sz="36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cs typeface="Times New Roman" pitchFamily="18" charset="0"/>
              </a:rPr>
              <a:t>возрастают</a:t>
            </a:r>
            <a:r>
              <a:rPr lang="ru-RU" sz="3600" dirty="0" smtClean="0">
                <a:cs typeface="Times New Roman" pitchFamily="18" charset="0"/>
              </a:rPr>
              <a:t>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75656" y="116632"/>
            <a:ext cx="7812360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00000"/>
                </a:solidFill>
                <a:latin typeface="+mj-lt"/>
                <a:ea typeface="+mj-ea"/>
                <a:cs typeface="Times New Roman" pitchFamily="18" charset="0"/>
              </a:rPr>
              <a:t>Изменение радиуса атома в периоде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146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220194"/>
            <a:ext cx="681211" cy="363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501008"/>
            <a:ext cx="5112568" cy="269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низ 8"/>
          <p:cNvSpPr/>
          <p:nvPr/>
        </p:nvSpPr>
        <p:spPr>
          <a:xfrm>
            <a:off x="899592" y="3212976"/>
            <a:ext cx="648072" cy="352839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https://im0-tub-ru.yandex.net/i?id=5cdb952d975bbd07ad5eefcc99cfb352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8"/>
            <a:ext cx="7714615" cy="46085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cs typeface="Times New Roman" pitchFamily="18" charset="0"/>
              </a:rPr>
              <a:t>Изменение радиусов атомов</a:t>
            </a:r>
            <a:br>
              <a:rPr lang="ru-RU" sz="3200" b="1" dirty="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cs typeface="Times New Roman" pitchFamily="18" charset="0"/>
              </a:rPr>
              <a:t>в таблице Д.И. Менделеева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4500367">
            <a:off x="4245083" y="1087128"/>
            <a:ext cx="907974" cy="6323095"/>
          </a:xfrm>
          <a:prstGeom prst="downArrow">
            <a:avLst>
              <a:gd name="adj1" fmla="val 50000"/>
              <a:gd name="adj2" fmla="val 8547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61350" cy="103981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Задание: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5112568"/>
          </a:xfrm>
        </p:spPr>
        <p:txBody>
          <a:bodyPr/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Сравните радиусы следующих химических элементов:</a:t>
            </a:r>
          </a:p>
          <a:p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Литий, натрий, калий</a:t>
            </a:r>
          </a:p>
          <a:p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Бор, углерод, азот</a:t>
            </a:r>
          </a:p>
          <a:p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Кислород, Сера, селен</a:t>
            </a:r>
          </a:p>
          <a:p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Йод, Хлор, фтор</a:t>
            </a:r>
          </a:p>
          <a:p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Хлор, сера, фосфор</a:t>
            </a:r>
          </a:p>
          <a:p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7C8E7-B94D-4D8F-BD71-C2164E977297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1340768"/>
            <a:ext cx="8640960" cy="5111750"/>
          </a:xfrm>
        </p:spPr>
        <p:txBody>
          <a:bodyPr rtlCol="0">
            <a:noAutofit/>
          </a:bodyPr>
          <a:lstStyle/>
          <a:p>
            <a:pPr marL="4572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Электроотрицательность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это способность атома притягивать электронную плотность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/>
            </a:pPr>
            <a:endParaRPr lang="ru-RU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Электроотрицательность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периоде 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увеличивается </a:t>
            </a:r>
            <a:r>
              <a:rPr lang="ru-RU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возрастанием заряда ядра химического элемента, то есть </a:t>
            </a:r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слева направо</a:t>
            </a:r>
            <a:r>
              <a:rPr lang="ru-RU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sz="3600" dirty="0"/>
              <a:t/>
            </a:r>
            <a:br>
              <a:rPr lang="ru-RU" sz="3600" dirty="0"/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332656"/>
            <a:ext cx="7358874" cy="10464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err="1">
                <a:solidFill>
                  <a:srgbClr val="C00000"/>
                </a:solidFill>
                <a:latin typeface="+mj-lt"/>
                <a:ea typeface="+mj-ea"/>
                <a:cs typeface="Times New Roman" pitchFamily="18" charset="0"/>
              </a:rPr>
              <a:t>Электроотрицательность</a:t>
            </a:r>
            <a:endParaRPr lang="ru-RU" sz="4400" b="1" dirty="0">
              <a:solidFill>
                <a:srgbClr val="C00000"/>
              </a:solidFill>
              <a:latin typeface="+mj-lt"/>
              <a:ea typeface="+mj-ea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763688" y="6021288"/>
            <a:ext cx="4392488" cy="6206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7C8E7-B94D-4D8F-BD71-C2164E977297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1619672" y="188640"/>
            <a:ext cx="7524328" cy="6337300"/>
          </a:xfrm>
        </p:spPr>
        <p:txBody>
          <a:bodyPr>
            <a:normAutofit lnSpcReduction="10000"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Электроотрицательность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группе </a:t>
            </a:r>
            <a:r>
              <a:rPr lang="ru-RU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увеличивается</a:t>
            </a:r>
            <a:r>
              <a:rPr lang="ru-RU" sz="360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уменьшением числа электронных слоев атома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(снизу вверх). </a:t>
            </a:r>
          </a:p>
          <a:p>
            <a:endParaRPr lang="ru-RU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Самым</a:t>
            </a:r>
            <a:r>
              <a:rPr lang="ru-RU" sz="3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электроотрицательным элементом является </a:t>
            </a:r>
            <a:r>
              <a:rPr lang="ru-RU" sz="3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фтор</a:t>
            </a:r>
            <a:r>
              <a:rPr lang="ru-RU" sz="3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F)</a:t>
            </a:r>
            <a:r>
              <a:rPr lang="ru-RU" sz="3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а наименее электроотрицательным – </a:t>
            </a:r>
            <a:r>
              <a:rPr lang="ru-RU" sz="36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франций</a:t>
            </a:r>
            <a:r>
              <a:rPr lang="ru-RU" sz="3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3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(Fr)</a:t>
            </a:r>
            <a:r>
              <a:rPr lang="ru-RU" sz="3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  </a:t>
            </a:r>
            <a:endParaRPr lang="ru-RU" sz="3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10800000">
            <a:off x="1547664" y="2636912"/>
            <a:ext cx="432048" cy="352839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1512168" cy="436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062881" y="2584128"/>
            <a:ext cx="1079500" cy="4013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dirty="0" err="1"/>
              <a:t>Li</a:t>
            </a:r>
            <a:endParaRPr lang="ru-RU" sz="2800" b="1" dirty="0"/>
          </a:p>
          <a:p>
            <a:r>
              <a:rPr lang="ru-RU" dirty="0"/>
              <a:t>0,98</a:t>
            </a:r>
          </a:p>
          <a:p>
            <a:endParaRPr lang="ru-RU" sz="1600" b="1" dirty="0"/>
          </a:p>
          <a:p>
            <a:r>
              <a:rPr lang="ru-RU" sz="2800" b="1" dirty="0" err="1"/>
              <a:t>Na</a:t>
            </a:r>
            <a:endParaRPr lang="ru-RU" sz="2800" b="1" dirty="0"/>
          </a:p>
          <a:p>
            <a:r>
              <a:rPr lang="ru-RU" dirty="0"/>
              <a:t>0,93</a:t>
            </a:r>
          </a:p>
          <a:p>
            <a:endParaRPr lang="ru-RU" sz="1600" b="1" dirty="0"/>
          </a:p>
          <a:p>
            <a:r>
              <a:rPr lang="ru-RU" sz="2800" b="1" dirty="0"/>
              <a:t>К</a:t>
            </a:r>
          </a:p>
          <a:p>
            <a:r>
              <a:rPr lang="ru-RU" dirty="0"/>
              <a:t>0,91</a:t>
            </a:r>
          </a:p>
          <a:p>
            <a:endParaRPr lang="ru-RU" sz="1600" b="1" dirty="0" smtClean="0"/>
          </a:p>
          <a:p>
            <a:endParaRPr lang="ru-RU" sz="1600" b="1" dirty="0"/>
          </a:p>
          <a:p>
            <a:r>
              <a:rPr lang="ru-RU" sz="2800" b="1" dirty="0" err="1"/>
              <a:t>Rb</a:t>
            </a:r>
            <a:endParaRPr lang="ru-RU" sz="2800" b="1" dirty="0"/>
          </a:p>
          <a:p>
            <a:r>
              <a:rPr lang="ru-RU" dirty="0"/>
              <a:t>0,89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142381" y="2579365"/>
            <a:ext cx="1008063" cy="4013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dirty="0" err="1"/>
              <a:t>Be</a:t>
            </a:r>
            <a:endParaRPr lang="ru-RU" sz="2800" b="1" dirty="0"/>
          </a:p>
          <a:p>
            <a:r>
              <a:rPr lang="ru-RU" dirty="0"/>
              <a:t>1,5</a:t>
            </a:r>
          </a:p>
          <a:p>
            <a:endParaRPr lang="ru-RU" sz="1600" b="1" dirty="0"/>
          </a:p>
          <a:p>
            <a:r>
              <a:rPr lang="ru-RU" sz="2800" b="1" dirty="0" err="1"/>
              <a:t>Mg</a:t>
            </a:r>
            <a:endParaRPr lang="ru-RU" sz="2800" b="1" dirty="0"/>
          </a:p>
          <a:p>
            <a:r>
              <a:rPr lang="ru-RU" dirty="0"/>
              <a:t>1,2</a:t>
            </a:r>
          </a:p>
          <a:p>
            <a:endParaRPr lang="ru-RU" sz="1600" b="1" dirty="0"/>
          </a:p>
          <a:p>
            <a:r>
              <a:rPr lang="ru-RU" sz="2800" b="1" dirty="0" err="1"/>
              <a:t>Ca</a:t>
            </a:r>
            <a:endParaRPr lang="ru-RU" sz="2800" b="1" dirty="0"/>
          </a:p>
          <a:p>
            <a:r>
              <a:rPr lang="ru-RU" dirty="0"/>
              <a:t>1,04</a:t>
            </a:r>
          </a:p>
          <a:p>
            <a:endParaRPr lang="ru-RU" sz="1600" b="1" dirty="0" smtClean="0"/>
          </a:p>
          <a:p>
            <a:endParaRPr lang="ru-RU" sz="1600" b="1" dirty="0"/>
          </a:p>
          <a:p>
            <a:r>
              <a:rPr lang="ru-RU" sz="2800" b="1" dirty="0" err="1"/>
              <a:t>Sr</a:t>
            </a:r>
            <a:endParaRPr lang="ru-RU" sz="2800" b="1" dirty="0"/>
          </a:p>
          <a:p>
            <a:r>
              <a:rPr lang="ru-RU" dirty="0"/>
              <a:t>0,99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172669" y="2579365"/>
            <a:ext cx="1008062" cy="4013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dirty="0"/>
              <a:t>В</a:t>
            </a:r>
          </a:p>
          <a:p>
            <a:r>
              <a:rPr lang="ru-RU" dirty="0"/>
              <a:t>2,0</a:t>
            </a:r>
          </a:p>
          <a:p>
            <a:endParaRPr lang="ru-RU" sz="1600" b="1" dirty="0"/>
          </a:p>
          <a:p>
            <a:r>
              <a:rPr lang="ru-RU" sz="2800" b="1" dirty="0" err="1"/>
              <a:t>Al</a:t>
            </a:r>
            <a:endParaRPr lang="ru-RU" sz="2800" b="1" dirty="0"/>
          </a:p>
          <a:p>
            <a:r>
              <a:rPr lang="ru-RU" dirty="0"/>
              <a:t>1,6</a:t>
            </a:r>
          </a:p>
          <a:p>
            <a:endParaRPr lang="ru-RU" sz="1600" b="1" dirty="0"/>
          </a:p>
          <a:p>
            <a:r>
              <a:rPr lang="ru-RU" sz="2800" b="1" dirty="0" err="1"/>
              <a:t>Ga</a:t>
            </a:r>
            <a:endParaRPr lang="ru-RU" sz="2800" b="1" dirty="0"/>
          </a:p>
          <a:p>
            <a:r>
              <a:rPr lang="ru-RU" dirty="0"/>
              <a:t>1,8</a:t>
            </a:r>
          </a:p>
          <a:p>
            <a:endParaRPr lang="ru-RU" sz="1600" b="1" dirty="0" smtClean="0"/>
          </a:p>
          <a:p>
            <a:endParaRPr lang="ru-RU" sz="1600" b="1" dirty="0"/>
          </a:p>
          <a:p>
            <a:r>
              <a:rPr lang="ru-RU" sz="2800" b="1" dirty="0" err="1"/>
              <a:t>In</a:t>
            </a:r>
            <a:endParaRPr lang="ru-RU" sz="2800" b="1" dirty="0"/>
          </a:p>
          <a:p>
            <a:r>
              <a:rPr lang="ru-RU" dirty="0"/>
              <a:t>1,5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4180731" y="2579365"/>
            <a:ext cx="1008063" cy="4013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dirty="0"/>
              <a:t>С</a:t>
            </a:r>
          </a:p>
          <a:p>
            <a:r>
              <a:rPr lang="ru-RU" dirty="0"/>
              <a:t>2,5</a:t>
            </a:r>
          </a:p>
          <a:p>
            <a:endParaRPr lang="ru-RU" sz="1600" b="1" dirty="0"/>
          </a:p>
          <a:p>
            <a:r>
              <a:rPr lang="ru-RU" sz="2800" b="1" dirty="0" err="1"/>
              <a:t>Si</a:t>
            </a:r>
            <a:endParaRPr lang="ru-RU" sz="2800" b="1" dirty="0"/>
          </a:p>
          <a:p>
            <a:r>
              <a:rPr lang="ru-RU" dirty="0"/>
              <a:t>1,9</a:t>
            </a:r>
          </a:p>
          <a:p>
            <a:endParaRPr lang="ru-RU" sz="1600" b="1" dirty="0"/>
          </a:p>
          <a:p>
            <a:r>
              <a:rPr lang="ru-RU" sz="2800" b="1" dirty="0" err="1"/>
              <a:t>Ge</a:t>
            </a:r>
            <a:endParaRPr lang="ru-RU" sz="2800" b="1" dirty="0"/>
          </a:p>
          <a:p>
            <a:r>
              <a:rPr lang="ru-RU" dirty="0"/>
              <a:t>2,0</a:t>
            </a:r>
          </a:p>
          <a:p>
            <a:endParaRPr lang="ru-RU" sz="1600" b="1" dirty="0" smtClean="0"/>
          </a:p>
          <a:p>
            <a:endParaRPr lang="ru-RU" sz="1600" b="1" dirty="0"/>
          </a:p>
          <a:p>
            <a:r>
              <a:rPr lang="ru-RU" sz="2800" b="1" dirty="0" err="1"/>
              <a:t>Sn</a:t>
            </a:r>
            <a:endParaRPr lang="ru-RU" sz="2800" b="1" dirty="0"/>
          </a:p>
          <a:p>
            <a:r>
              <a:rPr lang="ru-RU" dirty="0"/>
              <a:t>1,7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5168156" y="2579365"/>
            <a:ext cx="1063625" cy="4013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dirty="0"/>
              <a:t>N</a:t>
            </a:r>
          </a:p>
          <a:p>
            <a:r>
              <a:rPr lang="ru-RU" dirty="0"/>
              <a:t>3,07</a:t>
            </a:r>
          </a:p>
          <a:p>
            <a:endParaRPr lang="ru-RU" sz="1600" b="1" dirty="0"/>
          </a:p>
          <a:p>
            <a:r>
              <a:rPr lang="ru-RU" sz="2800" b="1" dirty="0"/>
              <a:t>P</a:t>
            </a:r>
          </a:p>
          <a:p>
            <a:r>
              <a:rPr lang="ru-RU" dirty="0"/>
              <a:t>2,2</a:t>
            </a:r>
          </a:p>
          <a:p>
            <a:endParaRPr lang="ru-RU" sz="1600" b="1" dirty="0"/>
          </a:p>
          <a:p>
            <a:r>
              <a:rPr lang="ru-RU" sz="2800" b="1" dirty="0" err="1"/>
              <a:t>As</a:t>
            </a:r>
            <a:endParaRPr lang="ru-RU" sz="2800" b="1" dirty="0"/>
          </a:p>
          <a:p>
            <a:r>
              <a:rPr lang="ru-RU" dirty="0"/>
              <a:t>2,1</a:t>
            </a:r>
          </a:p>
          <a:p>
            <a:endParaRPr lang="ru-RU" sz="1600" b="1" dirty="0" smtClean="0"/>
          </a:p>
          <a:p>
            <a:endParaRPr lang="ru-RU" sz="1600" b="1" dirty="0"/>
          </a:p>
          <a:p>
            <a:r>
              <a:rPr lang="ru-RU" sz="2800" b="1" dirty="0" err="1"/>
              <a:t>Sb</a:t>
            </a:r>
            <a:endParaRPr lang="ru-RU" sz="2800" b="1" dirty="0"/>
          </a:p>
          <a:p>
            <a:r>
              <a:rPr lang="ru-RU" dirty="0"/>
              <a:t>1,8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6249244" y="2579365"/>
            <a:ext cx="990600" cy="4013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dirty="0"/>
              <a:t>О</a:t>
            </a:r>
          </a:p>
          <a:p>
            <a:r>
              <a:rPr lang="ru-RU" dirty="0"/>
              <a:t>3,5</a:t>
            </a:r>
          </a:p>
          <a:p>
            <a:endParaRPr lang="ru-RU" sz="1600" b="1" dirty="0"/>
          </a:p>
          <a:p>
            <a:r>
              <a:rPr lang="ru-RU" sz="2800" b="1" dirty="0"/>
              <a:t>S</a:t>
            </a:r>
          </a:p>
          <a:p>
            <a:r>
              <a:rPr lang="ru-RU" dirty="0"/>
              <a:t>2,6</a:t>
            </a:r>
          </a:p>
          <a:p>
            <a:endParaRPr lang="ru-RU" sz="1600" b="1" dirty="0"/>
          </a:p>
          <a:p>
            <a:r>
              <a:rPr lang="ru-RU" sz="2800" b="1" dirty="0" err="1"/>
              <a:t>Se</a:t>
            </a:r>
            <a:endParaRPr lang="ru-RU" sz="2800" b="1" dirty="0"/>
          </a:p>
          <a:p>
            <a:r>
              <a:rPr lang="ru-RU" dirty="0"/>
              <a:t>2,5</a:t>
            </a:r>
          </a:p>
          <a:p>
            <a:endParaRPr lang="ru-RU" sz="1600" b="1" dirty="0" smtClean="0"/>
          </a:p>
          <a:p>
            <a:endParaRPr lang="ru-RU" sz="1600" b="1" dirty="0"/>
          </a:p>
          <a:p>
            <a:r>
              <a:rPr lang="ru-RU" sz="2800" b="1" dirty="0"/>
              <a:t>Те</a:t>
            </a:r>
          </a:p>
          <a:p>
            <a:r>
              <a:rPr lang="ru-RU" dirty="0"/>
              <a:t>2,1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7257306" y="2579365"/>
            <a:ext cx="917575" cy="4013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F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4,0</a:t>
            </a:r>
          </a:p>
          <a:p>
            <a:endParaRPr lang="ru-RU" sz="1600" b="1" dirty="0"/>
          </a:p>
          <a:p>
            <a:r>
              <a:rPr lang="ru-RU" sz="2800" b="1" dirty="0"/>
              <a:t>С</a:t>
            </a:r>
            <a:r>
              <a:rPr lang="en-US" sz="2800" b="1" dirty="0"/>
              <a:t>l</a:t>
            </a:r>
            <a:endParaRPr lang="ru-RU" sz="2800" b="1" dirty="0"/>
          </a:p>
          <a:p>
            <a:r>
              <a:rPr lang="ru-RU" dirty="0"/>
              <a:t>3,0</a:t>
            </a:r>
          </a:p>
          <a:p>
            <a:endParaRPr lang="ru-RU" sz="1600" b="1" dirty="0"/>
          </a:p>
          <a:p>
            <a:r>
              <a:rPr lang="ru-RU" sz="2800" b="1" dirty="0" err="1"/>
              <a:t>Br</a:t>
            </a:r>
            <a:endParaRPr lang="ru-RU" sz="2800" b="1" dirty="0"/>
          </a:p>
          <a:p>
            <a:r>
              <a:rPr lang="ru-RU" dirty="0"/>
              <a:t>2,8</a:t>
            </a:r>
          </a:p>
          <a:p>
            <a:endParaRPr lang="ru-RU" sz="1600" b="1" dirty="0" smtClean="0"/>
          </a:p>
          <a:p>
            <a:endParaRPr lang="ru-RU" sz="1600" b="1" dirty="0"/>
          </a:p>
          <a:p>
            <a:r>
              <a:rPr lang="ru-RU" sz="2800" b="1" dirty="0"/>
              <a:t>I</a:t>
            </a:r>
          </a:p>
          <a:p>
            <a:r>
              <a:rPr lang="ru-RU" dirty="0"/>
              <a:t>2,6</a:t>
            </a:r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1050181" y="1676078"/>
            <a:ext cx="1152525" cy="9032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/>
              <a:t>Н	</a:t>
            </a:r>
          </a:p>
          <a:p>
            <a:r>
              <a:rPr lang="ru-RU"/>
              <a:t>2,1</a:t>
            </a:r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1062881" y="5663878"/>
            <a:ext cx="7129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1062881" y="4609778"/>
            <a:ext cx="7129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1062881" y="3574728"/>
            <a:ext cx="7129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1350963" y="1628800"/>
            <a:ext cx="77930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</a:rPr>
              <a:t>ОТНОСИТЕЛЬНАЯ ЭЛЕКТРООТРИЦАТЕЛЬНОСТЬ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</a:rPr>
              <a:t>АТОМОВ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12FF4-CC3E-4A64-B365-6875ECE4423D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26626" name="Picture 2" descr="http://900igr.net/datai/khimija/Svojstva-khimicheskoj-svjazi/0005-002-Elektrootritsatelno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88640"/>
            <a:ext cx="7740352" cy="1302013"/>
          </a:xfrm>
          <a:prstGeom prst="rect">
            <a:avLst/>
          </a:prstGeom>
          <a:noFill/>
        </p:spPr>
      </p:pic>
      <p:sp>
        <p:nvSpPr>
          <p:cNvPr id="16" name="Стрелка вниз 15"/>
          <p:cNvSpPr/>
          <p:nvPr/>
        </p:nvSpPr>
        <p:spPr>
          <a:xfrm rot="14260947">
            <a:off x="4155131" y="1661711"/>
            <a:ext cx="907974" cy="6500403"/>
          </a:xfrm>
          <a:prstGeom prst="downArrow">
            <a:avLst>
              <a:gd name="adj1" fmla="val 50000"/>
              <a:gd name="adj2" fmla="val 8547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61350" cy="103981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Задание: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5112568"/>
          </a:xfrm>
        </p:spPr>
        <p:txBody>
          <a:bodyPr>
            <a:normAutofit fontScale="92500" lnSpcReduction="10000"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Сравните ЭО следующих химических элементов:</a:t>
            </a:r>
          </a:p>
          <a:p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Натрий и кислород</a:t>
            </a:r>
          </a:p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Углерод и водород</a:t>
            </a:r>
            <a:endParaRPr lang="ru-RU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Кислород и фтор</a:t>
            </a:r>
          </a:p>
          <a:p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Бор и азот</a:t>
            </a:r>
          </a:p>
          <a:p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Йод, фтор</a:t>
            </a:r>
          </a:p>
          <a:p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Хлор, фосфор</a:t>
            </a:r>
          </a:p>
          <a:p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88840"/>
            <a:ext cx="8568952" cy="3816350"/>
          </a:xfrm>
        </p:spPr>
        <p:txBody>
          <a:bodyPr rtlCol="0">
            <a:normAutofit fontScale="92500"/>
          </a:bodyPr>
          <a:lstStyle/>
          <a:p>
            <a:pPr marL="4572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Восстановительные свойства 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атомов - способность терять электроны при образовании химической связи. </a:t>
            </a:r>
          </a:p>
          <a:p>
            <a:pPr marL="4572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4572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Окислительные свойства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атомов -способность принимать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электроны при образовании химической связи.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03648" y="188640"/>
            <a:ext cx="7534883" cy="13542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Окислительно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-восстановительные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свойства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00808"/>
            <a:ext cx="8856984" cy="4824535"/>
          </a:xfrm>
        </p:spPr>
        <p:txBody>
          <a:bodyPr rtlCol="0">
            <a:normAutofit/>
          </a:bodyPr>
          <a:lstStyle/>
          <a:p>
            <a:pPr marL="4572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главных подгруппах снизу вверх, в периодах –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слева направо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окислительные свойства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простых веществ элементов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возрастают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, а восстановительные свойства,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соответственно,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убывают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03648" y="260648"/>
            <a:ext cx="7534883" cy="13542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Окислительно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-восстановительные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свойства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7C8E7-B94D-4D8F-BD71-C2164E977297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259632" y="116632"/>
            <a:ext cx="76535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Изменение свойств химических элементов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77C8E7-B94D-4D8F-BD71-C2164E97729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Arial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140968"/>
            <a:ext cx="6264696" cy="355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низ 8"/>
          <p:cNvSpPr/>
          <p:nvPr/>
        </p:nvSpPr>
        <p:spPr>
          <a:xfrm rot="14260947">
            <a:off x="4155131" y="1661711"/>
            <a:ext cx="907974" cy="6500403"/>
          </a:xfrm>
          <a:prstGeom prst="downArrow">
            <a:avLst>
              <a:gd name="adj1" fmla="val 50000"/>
              <a:gd name="adj2" fmla="val 854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19673353">
            <a:off x="2139467" y="4804006"/>
            <a:ext cx="4222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электроотрицательность</a:t>
            </a:r>
            <a:endParaRPr lang="ru-RU" sz="2400" b="1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1691680" y="1556792"/>
            <a:ext cx="6264696" cy="12241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Окислительные и неметаллические свойства</a:t>
            </a:r>
            <a:endParaRPr lang="ru-RU" b="1" dirty="0"/>
          </a:p>
        </p:txBody>
      </p:sp>
      <p:sp>
        <p:nvSpPr>
          <p:cNvPr id="12" name="Стрелка вниз 11"/>
          <p:cNvSpPr/>
          <p:nvPr/>
        </p:nvSpPr>
        <p:spPr>
          <a:xfrm rot="10800000">
            <a:off x="251520" y="2204864"/>
            <a:ext cx="1368152" cy="45365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-1351274" y="4248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E4EFF4"/>
                </a:solidFill>
              </a:rPr>
              <a:t>Окислительные и неметаллические свойства</a:t>
            </a:r>
            <a:endParaRPr lang="ru-RU" b="1" dirty="0">
              <a:solidFill>
                <a:srgbClr val="E4EFF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</a:rPr>
              <a:t/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</a:rPr>
            </a:b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4373563"/>
          </a:xfrm>
        </p:spPr>
        <p:txBody>
          <a:bodyPr rtlCol="0">
            <a:normAutofit/>
          </a:bodyPr>
          <a:lstStyle/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При этом он обнаружил, что свойства элементов в некоторых пределах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изменяются линейно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(монотонно усиливаются или ослабевают), затем </a:t>
            </a:r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после резкого скачка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повторяются периодически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, т.е. через определённое число элементов встречаются сходные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		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88640"/>
            <a:ext cx="676875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</a:rPr>
              <a:t>Открытие Периодического закона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06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8292251" cy="471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МЕТАЛЛОИДЫ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293096"/>
            <a:ext cx="1080120" cy="576064"/>
          </a:xfrm>
          <a:prstGeom prst="rect">
            <a:avLst/>
          </a:prstGeom>
          <a:solidFill>
            <a:srgbClr val="BDD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</a:t>
            </a:r>
            <a:endParaRPr lang="ru-RU" sz="24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4797152"/>
            <a:ext cx="1080120" cy="576064"/>
          </a:xfrm>
          <a:prstGeom prst="rect">
            <a:avLst/>
          </a:prstGeom>
          <a:solidFill>
            <a:srgbClr val="BDD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Sb</a:t>
            </a:r>
            <a:endParaRPr lang="ru-RU" sz="24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88224" y="5373216"/>
            <a:ext cx="1080120" cy="576064"/>
          </a:xfrm>
          <a:prstGeom prst="rect">
            <a:avLst/>
          </a:prstGeom>
          <a:solidFill>
            <a:srgbClr val="BDD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</a:t>
            </a:r>
            <a:endParaRPr lang="ru-RU" sz="24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91880" y="3140968"/>
            <a:ext cx="1080120" cy="576064"/>
          </a:xfrm>
          <a:prstGeom prst="rect">
            <a:avLst/>
          </a:prstGeom>
          <a:solidFill>
            <a:srgbClr val="BDD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</a:t>
            </a:r>
            <a:endParaRPr lang="ru-RU" sz="28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МЕТАЛЛОИДЫ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своим химическим свойствам полуметаллы являются </a:t>
            </a:r>
            <a:r>
              <a:rPr lang="ru-RU" b="1" dirty="0" smtClean="0"/>
              <a:t>неметаллами,</a:t>
            </a:r>
            <a:r>
              <a:rPr lang="ru-RU" dirty="0" smtClean="0"/>
              <a:t> но по типу проводимости относятся к проводникам.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pic>
        <p:nvPicPr>
          <p:cNvPr id="6" name="Picture 4" descr="http://www.klass39.ru/wp-content/uploads/2014/10/001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12776"/>
            <a:ext cx="7105457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/>
          <a:lstStyle/>
          <a:p>
            <a:r>
              <a:rPr lang="en-US" b="1" dirty="0" smtClean="0"/>
              <a:t>C</a:t>
            </a:r>
            <a:r>
              <a:rPr lang="ru-RU" b="1" dirty="0" err="1" smtClean="0"/>
              <a:t>пасибо</a:t>
            </a:r>
            <a:r>
              <a:rPr lang="ru-RU" b="1" dirty="0" smtClean="0"/>
              <a:t> за внимание!!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pic>
        <p:nvPicPr>
          <p:cNvPr id="177156" name="Picture 4" descr="http://www.klass39.ru/wp-content/uploads/2014/10/0015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7105457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236696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СТРОЕНИЕ АТОМА</a:t>
            </a:r>
            <a:endParaRPr lang="ru-RU" dirty="0" smtClean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19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565D1F-B163-4A03-984A-2EBBE8339FF5}" type="slidenum">
              <a:rPr lang="ru-RU" smtClean="0"/>
              <a:pPr/>
              <a:t>34</a:t>
            </a:fld>
            <a:endParaRPr lang="ru-RU" smtClean="0"/>
          </a:p>
        </p:txBody>
      </p:sp>
      <p:pic>
        <p:nvPicPr>
          <p:cNvPr id="8196" name="Picture 2" descr="C:\Users\Kati\Desktop\колледж рабочий материал\символи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3200" y="0"/>
            <a:ext cx="7670800" cy="128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Номер слайда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AA1B95-6C11-4647-9ED5-2537EA7CC75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Arial" charset="0"/>
            </a:endParaRPr>
          </a:p>
        </p:txBody>
      </p:sp>
      <p:pic>
        <p:nvPicPr>
          <p:cNvPr id="66562" name="Picture 2" descr="uber_atom3_by_carr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661250"/>
            <a:ext cx="3995936" cy="3196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650" y="116632"/>
            <a:ext cx="8261350" cy="10398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СТРОЕНИЕ АТОМА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268760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1911 г  Английский ученый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Эрнест Резерфорд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предложил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планетарную модель атома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2" name="Picture 4" descr="http://snagfilms-a.akamaihd.net/41/a1/fa9202b342cc8eea8b9ea9727bfd/1872-lec7-1536x8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96256"/>
            <a:ext cx="8100392" cy="456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0" y="1340768"/>
            <a:ext cx="460851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1. В центре атома находится положительно заряженное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ядро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2. Весь положительный заряд и почти вся масса атома сосредоточены в его ядре.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3. Ядра атомов состоят из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протонов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нейтронов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нуклонов).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4. Вокруг ядра по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замкнутым орбитам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вращаются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электроны.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5363" name="Picture 6" descr="4_1_1"/>
          <p:cNvPicPr>
            <a:picLocks noChangeAspect="1" noChangeArrowheads="1"/>
          </p:cNvPicPr>
          <p:nvPr/>
        </p:nvPicPr>
        <p:blipFill>
          <a:blip r:embed="rId3" cstate="print"/>
          <a:srcRect l="34367" t="1801" r="2014" b="3801"/>
          <a:stretch>
            <a:fillRect/>
          </a:stretch>
        </p:blipFill>
        <p:spPr bwMode="auto">
          <a:xfrm>
            <a:off x="4643438" y="260350"/>
            <a:ext cx="4319587" cy="356235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</p:spPr>
      </p:pic>
      <p:graphicFrame>
        <p:nvGraphicFramePr>
          <p:cNvPr id="16436" name="Group 52"/>
          <p:cNvGraphicFramePr>
            <a:graphicFrameLocks noGrp="1"/>
          </p:cNvGraphicFramePr>
          <p:nvPr/>
        </p:nvGraphicFramePr>
        <p:xfrm>
          <a:off x="4643438" y="3933825"/>
          <a:ext cx="4249737" cy="2721928"/>
        </p:xfrm>
        <a:graphic>
          <a:graphicData uri="http://schemas.openxmlformats.org/drawingml/2006/table">
            <a:tbl>
              <a:tblPr/>
              <a:tblGrid>
                <a:gridCol w="1873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44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74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Частица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Заряд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Массовое число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Электрон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е</a:t>
                      </a:r>
                      <a:r>
                        <a:rPr kumimoji="0" lang="ru-RU" sz="3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Протон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  <a:r>
                        <a:rPr kumimoji="0" lang="ru-RU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р</a:t>
                      </a:r>
                      <a:r>
                        <a:rPr kumimoji="0" lang="ru-RU" sz="32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+1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Нейтрон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  <a:r>
                        <a:rPr kumimoji="0" lang="en-US" sz="3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12FF4-CC3E-4A64-B365-6875ECE4423D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27584" y="116632"/>
            <a:ext cx="4104456" cy="103981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Строение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атома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pic>
        <p:nvPicPr>
          <p:cNvPr id="117762" name="Picture 2" descr="http://www.calc.ru/imgs/articles/10626583075551f74f6a6887.51646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60648"/>
            <a:ext cx="5593560" cy="5544616"/>
          </a:xfrm>
          <a:prstGeom prst="rect">
            <a:avLst/>
          </a:prstGeom>
          <a:noFill/>
        </p:spPr>
      </p:pic>
      <p:pic>
        <p:nvPicPr>
          <p:cNvPr id="6" name="Picture 4" descr="http://snagfilms-a.akamaihd.net/41/a1/fa9202b342cc8eea8b9ea9727bfd/1872-lec7-1536x8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1" y="4869160"/>
            <a:ext cx="3299415" cy="1858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pPr lvl="0">
              <a:defRPr/>
            </a:pPr>
            <a:r>
              <a:rPr lang="ru-RU" b="1" dirty="0" smtClean="0">
                <a:solidFill>
                  <a:srgbClr val="C00000"/>
                </a:solidFill>
              </a:rPr>
              <a:t>Строение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атома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pic>
        <p:nvPicPr>
          <p:cNvPr id="5" name="Picture 2" descr="http://www.carabelajarmatematika.com/wp-content/uploads/2017/01/pengertian-at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08981"/>
            <a:ext cx="8784976" cy="488345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948264" y="2708920"/>
            <a:ext cx="2016224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+mn-lt"/>
              </a:rPr>
              <a:t>электрон</a:t>
            </a:r>
            <a:endParaRPr lang="ru-RU" sz="32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8264" y="3645024"/>
            <a:ext cx="2016224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+mn-lt"/>
              </a:rPr>
              <a:t>протон</a:t>
            </a:r>
            <a:endParaRPr lang="ru-RU" sz="32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264" y="4437112"/>
            <a:ext cx="2016224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+mn-lt"/>
              </a:rPr>
              <a:t>нейтрон</a:t>
            </a:r>
            <a:endParaRPr lang="ru-RU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899592" y="3861049"/>
            <a:ext cx="2628800" cy="17281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3429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907704" y="4293096"/>
            <a:ext cx="15407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smtClean="0">
                <a:latin typeface="Arial" pitchFamily="34" charset="0"/>
                <a:cs typeface="Arial" pitchFamily="34" charset="0"/>
              </a:rPr>
              <a:t>Mg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526704" y="4902696"/>
            <a:ext cx="60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12</a:t>
            </a:r>
            <a:endParaRPr lang="ru-RU" sz="2000" b="1" dirty="0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588224" y="3933056"/>
            <a:ext cx="223224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/>
              <a:t>Z </a:t>
            </a:r>
            <a:r>
              <a:rPr lang="ru-RU" sz="2800" b="1" dirty="0" smtClean="0"/>
              <a:t> </a:t>
            </a:r>
            <a:r>
              <a:rPr lang="ru-RU" sz="2800" dirty="0" smtClean="0"/>
              <a:t>= </a:t>
            </a:r>
            <a:r>
              <a:rPr lang="ru-RU" sz="2800" dirty="0"/>
              <a:t>+12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588224" y="4869160"/>
            <a:ext cx="2192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err="1" smtClean="0">
                <a:latin typeface="Arial" charset="0"/>
              </a:rPr>
              <a:t>р</a:t>
            </a:r>
            <a:r>
              <a:rPr lang="ru-RU" sz="2800" b="1" baseline="30000" dirty="0" err="1" smtClean="0">
                <a:latin typeface="Arial" charset="0"/>
              </a:rPr>
              <a:t>+</a:t>
            </a:r>
            <a:r>
              <a:rPr lang="ru-RU" sz="2800" b="1" baseline="30000" dirty="0" smtClean="0">
                <a:latin typeface="Arial" charset="0"/>
              </a:rPr>
              <a:t> </a:t>
            </a:r>
            <a:r>
              <a:rPr lang="en-US" sz="2800" dirty="0" smtClean="0"/>
              <a:t>= </a:t>
            </a:r>
            <a:r>
              <a:rPr lang="ru-RU" sz="2800" dirty="0"/>
              <a:t>1</a:t>
            </a:r>
            <a:r>
              <a:rPr lang="en-US" sz="2800" dirty="0"/>
              <a:t>2</a:t>
            </a:r>
            <a:endParaRPr lang="ru-RU" sz="2800" dirty="0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0" y="4653136"/>
            <a:ext cx="18189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порядковый </a:t>
            </a:r>
            <a:r>
              <a:rPr lang="ru-RU" dirty="0"/>
              <a:t>номер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→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660232" y="5877272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ē</a:t>
            </a:r>
            <a:r>
              <a:rPr lang="en-US" sz="3200" dirty="0"/>
              <a:t> = </a:t>
            </a:r>
            <a:r>
              <a:rPr lang="ru-RU" sz="3200" dirty="0"/>
              <a:t>1</a:t>
            </a:r>
            <a:r>
              <a:rPr lang="en-US" sz="3200" dirty="0"/>
              <a:t>2</a:t>
            </a:r>
            <a:endParaRPr lang="ru-RU" sz="3200" dirty="0"/>
          </a:p>
        </p:txBody>
      </p:sp>
      <p:grpSp>
        <p:nvGrpSpPr>
          <p:cNvPr id="9" name="Group 19"/>
          <p:cNvGrpSpPr>
            <a:grpSpLocks/>
          </p:cNvGrpSpPr>
          <p:nvPr/>
        </p:nvGrpSpPr>
        <p:grpSpPr bwMode="auto">
          <a:xfrm>
            <a:off x="2483768" y="1917279"/>
            <a:ext cx="6588125" cy="1846262"/>
            <a:chOff x="-295" y="2750"/>
            <a:chExt cx="4150" cy="1163"/>
          </a:xfrm>
        </p:grpSpPr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113" y="2824"/>
              <a:ext cx="77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rgbClr val="0000FF"/>
                  </a:solidFill>
                </a:rPr>
                <a:t>Заряд ядра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202" y="2750"/>
              <a:ext cx="1089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rgbClr val="0000FF"/>
                  </a:solidFill>
                </a:rPr>
                <a:t>Число протонов в </a:t>
              </a:r>
              <a:r>
                <a:rPr lang="ru-RU" sz="2400" b="1" dirty="0" smtClean="0">
                  <a:solidFill>
                    <a:srgbClr val="0000FF"/>
                  </a:solidFill>
                </a:rPr>
                <a:t>ядре</a:t>
              </a:r>
              <a:endParaRPr lang="ru-RU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539" y="2750"/>
              <a:ext cx="1316" cy="1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rgbClr val="0000FF"/>
                  </a:solidFill>
                </a:rPr>
                <a:t>Число </a:t>
              </a:r>
              <a:r>
                <a:rPr lang="ru-RU" sz="2400" b="1" dirty="0" smtClean="0">
                  <a:solidFill>
                    <a:srgbClr val="0000FF"/>
                  </a:solidFill>
                </a:rPr>
                <a:t>электронов</a:t>
              </a:r>
            </a:p>
            <a:p>
              <a:pPr algn="ctr"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0000FF"/>
                  </a:solidFill>
                </a:rPr>
                <a:t>ē</a:t>
              </a:r>
              <a:endParaRPr lang="ru-RU" sz="2400" b="1" dirty="0" smtClean="0">
                <a:solidFill>
                  <a:srgbClr val="0000FF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ru-RU" sz="2000" dirty="0" smtClean="0">
                  <a:solidFill>
                    <a:srgbClr val="0000FF"/>
                  </a:solidFill>
                </a:rPr>
                <a:t> </a:t>
              </a:r>
              <a:endParaRPr lang="ru-RU" sz="2000" dirty="0">
                <a:solidFill>
                  <a:srgbClr val="0000FF"/>
                </a:solidFill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839" y="2976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/>
                <a:t>=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2245" y="2976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/>
                <a:t>=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-295" y="2977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/>
                <a:t>=</a:t>
              </a:r>
            </a:p>
          </p:txBody>
        </p:sp>
      </p:grp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107504" y="1772816"/>
            <a:ext cx="2520280" cy="16561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3429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Порядковый</a:t>
            </a:r>
          </a:p>
          <a:p>
            <a:pPr marL="3429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номер элемента</a:t>
            </a:r>
          </a:p>
          <a:p>
            <a:pPr marL="3429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в ПС </a:t>
            </a: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3779912" y="4941168"/>
            <a:ext cx="2570039" cy="698376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latin typeface="Arial" charset="0"/>
                <a:cs typeface="Arial" charset="0"/>
              </a:rPr>
              <a:t>Число протонов</a:t>
            </a:r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3707904" y="5949280"/>
            <a:ext cx="2656439" cy="698376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latin typeface="Arial" charset="0"/>
                <a:cs typeface="Arial" charset="0"/>
              </a:rPr>
              <a:t>Число электронов</a:t>
            </a:r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3635896" y="3861048"/>
            <a:ext cx="2656439" cy="69837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latin typeface="Arial" charset="0"/>
                <a:cs typeface="Arial" charset="0"/>
              </a:rPr>
              <a:t>Заряд ядра 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511152" y="0"/>
            <a:ext cx="7632848" cy="1569660"/>
          </a:xfrm>
          <a:prstGeom prst="rect">
            <a:avLst/>
          </a:prstGeom>
          <a:solidFill>
            <a:srgbClr val="009999"/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Химический элемент – </a:t>
            </a: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это </a:t>
            </a:r>
            <a:r>
              <a:rPr lang="ru-RU" sz="3200" b="1" dirty="0">
                <a:solidFill>
                  <a:schemeClr val="bg1"/>
                </a:solidFill>
                <a:latin typeface="+mn-lt"/>
              </a:rPr>
              <a:t>вид атомов с одинаковым зарядом ядра.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12FF4-CC3E-4A64-B365-6875ECE4423D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5365" grpId="0"/>
      <p:bldP spid="15367" grpId="0"/>
      <p:bldP spid="15368" grpId="0"/>
      <p:bldP spid="15370" grpId="0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alhimikov.net/pstab/tab_0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229747"/>
            <a:ext cx="4261168" cy="544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</a:rPr>
              <a:t/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</a:rPr>
            </a:b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5292080" cy="4734723"/>
          </a:xfrm>
        </p:spPr>
        <p:txBody>
          <a:bodyPr rtlCol="0">
            <a:noAutofit/>
          </a:bodyPr>
          <a:lstStyle/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основании своих наблюдений 1 марта 1869 г. Д.И. Менделеев сформулировал периодический закон, который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начальной своей формулировке звучал так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свойства простых тел, а также формы и свойства соединений элементов находятся в периодической зависимости от величин атомных весов элементов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0"/>
            <a:ext cx="676875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+mj-cs"/>
              </a:rPr>
              <a:t>Первый вариант Периодической таблицы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2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Число нейтронов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12FF4-CC3E-4A64-B365-6875ECE4423D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23528" y="2060848"/>
            <a:ext cx="8640960" cy="31393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latin typeface="+mn-lt"/>
              </a:rPr>
              <a:t>Во атомах одного химического элемента число </a:t>
            </a:r>
            <a:endParaRPr lang="ru-RU" sz="3600" b="1" dirty="0" smtClean="0">
              <a:latin typeface="+mn-lt"/>
            </a:endParaRPr>
          </a:p>
          <a:p>
            <a:pPr algn="ctr">
              <a:spcBef>
                <a:spcPct val="50000"/>
              </a:spcBef>
            </a:pPr>
            <a:r>
              <a:rPr lang="ru-RU" sz="3600" b="1" dirty="0" smtClean="0">
                <a:latin typeface="+mn-lt"/>
              </a:rPr>
              <a:t>протонов </a:t>
            </a:r>
            <a:r>
              <a:rPr lang="ru-RU" sz="3600" b="1" dirty="0" err="1" smtClean="0">
                <a:solidFill>
                  <a:srgbClr val="FF0000"/>
                </a:solidFill>
                <a:latin typeface="+mn-lt"/>
              </a:rPr>
              <a:t>р</a:t>
            </a:r>
            <a:r>
              <a:rPr lang="ru-RU" sz="3600" b="1" baseline="30000" dirty="0" err="1" smtClean="0">
                <a:solidFill>
                  <a:srgbClr val="FF0000"/>
                </a:solidFill>
                <a:latin typeface="+mn-lt"/>
              </a:rPr>
              <a:t>+</a:t>
            </a:r>
            <a:r>
              <a:rPr lang="ru-RU" sz="3600" b="1" dirty="0" smtClean="0">
                <a:latin typeface="+mn-lt"/>
              </a:rPr>
              <a:t> всегда </a:t>
            </a:r>
            <a:r>
              <a:rPr lang="ru-RU" sz="3600" b="1" dirty="0">
                <a:latin typeface="+mn-lt"/>
              </a:rPr>
              <a:t>одинаково (равно заряду </a:t>
            </a:r>
            <a:r>
              <a:rPr lang="ru-RU" sz="3600" b="1" dirty="0" smtClean="0">
                <a:latin typeface="+mn-lt"/>
              </a:rPr>
              <a:t>ядра </a:t>
            </a:r>
            <a:r>
              <a:rPr lang="en-US" sz="3600" b="1" dirty="0" smtClean="0">
                <a:latin typeface="+mn-lt"/>
              </a:rPr>
              <a:t>Z</a:t>
            </a:r>
            <a:r>
              <a:rPr lang="ru-RU" sz="3600" b="1" dirty="0" smtClean="0">
                <a:latin typeface="+mn-lt"/>
              </a:rPr>
              <a:t>), </a:t>
            </a:r>
            <a:r>
              <a:rPr lang="ru-RU" sz="3600" b="1" dirty="0">
                <a:latin typeface="+mn-lt"/>
              </a:rPr>
              <a:t>а число нейтронов 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N</a:t>
            </a:r>
            <a:r>
              <a:rPr lang="ru-RU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600" b="1" dirty="0">
                <a:latin typeface="+mn-lt"/>
              </a:rPr>
              <a:t>бывает разным.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067944" y="4149081"/>
            <a:ext cx="2016224" cy="14401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3429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12FF4-CC3E-4A64-B365-6875ECE4423D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12160" y="1412776"/>
            <a:ext cx="2304256" cy="1219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Массовое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число 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355976" y="4509120"/>
            <a:ext cx="17590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 </a:t>
            </a:r>
            <a:r>
              <a:rPr lang="en-US" sz="4000" baseline="50000" dirty="0"/>
              <a:t> 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Mg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067944" y="4365104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24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067944" y="5038328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  <a:cs typeface="Arial" pitchFamily="34" charset="0"/>
              </a:rPr>
              <a:t>12</a:t>
            </a:r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827584" y="4293096"/>
            <a:ext cx="3073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+mn-lt"/>
              </a:rPr>
              <a:t>Массовое число -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790229" y="4941168"/>
            <a:ext cx="3251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>
                <a:latin typeface="+mn-lt"/>
              </a:rPr>
              <a:t>порядковый </a:t>
            </a:r>
            <a:r>
              <a:rPr lang="ru-RU" sz="2400" dirty="0">
                <a:latin typeface="+mn-lt"/>
              </a:rPr>
              <a:t>номер -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835696" y="6093296"/>
            <a:ext cx="4464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+mn-lt"/>
              </a:rPr>
              <a:t>N = 24 – 12 = 12</a:t>
            </a:r>
            <a:endParaRPr lang="ru-RU" sz="3200" b="1" dirty="0">
              <a:latin typeface="+mn-lt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11560" y="3068960"/>
            <a:ext cx="784887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latin typeface="+mn-lt"/>
              </a:rPr>
              <a:t>Число </a:t>
            </a:r>
            <a:r>
              <a:rPr lang="ru-RU" sz="3600" b="1" dirty="0" smtClean="0">
                <a:latin typeface="+mn-lt"/>
              </a:rPr>
              <a:t>нейтронов </a:t>
            </a:r>
            <a:r>
              <a:rPr lang="en-US" sz="3600" b="1" dirty="0" smtClean="0">
                <a:latin typeface="+mn-lt"/>
              </a:rPr>
              <a:t>  </a:t>
            </a:r>
            <a:r>
              <a:rPr lang="en-US" sz="3600" b="1" dirty="0">
                <a:latin typeface="+mn-lt"/>
              </a:rPr>
              <a:t>N </a:t>
            </a:r>
            <a:r>
              <a:rPr lang="en-US" sz="3600" b="1" dirty="0" smtClean="0">
                <a:latin typeface="+mn-lt"/>
              </a:rPr>
              <a:t>=</a:t>
            </a:r>
            <a:r>
              <a:rPr lang="ru-RU" sz="3600" b="1" dirty="0" smtClean="0">
                <a:latin typeface="+mn-lt"/>
              </a:rPr>
              <a:t> </a:t>
            </a:r>
            <a:r>
              <a:rPr lang="en-US" sz="3600" b="1" dirty="0" smtClean="0">
                <a:latin typeface="+mn-lt"/>
              </a:rPr>
              <a:t>A </a:t>
            </a:r>
            <a:r>
              <a:rPr lang="en-US" sz="3600" b="1" dirty="0">
                <a:latin typeface="+mn-lt"/>
              </a:rPr>
              <a:t>-Z </a:t>
            </a:r>
            <a:endParaRPr lang="ru-RU" sz="3600" b="1" dirty="0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1484784"/>
            <a:ext cx="228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+mn-lt"/>
                <a:cs typeface="+mn-cs"/>
              </a:rPr>
              <a:t>Число протонов</a:t>
            </a:r>
            <a:r>
              <a:rPr lang="en-US" sz="2800" b="1" dirty="0" smtClean="0">
                <a:solidFill>
                  <a:prstClr val="black"/>
                </a:solidFill>
                <a:latin typeface="+mn-lt"/>
                <a:cs typeface="+mn-cs"/>
              </a:rPr>
              <a:t> Z</a:t>
            </a:r>
            <a:r>
              <a:rPr lang="ru-RU" sz="2800" b="1" dirty="0" smtClean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endParaRPr lang="ru-RU" dirty="0"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15816" y="1484784"/>
            <a:ext cx="2520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+mn-lt"/>
                <a:cs typeface="+mn-cs"/>
              </a:rPr>
              <a:t>Число нейтронов </a:t>
            </a:r>
            <a:r>
              <a:rPr lang="en-US" sz="2800" b="1" dirty="0" smtClean="0">
                <a:solidFill>
                  <a:prstClr val="black"/>
                </a:solidFill>
                <a:latin typeface="+mn-lt"/>
                <a:cs typeface="+mn-cs"/>
              </a:rPr>
              <a:t>N </a:t>
            </a:r>
            <a:endParaRPr lang="ru-RU" dirty="0"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38884" y="1556792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prstClr val="black"/>
                </a:solidFill>
                <a:latin typeface="+mn-lt"/>
              </a:rPr>
              <a:t>+</a:t>
            </a:r>
            <a:endParaRPr lang="ru-RU" sz="4000" dirty="0"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36096" y="1556792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  <a:latin typeface="+mn-lt"/>
                <a:cs typeface="+mn-cs"/>
              </a:rPr>
              <a:t>=</a:t>
            </a:r>
            <a:endParaRPr lang="ru-RU" sz="3600" dirty="0">
              <a:latin typeface="+mn-lt"/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755576" y="18864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Число нейтронов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  <p:bldP spid="1639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Примерные задания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Определите для предложенных ХЭ:  </a:t>
            </a:r>
          </a:p>
          <a:p>
            <a:r>
              <a:rPr lang="ru-RU" dirty="0" smtClean="0"/>
              <a:t> порядковый номер</a:t>
            </a:r>
          </a:p>
          <a:p>
            <a:r>
              <a:rPr lang="ru-RU" dirty="0" smtClean="0"/>
              <a:t>массовое число</a:t>
            </a:r>
          </a:p>
          <a:p>
            <a:r>
              <a:rPr lang="ru-RU" dirty="0" smtClean="0"/>
              <a:t>заряд ядра</a:t>
            </a:r>
          </a:p>
          <a:p>
            <a:r>
              <a:rPr lang="ru-RU" dirty="0" smtClean="0"/>
              <a:t>кол-во протонов</a:t>
            </a:r>
          </a:p>
          <a:p>
            <a:r>
              <a:rPr lang="ru-RU" dirty="0" smtClean="0"/>
              <a:t>кол-во электронов</a:t>
            </a:r>
          </a:p>
          <a:p>
            <a:r>
              <a:rPr lang="ru-RU" dirty="0" smtClean="0"/>
              <a:t>кол-во нейтронов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12FF4-CC3E-4A64-B365-6875ECE4423D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pic>
        <p:nvPicPr>
          <p:cNvPr id="1269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20888"/>
            <a:ext cx="2016224" cy="426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547664" y="116632"/>
            <a:ext cx="75963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Изотопы - </a:t>
            </a:r>
            <a:r>
              <a:rPr lang="ru-RU" sz="2400" b="1" dirty="0" smtClean="0">
                <a:latin typeface="+mn-lt"/>
              </a:rPr>
              <a:t>атомы элемента, имеющие один и тот же заряд ядра, но разные массы.</a:t>
            </a:r>
            <a:endParaRPr lang="ru-RU" sz="2400" b="1" dirty="0">
              <a:latin typeface="+mn-lt"/>
            </a:endParaRPr>
          </a:p>
        </p:txBody>
      </p:sp>
      <p:graphicFrame>
        <p:nvGraphicFramePr>
          <p:cNvPr id="45206" name="Group 150"/>
          <p:cNvGraphicFramePr>
            <a:graphicFrameLocks noGrp="1"/>
          </p:cNvGraphicFramePr>
          <p:nvPr/>
        </p:nvGraphicFramePr>
        <p:xfrm>
          <a:off x="395536" y="3688080"/>
          <a:ext cx="8351837" cy="3169920"/>
        </p:xfrm>
        <a:graphic>
          <a:graphicData uri="http://schemas.openxmlformats.org/drawingml/2006/table">
            <a:tbl>
              <a:tblPr/>
              <a:tblGrid>
                <a:gridCol w="1863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63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87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000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Изотопы водорода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Водород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Дейтерий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Тритий</a:t>
                      </a: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Число протонов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(Z)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одинаковое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Число нейтронов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разное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Массовое число 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разное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394816" y="1267743"/>
            <a:ext cx="2160587" cy="2159000"/>
            <a:chOff x="295" y="2024"/>
            <a:chExt cx="1450" cy="1496"/>
          </a:xfrm>
        </p:grpSpPr>
        <p:sp>
          <p:nvSpPr>
            <p:cNvPr id="16437" name="Oval 41"/>
            <p:cNvSpPr>
              <a:spLocks noChangeArrowheads="1"/>
            </p:cNvSpPr>
            <p:nvPr/>
          </p:nvSpPr>
          <p:spPr bwMode="auto">
            <a:xfrm>
              <a:off x="385" y="2160"/>
              <a:ext cx="1360" cy="13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38" name="Oval 42"/>
            <p:cNvSpPr>
              <a:spLocks noChangeArrowheads="1"/>
            </p:cNvSpPr>
            <p:nvPr/>
          </p:nvSpPr>
          <p:spPr bwMode="auto">
            <a:xfrm>
              <a:off x="521" y="2251"/>
              <a:ext cx="181" cy="181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/>
                <a:t>-</a:t>
              </a:r>
            </a:p>
          </p:txBody>
        </p:sp>
        <p:sp>
          <p:nvSpPr>
            <p:cNvPr id="16439" name="Oval 43"/>
            <p:cNvSpPr>
              <a:spLocks noChangeArrowheads="1"/>
            </p:cNvSpPr>
            <p:nvPr/>
          </p:nvSpPr>
          <p:spPr bwMode="auto">
            <a:xfrm>
              <a:off x="975" y="2750"/>
              <a:ext cx="181" cy="181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/>
                <a:t>+</a:t>
              </a:r>
            </a:p>
          </p:txBody>
        </p:sp>
        <p:sp>
          <p:nvSpPr>
            <p:cNvPr id="16440" name="Text Box 44"/>
            <p:cNvSpPr txBox="1">
              <a:spLocks noChangeArrowheads="1"/>
            </p:cNvSpPr>
            <p:nvPr/>
          </p:nvSpPr>
          <p:spPr bwMode="auto">
            <a:xfrm>
              <a:off x="295" y="2024"/>
              <a:ext cx="36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 dirty="0"/>
                <a:t>е</a:t>
              </a:r>
              <a:r>
                <a:rPr lang="ru-RU" sz="2800" b="1" baseline="30000" dirty="0"/>
                <a:t>–</a:t>
              </a:r>
              <a:endParaRPr lang="ru-RU" sz="2800" b="1" dirty="0"/>
            </a:p>
          </p:txBody>
        </p:sp>
        <p:sp>
          <p:nvSpPr>
            <p:cNvPr id="16441" name="Text Box 45"/>
            <p:cNvSpPr txBox="1">
              <a:spLocks noChangeArrowheads="1"/>
            </p:cNvSpPr>
            <p:nvPr/>
          </p:nvSpPr>
          <p:spPr bwMode="auto">
            <a:xfrm>
              <a:off x="930" y="2932"/>
              <a:ext cx="363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/>
                <a:t>р</a:t>
              </a:r>
            </a:p>
          </p:txBody>
        </p:sp>
      </p:grp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3492028" y="1340768"/>
            <a:ext cx="2087563" cy="2087562"/>
            <a:chOff x="2064" y="2069"/>
            <a:chExt cx="1450" cy="1496"/>
          </a:xfrm>
        </p:grpSpPr>
        <p:sp>
          <p:nvSpPr>
            <p:cNvPr id="16430" name="Oval 48"/>
            <p:cNvSpPr>
              <a:spLocks noChangeArrowheads="1"/>
            </p:cNvSpPr>
            <p:nvPr/>
          </p:nvSpPr>
          <p:spPr bwMode="auto">
            <a:xfrm>
              <a:off x="2154" y="2205"/>
              <a:ext cx="1360" cy="13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31" name="Oval 49"/>
            <p:cNvSpPr>
              <a:spLocks noChangeArrowheads="1"/>
            </p:cNvSpPr>
            <p:nvPr/>
          </p:nvSpPr>
          <p:spPr bwMode="auto">
            <a:xfrm>
              <a:off x="2290" y="2296"/>
              <a:ext cx="181" cy="181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/>
                <a:t>-</a:t>
              </a:r>
            </a:p>
          </p:txBody>
        </p:sp>
        <p:sp>
          <p:nvSpPr>
            <p:cNvPr id="16432" name="Oval 50"/>
            <p:cNvSpPr>
              <a:spLocks noChangeArrowheads="1"/>
            </p:cNvSpPr>
            <p:nvPr/>
          </p:nvSpPr>
          <p:spPr bwMode="auto">
            <a:xfrm>
              <a:off x="2744" y="2795"/>
              <a:ext cx="181" cy="181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/>
                <a:t>+</a:t>
              </a:r>
            </a:p>
          </p:txBody>
        </p:sp>
        <p:sp>
          <p:nvSpPr>
            <p:cNvPr id="16433" name="Text Box 51"/>
            <p:cNvSpPr txBox="1">
              <a:spLocks noChangeArrowheads="1"/>
            </p:cNvSpPr>
            <p:nvPr/>
          </p:nvSpPr>
          <p:spPr bwMode="auto">
            <a:xfrm>
              <a:off x="2064" y="2069"/>
              <a:ext cx="363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/>
                <a:t>е</a:t>
              </a:r>
              <a:r>
                <a:rPr lang="ru-RU" sz="2800" b="1" baseline="30000"/>
                <a:t>–</a:t>
              </a:r>
              <a:endParaRPr lang="ru-RU" sz="2800" b="1"/>
            </a:p>
          </p:txBody>
        </p:sp>
        <p:sp>
          <p:nvSpPr>
            <p:cNvPr id="16434" name="Text Box 52"/>
            <p:cNvSpPr txBox="1">
              <a:spLocks noChangeArrowheads="1"/>
            </p:cNvSpPr>
            <p:nvPr/>
          </p:nvSpPr>
          <p:spPr bwMode="auto">
            <a:xfrm>
              <a:off x="2699" y="2976"/>
              <a:ext cx="363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/>
                <a:t>р</a:t>
              </a:r>
            </a:p>
          </p:txBody>
        </p:sp>
        <p:sp>
          <p:nvSpPr>
            <p:cNvPr id="16435" name="Oval 59"/>
            <p:cNvSpPr>
              <a:spLocks noChangeArrowheads="1"/>
            </p:cNvSpPr>
            <p:nvPr/>
          </p:nvSpPr>
          <p:spPr bwMode="auto">
            <a:xfrm>
              <a:off x="2880" y="2750"/>
              <a:ext cx="181" cy="181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/>
            </a:p>
          </p:txBody>
        </p:sp>
        <p:sp>
          <p:nvSpPr>
            <p:cNvPr id="16436" name="Text Box 61"/>
            <p:cNvSpPr txBox="1">
              <a:spLocks noChangeArrowheads="1"/>
            </p:cNvSpPr>
            <p:nvPr/>
          </p:nvSpPr>
          <p:spPr bwMode="auto">
            <a:xfrm>
              <a:off x="3061" y="2614"/>
              <a:ext cx="363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n</a:t>
              </a:r>
              <a:endParaRPr lang="ru-RU" sz="2800" b="1"/>
            </a:p>
          </p:txBody>
        </p:sp>
      </p:grp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6516216" y="1340768"/>
            <a:ext cx="2230437" cy="2087562"/>
            <a:chOff x="3969" y="2069"/>
            <a:chExt cx="1450" cy="1496"/>
          </a:xfrm>
        </p:grpSpPr>
        <p:sp>
          <p:nvSpPr>
            <p:cNvPr id="16421" name="Oval 54"/>
            <p:cNvSpPr>
              <a:spLocks noChangeArrowheads="1"/>
            </p:cNvSpPr>
            <p:nvPr/>
          </p:nvSpPr>
          <p:spPr bwMode="auto">
            <a:xfrm>
              <a:off x="4059" y="2205"/>
              <a:ext cx="1360" cy="13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22" name="Oval 55"/>
            <p:cNvSpPr>
              <a:spLocks noChangeArrowheads="1"/>
            </p:cNvSpPr>
            <p:nvPr/>
          </p:nvSpPr>
          <p:spPr bwMode="auto">
            <a:xfrm>
              <a:off x="4195" y="2296"/>
              <a:ext cx="181" cy="181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/>
                <a:t>-</a:t>
              </a:r>
            </a:p>
          </p:txBody>
        </p:sp>
        <p:sp>
          <p:nvSpPr>
            <p:cNvPr id="16423" name="Oval 56"/>
            <p:cNvSpPr>
              <a:spLocks noChangeArrowheads="1"/>
            </p:cNvSpPr>
            <p:nvPr/>
          </p:nvSpPr>
          <p:spPr bwMode="auto">
            <a:xfrm>
              <a:off x="4604" y="2704"/>
              <a:ext cx="181" cy="181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/>
                <a:t>+</a:t>
              </a:r>
            </a:p>
          </p:txBody>
        </p:sp>
        <p:sp>
          <p:nvSpPr>
            <p:cNvPr id="16424" name="Text Box 57"/>
            <p:cNvSpPr txBox="1">
              <a:spLocks noChangeArrowheads="1"/>
            </p:cNvSpPr>
            <p:nvPr/>
          </p:nvSpPr>
          <p:spPr bwMode="auto">
            <a:xfrm>
              <a:off x="3969" y="2069"/>
              <a:ext cx="363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/>
                <a:t>е</a:t>
              </a:r>
              <a:r>
                <a:rPr lang="ru-RU" sz="2800" b="1" baseline="30000"/>
                <a:t>–</a:t>
              </a:r>
              <a:endParaRPr lang="ru-RU" sz="2800" b="1"/>
            </a:p>
          </p:txBody>
        </p:sp>
        <p:sp>
          <p:nvSpPr>
            <p:cNvPr id="16425" name="Text Box 58"/>
            <p:cNvSpPr txBox="1">
              <a:spLocks noChangeArrowheads="1"/>
            </p:cNvSpPr>
            <p:nvPr/>
          </p:nvSpPr>
          <p:spPr bwMode="auto">
            <a:xfrm>
              <a:off x="4240" y="2614"/>
              <a:ext cx="364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/>
                <a:t>р</a:t>
              </a:r>
            </a:p>
          </p:txBody>
        </p:sp>
        <p:sp>
          <p:nvSpPr>
            <p:cNvPr id="16426" name="Oval 62"/>
            <p:cNvSpPr>
              <a:spLocks noChangeArrowheads="1"/>
            </p:cNvSpPr>
            <p:nvPr/>
          </p:nvSpPr>
          <p:spPr bwMode="auto">
            <a:xfrm>
              <a:off x="4694" y="2840"/>
              <a:ext cx="181" cy="181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/>
            </a:p>
          </p:txBody>
        </p:sp>
        <p:sp>
          <p:nvSpPr>
            <p:cNvPr id="16427" name="Oval 63"/>
            <p:cNvSpPr>
              <a:spLocks noChangeArrowheads="1"/>
            </p:cNvSpPr>
            <p:nvPr/>
          </p:nvSpPr>
          <p:spPr bwMode="auto">
            <a:xfrm>
              <a:off x="4785" y="2704"/>
              <a:ext cx="181" cy="181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/>
            </a:p>
          </p:txBody>
        </p:sp>
        <p:sp>
          <p:nvSpPr>
            <p:cNvPr id="16428" name="Text Box 64"/>
            <p:cNvSpPr txBox="1">
              <a:spLocks noChangeArrowheads="1"/>
            </p:cNvSpPr>
            <p:nvPr/>
          </p:nvSpPr>
          <p:spPr bwMode="auto">
            <a:xfrm>
              <a:off x="4876" y="2479"/>
              <a:ext cx="363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n</a:t>
              </a:r>
              <a:endParaRPr lang="ru-RU" sz="2800" b="1"/>
            </a:p>
          </p:txBody>
        </p:sp>
        <p:sp>
          <p:nvSpPr>
            <p:cNvPr id="16429" name="Text Box 65"/>
            <p:cNvSpPr txBox="1">
              <a:spLocks noChangeArrowheads="1"/>
            </p:cNvSpPr>
            <p:nvPr/>
          </p:nvSpPr>
          <p:spPr bwMode="auto">
            <a:xfrm>
              <a:off x="4649" y="2976"/>
              <a:ext cx="363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n</a:t>
              </a:r>
              <a:endParaRPr lang="ru-RU" sz="2800" b="1"/>
            </a:p>
          </p:txBody>
        </p:sp>
      </p:grp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12FF4-CC3E-4A64-B365-6875ECE4423D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438400" y="1752600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aseline="-25000"/>
              <a:t>17</a:t>
            </a:r>
            <a:r>
              <a:rPr lang="en-US" sz="4400" baseline="-25000">
                <a:solidFill>
                  <a:srgbClr val="CCFF33"/>
                </a:solidFill>
              </a:rPr>
              <a:t> </a:t>
            </a:r>
            <a:r>
              <a:rPr lang="ru-RU" sz="6000"/>
              <a:t>С</a:t>
            </a:r>
            <a:r>
              <a:rPr lang="en-US" sz="6000"/>
              <a:t>l</a:t>
            </a:r>
            <a:endParaRPr lang="ru-RU" sz="6000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438400" y="1676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C00000"/>
                </a:solidFill>
              </a:rPr>
              <a:t>35</a:t>
            </a:r>
            <a:endParaRPr lang="ru-RU" sz="3600">
              <a:solidFill>
                <a:srgbClr val="C00000"/>
              </a:solidFill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029200" y="1752600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aseline="-25000"/>
              <a:t>17</a:t>
            </a:r>
            <a:r>
              <a:rPr lang="en-US" sz="4400" baseline="-25000">
                <a:solidFill>
                  <a:srgbClr val="CCFF33"/>
                </a:solidFill>
              </a:rPr>
              <a:t> </a:t>
            </a:r>
            <a:r>
              <a:rPr lang="ru-RU" sz="6000"/>
              <a:t>С</a:t>
            </a:r>
            <a:r>
              <a:rPr lang="en-US" sz="6000"/>
              <a:t>l</a:t>
            </a:r>
            <a:endParaRPr lang="ru-RU" sz="6000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029200" y="1676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C00000"/>
                </a:solidFill>
              </a:rPr>
              <a:t>37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362200" y="29718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75%</a:t>
            </a:r>
            <a:endParaRPr lang="ru-RU" sz="3600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4876800" y="2971800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 25%</a:t>
            </a:r>
            <a:endParaRPr lang="ru-RU" sz="3600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4419600" y="11430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0" y="47244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/>
              <a:t>Ar = 0.75 * 35 + 0.25 * 37 = 35.5</a:t>
            </a:r>
            <a:endParaRPr lang="ru-RU" sz="4400"/>
          </a:p>
        </p:txBody>
      </p:sp>
      <p:sp>
        <p:nvSpPr>
          <p:cNvPr id="10" name="Прямоугольник 9"/>
          <p:cNvSpPr/>
          <p:nvPr/>
        </p:nvSpPr>
        <p:spPr>
          <a:xfrm>
            <a:off x="2699792" y="260648"/>
            <a:ext cx="4248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Изотопы хлора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15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15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5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/>
      <p:bldP spid="25606" grpId="0"/>
      <p:bldP spid="25607" grpId="0"/>
      <p:bldP spid="25608" grpId="0"/>
      <p:bldP spid="25609" grpId="0"/>
      <p:bldP spid="256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1403648" y="0"/>
            <a:ext cx="8425631" cy="5112022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None/>
              <a:defRPr/>
            </a:pP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Электронная оболочка - </a:t>
            </a:r>
            <a:r>
              <a:rPr lang="ru-RU" sz="4400" b="1" dirty="0" smtClean="0">
                <a:solidFill>
                  <a:schemeClr val="tx1"/>
                </a:solidFill>
              </a:rPr>
              <a:t>совокупность всех электронов в атоме, окружающих ядро.</a:t>
            </a:r>
          </a:p>
          <a:p>
            <a:pPr marL="320040" indent="-320040" eaLnBrk="1" fontAlgn="auto" hangingPunct="1">
              <a:spcAft>
                <a:spcPts val="0"/>
              </a:spcAft>
              <a:buNone/>
              <a:defRPr/>
            </a:pPr>
            <a:endParaRPr lang="ru-RU" sz="2800" b="1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  <p:pic>
        <p:nvPicPr>
          <p:cNvPr id="5" name="Picture 2" descr="http://www.carabelajarmatematika.com/wp-content/uploads/2017/01/pengertian-at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24944"/>
            <a:ext cx="6626374" cy="3683514"/>
          </a:xfrm>
          <a:prstGeom prst="rect">
            <a:avLst/>
          </a:prstGeom>
          <a:noFill/>
        </p:spPr>
      </p:pic>
      <p:pic>
        <p:nvPicPr>
          <p:cNvPr id="13314" name="Picture 2" descr="http://www.dbriers.com/tutorials/wp-content/uploads/2012/12/At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924944"/>
            <a:ext cx="4247406" cy="4247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Электронная оболочка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85671" cy="26642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Электрон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атоме находится в связанном состоянии с ядром и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обладает энергией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которая определяет </a:t>
            </a:r>
            <a:r>
              <a:rPr lang="ru-RU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энергетическиий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уровень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котором находится электрон. </a:t>
            </a:r>
          </a:p>
          <a:p>
            <a:pPr marL="320040" indent="-320040" eaLnBrk="1" fontAlgn="auto" hangingPunct="1">
              <a:spcAft>
                <a:spcPts val="0"/>
              </a:spcAft>
              <a:buNone/>
              <a:defRPr/>
            </a:pPr>
            <a:endParaRPr lang="ru-RU" sz="2800" b="1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  <p:pic>
        <p:nvPicPr>
          <p:cNvPr id="12292" name="Picture 4" descr="http://refy.ru/images/10/1394504114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115438"/>
            <a:ext cx="4179193" cy="3742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340768"/>
            <a:ext cx="8712968" cy="4525963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Электрон</a:t>
            </a:r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 может </a:t>
            </a:r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обладать такой энергией, чтобы </a:t>
            </a: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находиться между энергетическими уровнями</a:t>
            </a:r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  <p:pic>
        <p:nvPicPr>
          <p:cNvPr id="6" name="Picture 2" descr="http://shejot.ucoz.com/_nw/171/940441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841897"/>
            <a:ext cx="8667845" cy="40161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6309320"/>
            <a:ext cx="36724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Атом алюминия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79912" y="6093296"/>
            <a:ext cx="352839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Атом углерода</a:t>
            </a:r>
          </a:p>
          <a:p>
            <a:pPr algn="ctr"/>
            <a:endParaRPr lang="ru-RU" b="1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732240" y="5934670"/>
            <a:ext cx="241176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Атом </a:t>
            </a:r>
          </a:p>
          <a:p>
            <a:pPr algn="ctr"/>
            <a:r>
              <a:rPr lang="ru-RU" b="1" dirty="0" smtClean="0"/>
              <a:t>водорода</a:t>
            </a:r>
          </a:p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Электронная оболочка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Стационарное и возбужденное состояние атома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  <p:pic>
        <p:nvPicPr>
          <p:cNvPr id="196610" name="Picture 2" descr="http://prosto-o-slognom.ru/chimia/img/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656" y="1556792"/>
            <a:ext cx="8767078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Прямоугольник 80"/>
          <p:cNvSpPr/>
          <p:nvPr/>
        </p:nvSpPr>
        <p:spPr>
          <a:xfrm>
            <a:off x="1619672" y="116632"/>
            <a:ext cx="4752528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051794" y="620142"/>
            <a:ext cx="633889" cy="72032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Дуга 4"/>
          <p:cNvSpPr/>
          <p:nvPr/>
        </p:nvSpPr>
        <p:spPr>
          <a:xfrm rot="1726942">
            <a:off x="1902569" y="216917"/>
            <a:ext cx="936625" cy="201612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Дуга 5"/>
          <p:cNvSpPr/>
          <p:nvPr/>
        </p:nvSpPr>
        <p:spPr>
          <a:xfrm rot="1726942">
            <a:off x="2262932" y="216917"/>
            <a:ext cx="936625" cy="201612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Дуга 6"/>
          <p:cNvSpPr/>
          <p:nvPr/>
        </p:nvSpPr>
        <p:spPr>
          <a:xfrm rot="1726942">
            <a:off x="2623294" y="216917"/>
            <a:ext cx="936625" cy="201612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915394" y="477267"/>
            <a:ext cx="158909" cy="1785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275757" y="764605"/>
            <a:ext cx="158908" cy="1805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564682" y="1124967"/>
            <a:ext cx="157163" cy="1805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42" name="TextBox 10"/>
          <p:cNvSpPr txBox="1">
            <a:spLocks noChangeArrowheads="1"/>
          </p:cNvSpPr>
          <p:nvPr/>
        </p:nvSpPr>
        <p:spPr bwMode="auto">
          <a:xfrm>
            <a:off x="2988419" y="188342"/>
            <a:ext cx="2374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/>
              <a:t>1</a:t>
            </a:r>
          </a:p>
        </p:txBody>
      </p:sp>
      <p:sp>
        <p:nvSpPr>
          <p:cNvPr id="18443" name="TextBox 11"/>
          <p:cNvSpPr txBox="1">
            <a:spLocks noChangeArrowheads="1"/>
          </p:cNvSpPr>
          <p:nvPr/>
        </p:nvSpPr>
        <p:spPr bwMode="auto">
          <a:xfrm>
            <a:off x="3420219" y="548705"/>
            <a:ext cx="2374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/>
              <a:t>2</a:t>
            </a:r>
          </a:p>
        </p:txBody>
      </p:sp>
      <p:sp>
        <p:nvSpPr>
          <p:cNvPr id="18444" name="TextBox 12"/>
          <p:cNvSpPr txBox="1">
            <a:spLocks noChangeArrowheads="1"/>
          </p:cNvSpPr>
          <p:nvPr/>
        </p:nvSpPr>
        <p:spPr bwMode="auto">
          <a:xfrm>
            <a:off x="3707557" y="980505"/>
            <a:ext cx="317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/>
              <a:t>3</a:t>
            </a:r>
          </a:p>
        </p:txBody>
      </p:sp>
      <p:sp>
        <p:nvSpPr>
          <p:cNvPr id="18445" name="TextBox 13"/>
          <p:cNvSpPr txBox="1">
            <a:spLocks noChangeArrowheads="1"/>
          </p:cNvSpPr>
          <p:nvPr/>
        </p:nvSpPr>
        <p:spPr bwMode="auto">
          <a:xfrm>
            <a:off x="4067919" y="261367"/>
            <a:ext cx="26638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Е</a:t>
            </a:r>
            <a:r>
              <a:rPr lang="ru-RU" sz="2400" baseline="-25000"/>
              <a:t>1</a:t>
            </a:r>
            <a:r>
              <a:rPr lang="ru-RU" sz="2400"/>
              <a:t> </a:t>
            </a:r>
            <a:r>
              <a:rPr lang="en-US" sz="2400"/>
              <a:t>&lt; E</a:t>
            </a:r>
            <a:r>
              <a:rPr lang="en-US" sz="2400" baseline="-25000"/>
              <a:t>2</a:t>
            </a:r>
            <a:r>
              <a:rPr lang="en-US" sz="2400"/>
              <a:t> &lt; E</a:t>
            </a:r>
            <a:r>
              <a:rPr lang="en-US" sz="2400" baseline="-25000"/>
              <a:t>3</a:t>
            </a:r>
            <a:endParaRPr lang="ru-RU" sz="2400" baseline="-25000"/>
          </a:p>
        </p:txBody>
      </p:sp>
      <p:sp>
        <p:nvSpPr>
          <p:cNvPr id="15" name="TextBox 14"/>
          <p:cNvSpPr txBox="1"/>
          <p:nvPr/>
        </p:nvSpPr>
        <p:spPr>
          <a:xfrm>
            <a:off x="0" y="2708920"/>
            <a:ext cx="8712968" cy="430887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 dirty="0" smtClean="0">
                <a:latin typeface="Arial" charset="0"/>
              </a:rPr>
              <a:t>Энергетические уровни  </a:t>
            </a:r>
            <a:r>
              <a:rPr lang="en-US" sz="3200" b="1" i="1" u="sng" dirty="0" smtClean="0">
                <a:solidFill>
                  <a:srgbClr val="C00000"/>
                </a:solidFill>
                <a:latin typeface="Arial" charset="0"/>
              </a:rPr>
              <a:t>n</a:t>
            </a:r>
            <a:r>
              <a:rPr lang="ru-RU" sz="3200" b="1" i="1" u="sng" dirty="0" smtClean="0">
                <a:latin typeface="Arial" charset="0"/>
                <a:cs typeface="Arial" charset="0"/>
              </a:rPr>
              <a:t> </a:t>
            </a:r>
            <a:r>
              <a:rPr lang="ru-RU" sz="3200" b="1" i="1" dirty="0" smtClean="0">
                <a:latin typeface="Arial" charset="0"/>
                <a:cs typeface="Arial" charset="0"/>
              </a:rPr>
              <a:t>(</a:t>
            </a:r>
            <a:r>
              <a:rPr lang="ru-RU" sz="3200" b="1" i="1" u="sng" dirty="0" smtClean="0">
                <a:latin typeface="Arial" charset="0"/>
              </a:rPr>
              <a:t>Электронные слои</a:t>
            </a:r>
            <a:r>
              <a:rPr lang="ru-RU" sz="3200" b="1" i="1" dirty="0" smtClean="0">
                <a:latin typeface="Arial" charset="0"/>
                <a:cs typeface="Arial" charset="0"/>
              </a:rPr>
              <a:t>) </a:t>
            </a:r>
            <a:r>
              <a:rPr lang="ru-RU" sz="3200" b="1" i="1" dirty="0">
                <a:latin typeface="Arial" charset="0"/>
                <a:cs typeface="Arial" charset="0"/>
              </a:rPr>
              <a:t>– совокупность </a:t>
            </a:r>
            <a:r>
              <a:rPr lang="ru-RU" sz="3200" b="1" i="1" dirty="0">
                <a:latin typeface="Arial" charset="0"/>
              </a:rPr>
              <a:t>электронов </a:t>
            </a:r>
            <a:r>
              <a:rPr lang="ru-RU" sz="3200" b="1" i="1" dirty="0" smtClean="0">
                <a:latin typeface="Arial" charset="0"/>
              </a:rPr>
              <a:t>с  близкими  значениями энергии</a:t>
            </a:r>
            <a:endParaRPr lang="ru-RU" sz="3200" b="1" i="1" dirty="0">
              <a:latin typeface="Arial" charset="0"/>
            </a:endParaRPr>
          </a:p>
          <a:p>
            <a:pPr>
              <a:defRPr/>
            </a:pPr>
            <a:endParaRPr lang="ru-RU" sz="3200" b="1" i="1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32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Число энергетических уровней в атоме равно номеру периода, в котором располагается </a:t>
            </a:r>
            <a:r>
              <a:rPr lang="ru-RU" sz="32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ХЭ в ПСХЭ.</a:t>
            </a:r>
            <a:endParaRPr lang="ru-RU" sz="3200" b="1" i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ru-RU" b="1" i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2843958" y="1340868"/>
            <a:ext cx="215874" cy="122403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059832" y="1269432"/>
            <a:ext cx="215925" cy="129547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9036050" y="4005263"/>
            <a:ext cx="0" cy="287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06" name="TextBox 73"/>
          <p:cNvSpPr txBox="1">
            <a:spLocks noChangeArrowheads="1"/>
          </p:cNvSpPr>
          <p:nvPr/>
        </p:nvSpPr>
        <p:spPr bwMode="auto">
          <a:xfrm>
            <a:off x="2051720" y="836712"/>
            <a:ext cx="6338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/>
              <a:t>ядро</a:t>
            </a: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12FF4-CC3E-4A64-B365-6875ECE4423D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5517232"/>
          </a:xfrm>
        </p:spPr>
        <p:txBody>
          <a:bodyPr rtlCol="0">
            <a:normAutofit lnSpcReduction="10000"/>
          </a:bodyPr>
          <a:lstStyle/>
          <a:p>
            <a:pPr marL="4572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написать ряды один под другим так, чтобы под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литием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находился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натрий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под </a:t>
            </a:r>
            <a:r>
              <a:rPr lang="ru-RU" sz="3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неоном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аргон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 получим следующее расположение элементов:</a:t>
            </a:r>
          </a:p>
          <a:p>
            <a:pPr marL="4572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     B     C    N    O     F     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Ne</a:t>
            </a:r>
          </a:p>
          <a:p>
            <a:pPr marL="4572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Mg    Al    Si    P    S   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Ar</a:t>
            </a:r>
            <a:endParaRPr lang="ru-RU" sz="32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таком расположении в вертикальные столбики</a:t>
            </a:r>
          </a:p>
          <a:p>
            <a:pPr marL="44450" indent="0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попадают элементы, сходные по своим свойствам.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188640"/>
            <a:ext cx="676875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+mj-cs"/>
              </a:rPr>
              <a:t>Периодический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+mj-cs"/>
              </a:rPr>
              <a:t>закон</a:t>
            </a:r>
          </a:p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+mj-cs"/>
              </a:rPr>
              <a:t>Д.И. Менделеева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Определите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628800"/>
            <a:ext cx="4824536" cy="4525963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Число энергетических уровней для 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	Н, </a:t>
            </a:r>
            <a:r>
              <a:rPr lang="en-US" sz="40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Li, Na, K, </a:t>
            </a:r>
            <a:r>
              <a:rPr lang="ru-RU" sz="40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С</a:t>
            </a:r>
            <a:r>
              <a:rPr lang="en-US" sz="40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u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	</a:t>
            </a:r>
            <a:endParaRPr lang="ru-RU" sz="4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12FF4-CC3E-4A64-B365-6875ECE4423D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  <p:pic>
        <p:nvPicPr>
          <p:cNvPr id="1198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96752"/>
            <a:ext cx="3096344" cy="538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188640"/>
            <a:ext cx="7812360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Распределение</a:t>
            </a: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э</a:t>
            </a:r>
            <a:r>
              <a:rPr lang="en-US" sz="4000" b="1" dirty="0" err="1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лектронов</a:t>
            </a: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п</a:t>
            </a: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о </a:t>
            </a: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у</a:t>
            </a:r>
            <a:r>
              <a:rPr lang="en-US" sz="4000" b="1" dirty="0" err="1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ровням</a:t>
            </a:r>
            <a:endParaRPr lang="en-US" sz="4000" b="1" dirty="0" smtClean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844824"/>
            <a:ext cx="8229600" cy="4722813"/>
          </a:xfrm>
        </p:spPr>
        <p:txBody>
          <a:bodyPr/>
          <a:lstStyle/>
          <a:p>
            <a:pPr algn="just" eaLnBrk="1" hangingPunct="1"/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N=2n</a:t>
            </a:r>
            <a:r>
              <a:rPr lang="en-US" sz="4000" b="1" baseline="30000" dirty="0" smtClean="0">
                <a:solidFill>
                  <a:srgbClr val="C00000"/>
                </a:solidFill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формула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для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вычисления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максимального </a:t>
            </a:r>
            <a:r>
              <a:rPr lang="en-US" sz="2800" dirty="0" err="1" smtClean="0">
                <a:solidFill>
                  <a:schemeClr val="tx1"/>
                </a:solidFill>
              </a:rPr>
              <a:t>количества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электронов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на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энергетических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уровнях</a:t>
            </a:r>
            <a:r>
              <a:rPr lang="ru-RU" sz="2800" dirty="0" smtClean="0">
                <a:solidFill>
                  <a:schemeClr val="tx1"/>
                </a:solidFill>
              </a:rPr>
              <a:t>, где </a:t>
            </a:r>
            <a:r>
              <a:rPr lang="en-US" sz="2800" b="1" dirty="0" smtClean="0">
                <a:solidFill>
                  <a:schemeClr val="tx1"/>
                </a:solidFill>
              </a:rPr>
              <a:t>n</a:t>
            </a:r>
            <a:r>
              <a:rPr lang="ru-RU" sz="2800" dirty="0" smtClean="0">
                <a:solidFill>
                  <a:schemeClr val="tx1"/>
                </a:solidFill>
              </a:rPr>
              <a:t>-номер уровня.</a:t>
            </a:r>
          </a:p>
          <a:p>
            <a:pPr algn="just" eaLnBrk="1" hangingPunct="1"/>
            <a:endParaRPr lang="en-US" sz="2800" dirty="0" smtClean="0">
              <a:solidFill>
                <a:schemeClr val="tx1"/>
              </a:solidFill>
            </a:endParaRPr>
          </a:p>
          <a:p>
            <a:pPr eaLnBrk="1" hangingPunct="1">
              <a:buNone/>
            </a:pPr>
            <a:r>
              <a:rPr lang="en-US" sz="3600" b="1" dirty="0" smtClean="0">
                <a:solidFill>
                  <a:schemeClr val="tx1"/>
                </a:solidFill>
              </a:rPr>
              <a:t>1</a:t>
            </a:r>
            <a:r>
              <a:rPr lang="en-US" sz="3600" b="1" baseline="30000" dirty="0" smtClean="0">
                <a:solidFill>
                  <a:schemeClr val="tx1"/>
                </a:solidFill>
              </a:rPr>
              <a:t>Й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</a:rPr>
              <a:t>уровень</a:t>
            </a:r>
            <a:r>
              <a:rPr lang="en-US" sz="3600" dirty="0" smtClean="0">
                <a:solidFill>
                  <a:schemeClr val="tx1"/>
                </a:solidFill>
              </a:rPr>
              <a:t> - </a:t>
            </a:r>
            <a:r>
              <a:rPr lang="en-US" sz="3600" b="1" dirty="0" smtClean="0">
                <a:solidFill>
                  <a:schemeClr val="tx1"/>
                </a:solidFill>
              </a:rPr>
              <a:t>2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электрона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buNone/>
            </a:pPr>
            <a:r>
              <a:rPr lang="en-US" sz="3600" b="1" dirty="0" smtClean="0">
                <a:solidFill>
                  <a:schemeClr val="tx1"/>
                </a:solidFill>
              </a:rPr>
              <a:t>2</a:t>
            </a:r>
            <a:r>
              <a:rPr lang="en-US" sz="3600" b="1" baseline="30000" dirty="0" smtClean="0">
                <a:solidFill>
                  <a:schemeClr val="tx1"/>
                </a:solidFill>
              </a:rPr>
              <a:t>Й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</a:rPr>
              <a:t>уровень</a:t>
            </a:r>
            <a:r>
              <a:rPr lang="en-US" sz="3600" dirty="0" smtClean="0">
                <a:solidFill>
                  <a:schemeClr val="tx1"/>
                </a:solidFill>
              </a:rPr>
              <a:t> - </a:t>
            </a:r>
            <a:r>
              <a:rPr lang="en-US" sz="3600" b="1" dirty="0" smtClean="0">
                <a:solidFill>
                  <a:schemeClr val="tx1"/>
                </a:solidFill>
              </a:rPr>
              <a:t>8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электронов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buNone/>
            </a:pPr>
            <a:r>
              <a:rPr lang="en-US" sz="3600" b="1" dirty="0" smtClean="0">
                <a:solidFill>
                  <a:schemeClr val="tx1"/>
                </a:solidFill>
              </a:rPr>
              <a:t>3</a:t>
            </a:r>
            <a:r>
              <a:rPr lang="en-US" sz="3600" b="1" baseline="30000" dirty="0" smtClean="0">
                <a:solidFill>
                  <a:schemeClr val="tx1"/>
                </a:solidFill>
              </a:rPr>
              <a:t>Й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</a:rPr>
              <a:t>уровень</a:t>
            </a:r>
            <a:r>
              <a:rPr lang="en-US" sz="3600" dirty="0" smtClean="0">
                <a:solidFill>
                  <a:schemeClr val="tx1"/>
                </a:solidFill>
              </a:rPr>
              <a:t> - </a:t>
            </a:r>
            <a:r>
              <a:rPr lang="en-US" sz="3600" b="1" dirty="0" smtClean="0">
                <a:solidFill>
                  <a:schemeClr val="tx1"/>
                </a:solidFill>
              </a:rPr>
              <a:t>18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электронов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05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FCB29E3-81F7-4555-B47A-8D3327FB7828}" type="slidenum">
              <a:rPr lang="en-US" smtClean="0"/>
              <a:pPr/>
              <a:t>51</a:t>
            </a:fld>
            <a:endParaRPr lang="en-US" smtClean="0"/>
          </a:p>
        </p:txBody>
      </p:sp>
      <p:graphicFrame>
        <p:nvGraphicFramePr>
          <p:cNvPr id="2050" name="Object 4"/>
          <p:cNvGraphicFramePr>
            <a:graphicFrameLocks/>
          </p:cNvGraphicFramePr>
          <p:nvPr/>
        </p:nvGraphicFramePr>
        <p:xfrm>
          <a:off x="6143625" y="3356992"/>
          <a:ext cx="3000375" cy="307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88" name="ClipArt" r:id="rId4" imgW="2287440" imgH="2232000" progId="">
                  <p:embed/>
                </p:oleObj>
              </mc:Choice>
              <mc:Fallback>
                <p:oleObj name="ClipArt" r:id="rId4" imgW="2287440" imgH="2232000" progId="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25" y="3356992"/>
                        <a:ext cx="3000375" cy="307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2700000" algn="ctr" rotWithShape="0">
                          <a:schemeClr val="bg2">
                            <a:alpha val="50000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31600">
    <p:cover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260648"/>
            <a:ext cx="7906072" cy="129614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Максимальное </a:t>
            </a:r>
            <a:r>
              <a:rPr lang="en-US" sz="4000" dirty="0" err="1" smtClean="0"/>
              <a:t>количеств</a:t>
            </a:r>
            <a:r>
              <a:rPr lang="ru-RU" sz="4000" dirty="0" smtClean="0"/>
              <a:t>о</a:t>
            </a:r>
            <a:r>
              <a:rPr lang="en-US" sz="4000" dirty="0" smtClean="0"/>
              <a:t> </a:t>
            </a:r>
            <a:r>
              <a:rPr lang="en-US" sz="4000" dirty="0" err="1" smtClean="0"/>
              <a:t>электронов</a:t>
            </a:r>
            <a:r>
              <a:rPr lang="en-US" sz="4000" dirty="0" smtClean="0"/>
              <a:t> </a:t>
            </a:r>
            <a:r>
              <a:rPr lang="en-US" sz="4000" dirty="0" err="1" smtClean="0"/>
              <a:t>на</a:t>
            </a:r>
            <a:r>
              <a:rPr lang="en-US" sz="4000" b="1" dirty="0" smtClean="0"/>
              <a:t> </a:t>
            </a:r>
            <a:r>
              <a:rPr lang="ru-RU" sz="4000" dirty="0" smtClean="0"/>
              <a:t>1</a:t>
            </a:r>
            <a:r>
              <a:rPr lang="en-US" sz="4000" dirty="0" smtClean="0"/>
              <a:t> </a:t>
            </a:r>
            <a:r>
              <a:rPr lang="en-US" sz="4000" dirty="0" err="1" smtClean="0"/>
              <a:t>уровн</a:t>
            </a:r>
            <a:r>
              <a:rPr lang="ru-RU" sz="4000" dirty="0" smtClean="0"/>
              <a:t>е</a:t>
            </a:r>
            <a:endParaRPr lang="en-US" sz="4000" b="1" dirty="0" smtClean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36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A44062C3-D656-4C2B-8EBC-915B6BD66A4F}" type="slidenum">
              <a:rPr lang="en-US" smtClean="0"/>
              <a:pPr/>
              <a:t>52</a:t>
            </a:fld>
            <a:endParaRPr lang="en-US" smtClean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071938" y="2419196"/>
            <a:ext cx="4000500" cy="3286125"/>
            <a:chOff x="2399" y="2234"/>
            <a:chExt cx="881" cy="679"/>
          </a:xfrm>
        </p:grpSpPr>
        <p:sp>
          <p:nvSpPr>
            <p:cNvPr id="13315" name="Freeform 3"/>
            <p:cNvSpPr>
              <a:spLocks/>
            </p:cNvSpPr>
            <p:nvPr/>
          </p:nvSpPr>
          <p:spPr bwMode="auto">
            <a:xfrm>
              <a:off x="2509" y="2234"/>
              <a:ext cx="697" cy="679"/>
            </a:xfrm>
            <a:custGeom>
              <a:avLst/>
              <a:gdLst/>
              <a:ahLst/>
              <a:cxnLst>
                <a:cxn ang="0">
                  <a:pos x="135" y="77"/>
                </a:cxn>
                <a:cxn ang="0">
                  <a:pos x="169" y="53"/>
                </a:cxn>
                <a:cxn ang="0">
                  <a:pos x="215" y="29"/>
                </a:cxn>
                <a:cxn ang="0">
                  <a:pos x="251" y="15"/>
                </a:cxn>
                <a:cxn ang="0">
                  <a:pos x="297" y="4"/>
                </a:cxn>
                <a:cxn ang="0">
                  <a:pos x="332" y="0"/>
                </a:cxn>
                <a:cxn ang="0">
                  <a:pos x="379" y="1"/>
                </a:cxn>
                <a:cxn ang="0">
                  <a:pos x="412" y="6"/>
                </a:cxn>
                <a:cxn ang="0">
                  <a:pos x="455" y="18"/>
                </a:cxn>
                <a:cxn ang="0">
                  <a:pos x="487" y="32"/>
                </a:cxn>
                <a:cxn ang="0">
                  <a:pos x="527" y="53"/>
                </a:cxn>
                <a:cxn ang="0">
                  <a:pos x="556" y="73"/>
                </a:cxn>
                <a:cxn ang="0">
                  <a:pos x="589" y="102"/>
                </a:cxn>
                <a:cxn ang="0">
                  <a:pos x="613" y="126"/>
                </a:cxn>
                <a:cxn ang="0">
                  <a:pos x="640" y="161"/>
                </a:cxn>
                <a:cxn ang="0">
                  <a:pos x="657" y="191"/>
                </a:cxn>
                <a:cxn ang="0">
                  <a:pos x="675" y="231"/>
                </a:cxn>
                <a:cxn ang="0">
                  <a:pos x="686" y="263"/>
                </a:cxn>
                <a:cxn ang="0">
                  <a:pos x="694" y="305"/>
                </a:cxn>
                <a:cxn ang="0">
                  <a:pos x="696" y="340"/>
                </a:cxn>
                <a:cxn ang="0">
                  <a:pos x="693" y="384"/>
                </a:cxn>
                <a:cxn ang="0">
                  <a:pos x="685" y="420"/>
                </a:cxn>
                <a:cxn ang="0">
                  <a:pos x="668" y="464"/>
                </a:cxn>
                <a:cxn ang="0">
                  <a:pos x="650" y="498"/>
                </a:cxn>
                <a:cxn ang="0">
                  <a:pos x="619" y="543"/>
                </a:cxn>
                <a:cxn ang="0">
                  <a:pos x="589" y="574"/>
                </a:cxn>
                <a:cxn ang="0">
                  <a:pos x="545" y="611"/>
                </a:cxn>
                <a:cxn ang="0">
                  <a:pos x="510" y="633"/>
                </a:cxn>
                <a:cxn ang="0">
                  <a:pos x="464" y="655"/>
                </a:cxn>
                <a:cxn ang="0">
                  <a:pos x="428" y="667"/>
                </a:cxn>
                <a:cxn ang="0">
                  <a:pos x="382" y="675"/>
                </a:cxn>
                <a:cxn ang="0">
                  <a:pos x="346" y="678"/>
                </a:cxn>
                <a:cxn ang="0">
                  <a:pos x="301" y="673"/>
                </a:cxn>
                <a:cxn ang="0">
                  <a:pos x="266" y="666"/>
                </a:cxn>
                <a:cxn ang="0">
                  <a:pos x="224" y="653"/>
                </a:cxn>
                <a:cxn ang="0">
                  <a:pos x="193" y="638"/>
                </a:cxn>
                <a:cxn ang="0">
                  <a:pos x="155" y="616"/>
                </a:cxn>
                <a:cxn ang="0">
                  <a:pos x="127" y="594"/>
                </a:cxn>
                <a:cxn ang="0">
                  <a:pos x="94" y="565"/>
                </a:cxn>
                <a:cxn ang="0">
                  <a:pos x="72" y="538"/>
                </a:cxn>
                <a:cxn ang="0">
                  <a:pos x="47" y="502"/>
                </a:cxn>
                <a:cxn ang="0">
                  <a:pos x="32" y="472"/>
                </a:cxn>
                <a:cxn ang="0">
                  <a:pos x="15" y="432"/>
                </a:cxn>
                <a:cxn ang="0">
                  <a:pos x="7" y="398"/>
                </a:cxn>
                <a:cxn ang="0">
                  <a:pos x="0" y="357"/>
                </a:cxn>
                <a:cxn ang="0">
                  <a:pos x="0" y="320"/>
                </a:cxn>
                <a:cxn ang="0">
                  <a:pos x="4" y="276"/>
                </a:cxn>
                <a:cxn ang="0">
                  <a:pos x="15" y="241"/>
                </a:cxn>
                <a:cxn ang="0">
                  <a:pos x="34" y="197"/>
                </a:cxn>
                <a:cxn ang="0">
                  <a:pos x="56" y="162"/>
                </a:cxn>
                <a:cxn ang="0">
                  <a:pos x="90" y="119"/>
                </a:cxn>
              </a:cxnLst>
              <a:rect l="0" t="0" r="r" b="b"/>
              <a:pathLst>
                <a:path w="697" h="679">
                  <a:moveTo>
                    <a:pt x="106" y="103"/>
                  </a:moveTo>
                  <a:lnTo>
                    <a:pt x="106" y="103"/>
                  </a:lnTo>
                  <a:lnTo>
                    <a:pt x="119" y="90"/>
                  </a:lnTo>
                  <a:lnTo>
                    <a:pt x="123" y="88"/>
                  </a:lnTo>
                  <a:lnTo>
                    <a:pt x="135" y="77"/>
                  </a:lnTo>
                  <a:lnTo>
                    <a:pt x="138" y="74"/>
                  </a:lnTo>
                  <a:lnTo>
                    <a:pt x="150" y="65"/>
                  </a:lnTo>
                  <a:lnTo>
                    <a:pt x="155" y="63"/>
                  </a:lnTo>
                  <a:lnTo>
                    <a:pt x="167" y="54"/>
                  </a:lnTo>
                  <a:lnTo>
                    <a:pt x="169" y="53"/>
                  </a:lnTo>
                  <a:lnTo>
                    <a:pt x="182" y="45"/>
                  </a:lnTo>
                  <a:lnTo>
                    <a:pt x="185" y="44"/>
                  </a:lnTo>
                  <a:lnTo>
                    <a:pt x="199" y="37"/>
                  </a:lnTo>
                  <a:lnTo>
                    <a:pt x="202" y="33"/>
                  </a:lnTo>
                  <a:lnTo>
                    <a:pt x="215" y="29"/>
                  </a:lnTo>
                  <a:lnTo>
                    <a:pt x="218" y="26"/>
                  </a:lnTo>
                  <a:lnTo>
                    <a:pt x="232" y="22"/>
                  </a:lnTo>
                  <a:lnTo>
                    <a:pt x="234" y="20"/>
                  </a:lnTo>
                  <a:lnTo>
                    <a:pt x="248" y="15"/>
                  </a:lnTo>
                  <a:lnTo>
                    <a:pt x="251" y="15"/>
                  </a:lnTo>
                  <a:lnTo>
                    <a:pt x="264" y="10"/>
                  </a:lnTo>
                  <a:lnTo>
                    <a:pt x="267" y="9"/>
                  </a:lnTo>
                  <a:lnTo>
                    <a:pt x="281" y="6"/>
                  </a:lnTo>
                  <a:lnTo>
                    <a:pt x="283" y="5"/>
                  </a:lnTo>
                  <a:lnTo>
                    <a:pt x="297" y="4"/>
                  </a:lnTo>
                  <a:lnTo>
                    <a:pt x="300" y="2"/>
                  </a:lnTo>
                  <a:lnTo>
                    <a:pt x="313" y="1"/>
                  </a:lnTo>
                  <a:lnTo>
                    <a:pt x="316" y="1"/>
                  </a:lnTo>
                  <a:lnTo>
                    <a:pt x="330" y="0"/>
                  </a:lnTo>
                  <a:lnTo>
                    <a:pt x="332" y="0"/>
                  </a:lnTo>
                  <a:lnTo>
                    <a:pt x="346" y="0"/>
                  </a:lnTo>
                  <a:lnTo>
                    <a:pt x="349" y="0"/>
                  </a:lnTo>
                  <a:lnTo>
                    <a:pt x="362" y="0"/>
                  </a:lnTo>
                  <a:lnTo>
                    <a:pt x="365" y="0"/>
                  </a:lnTo>
                  <a:lnTo>
                    <a:pt x="379" y="1"/>
                  </a:lnTo>
                  <a:lnTo>
                    <a:pt x="381" y="1"/>
                  </a:lnTo>
                  <a:lnTo>
                    <a:pt x="394" y="4"/>
                  </a:lnTo>
                  <a:lnTo>
                    <a:pt x="397" y="4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24" y="9"/>
                  </a:lnTo>
                  <a:lnTo>
                    <a:pt x="429" y="10"/>
                  </a:lnTo>
                  <a:lnTo>
                    <a:pt x="440" y="13"/>
                  </a:lnTo>
                  <a:lnTo>
                    <a:pt x="444" y="15"/>
                  </a:lnTo>
                  <a:lnTo>
                    <a:pt x="455" y="18"/>
                  </a:lnTo>
                  <a:lnTo>
                    <a:pt x="458" y="20"/>
                  </a:lnTo>
                  <a:lnTo>
                    <a:pt x="471" y="24"/>
                  </a:lnTo>
                  <a:lnTo>
                    <a:pt x="473" y="25"/>
                  </a:lnTo>
                  <a:lnTo>
                    <a:pt x="485" y="31"/>
                  </a:lnTo>
                  <a:lnTo>
                    <a:pt x="487" y="32"/>
                  </a:lnTo>
                  <a:lnTo>
                    <a:pt x="498" y="38"/>
                  </a:lnTo>
                  <a:lnTo>
                    <a:pt x="502" y="39"/>
                  </a:lnTo>
                  <a:lnTo>
                    <a:pt x="513" y="45"/>
                  </a:lnTo>
                  <a:lnTo>
                    <a:pt x="515" y="46"/>
                  </a:lnTo>
                  <a:lnTo>
                    <a:pt x="527" y="53"/>
                  </a:lnTo>
                  <a:lnTo>
                    <a:pt x="529" y="54"/>
                  </a:lnTo>
                  <a:lnTo>
                    <a:pt x="540" y="61"/>
                  </a:lnTo>
                  <a:lnTo>
                    <a:pt x="542" y="63"/>
                  </a:lnTo>
                  <a:lnTo>
                    <a:pt x="553" y="70"/>
                  </a:lnTo>
                  <a:lnTo>
                    <a:pt x="556" y="73"/>
                  </a:lnTo>
                  <a:lnTo>
                    <a:pt x="566" y="80"/>
                  </a:lnTo>
                  <a:lnTo>
                    <a:pt x="568" y="82"/>
                  </a:lnTo>
                  <a:lnTo>
                    <a:pt x="577" y="90"/>
                  </a:lnTo>
                  <a:lnTo>
                    <a:pt x="580" y="93"/>
                  </a:lnTo>
                  <a:lnTo>
                    <a:pt x="589" y="102"/>
                  </a:lnTo>
                  <a:lnTo>
                    <a:pt x="591" y="103"/>
                  </a:lnTo>
                  <a:lnTo>
                    <a:pt x="601" y="112"/>
                  </a:lnTo>
                  <a:lnTo>
                    <a:pt x="602" y="116"/>
                  </a:lnTo>
                  <a:lnTo>
                    <a:pt x="611" y="125"/>
                  </a:lnTo>
                  <a:lnTo>
                    <a:pt x="613" y="126"/>
                  </a:lnTo>
                  <a:lnTo>
                    <a:pt x="620" y="136"/>
                  </a:lnTo>
                  <a:lnTo>
                    <a:pt x="623" y="138"/>
                  </a:lnTo>
                  <a:lnTo>
                    <a:pt x="630" y="150"/>
                  </a:lnTo>
                  <a:lnTo>
                    <a:pt x="633" y="151"/>
                  </a:lnTo>
                  <a:lnTo>
                    <a:pt x="640" y="161"/>
                  </a:lnTo>
                  <a:lnTo>
                    <a:pt x="642" y="165"/>
                  </a:lnTo>
                  <a:lnTo>
                    <a:pt x="649" y="175"/>
                  </a:lnTo>
                  <a:lnTo>
                    <a:pt x="650" y="177"/>
                  </a:lnTo>
                  <a:lnTo>
                    <a:pt x="655" y="189"/>
                  </a:lnTo>
                  <a:lnTo>
                    <a:pt x="657" y="191"/>
                  </a:lnTo>
                  <a:lnTo>
                    <a:pt x="662" y="202"/>
                  </a:lnTo>
                  <a:lnTo>
                    <a:pt x="663" y="205"/>
                  </a:lnTo>
                  <a:lnTo>
                    <a:pt x="669" y="216"/>
                  </a:lnTo>
                  <a:lnTo>
                    <a:pt x="670" y="218"/>
                  </a:lnTo>
                  <a:lnTo>
                    <a:pt x="675" y="231"/>
                  </a:lnTo>
                  <a:lnTo>
                    <a:pt x="676" y="233"/>
                  </a:lnTo>
                  <a:lnTo>
                    <a:pt x="680" y="245"/>
                  </a:lnTo>
                  <a:lnTo>
                    <a:pt x="682" y="248"/>
                  </a:lnTo>
                  <a:lnTo>
                    <a:pt x="685" y="260"/>
                  </a:lnTo>
                  <a:lnTo>
                    <a:pt x="686" y="263"/>
                  </a:lnTo>
                  <a:lnTo>
                    <a:pt x="688" y="274"/>
                  </a:lnTo>
                  <a:lnTo>
                    <a:pt x="688" y="279"/>
                  </a:lnTo>
                  <a:lnTo>
                    <a:pt x="692" y="290"/>
                  </a:lnTo>
                  <a:lnTo>
                    <a:pt x="692" y="294"/>
                  </a:lnTo>
                  <a:lnTo>
                    <a:pt x="694" y="305"/>
                  </a:lnTo>
                  <a:lnTo>
                    <a:pt x="694" y="309"/>
                  </a:lnTo>
                  <a:lnTo>
                    <a:pt x="696" y="320"/>
                  </a:lnTo>
                  <a:lnTo>
                    <a:pt x="696" y="325"/>
                  </a:lnTo>
                  <a:lnTo>
                    <a:pt x="696" y="337"/>
                  </a:lnTo>
                  <a:lnTo>
                    <a:pt x="696" y="340"/>
                  </a:lnTo>
                  <a:lnTo>
                    <a:pt x="696" y="353"/>
                  </a:lnTo>
                  <a:lnTo>
                    <a:pt x="696" y="357"/>
                  </a:lnTo>
                  <a:lnTo>
                    <a:pt x="694" y="368"/>
                  </a:lnTo>
                  <a:lnTo>
                    <a:pt x="694" y="373"/>
                  </a:lnTo>
                  <a:lnTo>
                    <a:pt x="693" y="384"/>
                  </a:lnTo>
                  <a:lnTo>
                    <a:pt x="692" y="387"/>
                  </a:lnTo>
                  <a:lnTo>
                    <a:pt x="691" y="401"/>
                  </a:lnTo>
                  <a:lnTo>
                    <a:pt x="688" y="403"/>
                  </a:lnTo>
                  <a:lnTo>
                    <a:pt x="686" y="416"/>
                  </a:lnTo>
                  <a:lnTo>
                    <a:pt x="685" y="420"/>
                  </a:lnTo>
                  <a:lnTo>
                    <a:pt x="680" y="432"/>
                  </a:lnTo>
                  <a:lnTo>
                    <a:pt x="680" y="434"/>
                  </a:lnTo>
                  <a:lnTo>
                    <a:pt x="675" y="448"/>
                  </a:lnTo>
                  <a:lnTo>
                    <a:pt x="674" y="451"/>
                  </a:lnTo>
                  <a:lnTo>
                    <a:pt x="668" y="464"/>
                  </a:lnTo>
                  <a:lnTo>
                    <a:pt x="667" y="467"/>
                  </a:lnTo>
                  <a:lnTo>
                    <a:pt x="661" y="480"/>
                  </a:lnTo>
                  <a:lnTo>
                    <a:pt x="658" y="482"/>
                  </a:lnTo>
                  <a:lnTo>
                    <a:pt x="651" y="496"/>
                  </a:lnTo>
                  <a:lnTo>
                    <a:pt x="650" y="498"/>
                  </a:lnTo>
                  <a:lnTo>
                    <a:pt x="642" y="511"/>
                  </a:lnTo>
                  <a:lnTo>
                    <a:pt x="640" y="514"/>
                  </a:lnTo>
                  <a:lnTo>
                    <a:pt x="630" y="526"/>
                  </a:lnTo>
                  <a:lnTo>
                    <a:pt x="629" y="530"/>
                  </a:lnTo>
                  <a:lnTo>
                    <a:pt x="619" y="543"/>
                  </a:lnTo>
                  <a:lnTo>
                    <a:pt x="617" y="545"/>
                  </a:lnTo>
                  <a:lnTo>
                    <a:pt x="605" y="558"/>
                  </a:lnTo>
                  <a:lnTo>
                    <a:pt x="602" y="560"/>
                  </a:lnTo>
                  <a:lnTo>
                    <a:pt x="591" y="573"/>
                  </a:lnTo>
                  <a:lnTo>
                    <a:pt x="589" y="574"/>
                  </a:lnTo>
                  <a:lnTo>
                    <a:pt x="576" y="586"/>
                  </a:lnTo>
                  <a:lnTo>
                    <a:pt x="572" y="589"/>
                  </a:lnTo>
                  <a:lnTo>
                    <a:pt x="560" y="600"/>
                  </a:lnTo>
                  <a:lnTo>
                    <a:pt x="557" y="602"/>
                  </a:lnTo>
                  <a:lnTo>
                    <a:pt x="545" y="611"/>
                  </a:lnTo>
                  <a:lnTo>
                    <a:pt x="540" y="614"/>
                  </a:lnTo>
                  <a:lnTo>
                    <a:pt x="528" y="623"/>
                  </a:lnTo>
                  <a:lnTo>
                    <a:pt x="526" y="624"/>
                  </a:lnTo>
                  <a:lnTo>
                    <a:pt x="513" y="632"/>
                  </a:lnTo>
                  <a:lnTo>
                    <a:pt x="510" y="633"/>
                  </a:lnTo>
                  <a:lnTo>
                    <a:pt x="496" y="640"/>
                  </a:lnTo>
                  <a:lnTo>
                    <a:pt x="493" y="643"/>
                  </a:lnTo>
                  <a:lnTo>
                    <a:pt x="480" y="648"/>
                  </a:lnTo>
                  <a:lnTo>
                    <a:pt x="477" y="650"/>
                  </a:lnTo>
                  <a:lnTo>
                    <a:pt x="464" y="655"/>
                  </a:lnTo>
                  <a:lnTo>
                    <a:pt x="461" y="657"/>
                  </a:lnTo>
                  <a:lnTo>
                    <a:pt x="447" y="662"/>
                  </a:lnTo>
                  <a:lnTo>
                    <a:pt x="444" y="662"/>
                  </a:lnTo>
                  <a:lnTo>
                    <a:pt x="431" y="666"/>
                  </a:lnTo>
                  <a:lnTo>
                    <a:pt x="428" y="667"/>
                  </a:lnTo>
                  <a:lnTo>
                    <a:pt x="414" y="671"/>
                  </a:lnTo>
                  <a:lnTo>
                    <a:pt x="412" y="672"/>
                  </a:lnTo>
                  <a:lnTo>
                    <a:pt x="398" y="673"/>
                  </a:lnTo>
                  <a:lnTo>
                    <a:pt x="395" y="674"/>
                  </a:lnTo>
                  <a:lnTo>
                    <a:pt x="382" y="675"/>
                  </a:lnTo>
                  <a:lnTo>
                    <a:pt x="379" y="675"/>
                  </a:lnTo>
                  <a:lnTo>
                    <a:pt x="365" y="678"/>
                  </a:lnTo>
                  <a:lnTo>
                    <a:pt x="363" y="678"/>
                  </a:lnTo>
                  <a:lnTo>
                    <a:pt x="349" y="678"/>
                  </a:lnTo>
                  <a:lnTo>
                    <a:pt x="346" y="678"/>
                  </a:lnTo>
                  <a:lnTo>
                    <a:pt x="333" y="678"/>
                  </a:lnTo>
                  <a:lnTo>
                    <a:pt x="330" y="678"/>
                  </a:lnTo>
                  <a:lnTo>
                    <a:pt x="316" y="675"/>
                  </a:lnTo>
                  <a:lnTo>
                    <a:pt x="314" y="675"/>
                  </a:lnTo>
                  <a:lnTo>
                    <a:pt x="301" y="673"/>
                  </a:lnTo>
                  <a:lnTo>
                    <a:pt x="298" y="673"/>
                  </a:lnTo>
                  <a:lnTo>
                    <a:pt x="287" y="671"/>
                  </a:lnTo>
                  <a:lnTo>
                    <a:pt x="282" y="671"/>
                  </a:lnTo>
                  <a:lnTo>
                    <a:pt x="271" y="667"/>
                  </a:lnTo>
                  <a:lnTo>
                    <a:pt x="266" y="666"/>
                  </a:lnTo>
                  <a:lnTo>
                    <a:pt x="255" y="664"/>
                  </a:lnTo>
                  <a:lnTo>
                    <a:pt x="251" y="662"/>
                  </a:lnTo>
                  <a:lnTo>
                    <a:pt x="240" y="658"/>
                  </a:lnTo>
                  <a:lnTo>
                    <a:pt x="237" y="657"/>
                  </a:lnTo>
                  <a:lnTo>
                    <a:pt x="224" y="653"/>
                  </a:lnTo>
                  <a:lnTo>
                    <a:pt x="222" y="651"/>
                  </a:lnTo>
                  <a:lnTo>
                    <a:pt x="210" y="646"/>
                  </a:lnTo>
                  <a:lnTo>
                    <a:pt x="208" y="645"/>
                  </a:lnTo>
                  <a:lnTo>
                    <a:pt x="197" y="639"/>
                  </a:lnTo>
                  <a:lnTo>
                    <a:pt x="193" y="638"/>
                  </a:lnTo>
                  <a:lnTo>
                    <a:pt x="182" y="632"/>
                  </a:lnTo>
                  <a:lnTo>
                    <a:pt x="180" y="631"/>
                  </a:lnTo>
                  <a:lnTo>
                    <a:pt x="168" y="624"/>
                  </a:lnTo>
                  <a:lnTo>
                    <a:pt x="166" y="623"/>
                  </a:lnTo>
                  <a:lnTo>
                    <a:pt x="155" y="616"/>
                  </a:lnTo>
                  <a:lnTo>
                    <a:pt x="153" y="614"/>
                  </a:lnTo>
                  <a:lnTo>
                    <a:pt x="142" y="607"/>
                  </a:lnTo>
                  <a:lnTo>
                    <a:pt x="139" y="603"/>
                  </a:lnTo>
                  <a:lnTo>
                    <a:pt x="130" y="597"/>
                  </a:lnTo>
                  <a:lnTo>
                    <a:pt x="127" y="594"/>
                  </a:lnTo>
                  <a:lnTo>
                    <a:pt x="118" y="586"/>
                  </a:lnTo>
                  <a:lnTo>
                    <a:pt x="116" y="584"/>
                  </a:lnTo>
                  <a:lnTo>
                    <a:pt x="106" y="575"/>
                  </a:lnTo>
                  <a:lnTo>
                    <a:pt x="105" y="574"/>
                  </a:lnTo>
                  <a:lnTo>
                    <a:pt x="94" y="565"/>
                  </a:lnTo>
                  <a:lnTo>
                    <a:pt x="93" y="561"/>
                  </a:lnTo>
                  <a:lnTo>
                    <a:pt x="84" y="552"/>
                  </a:lnTo>
                  <a:lnTo>
                    <a:pt x="82" y="551"/>
                  </a:lnTo>
                  <a:lnTo>
                    <a:pt x="75" y="541"/>
                  </a:lnTo>
                  <a:lnTo>
                    <a:pt x="72" y="538"/>
                  </a:lnTo>
                  <a:lnTo>
                    <a:pt x="65" y="527"/>
                  </a:lnTo>
                  <a:lnTo>
                    <a:pt x="62" y="526"/>
                  </a:lnTo>
                  <a:lnTo>
                    <a:pt x="56" y="515"/>
                  </a:lnTo>
                  <a:lnTo>
                    <a:pt x="53" y="512"/>
                  </a:lnTo>
                  <a:lnTo>
                    <a:pt x="47" y="502"/>
                  </a:lnTo>
                  <a:lnTo>
                    <a:pt x="45" y="498"/>
                  </a:lnTo>
                  <a:lnTo>
                    <a:pt x="40" y="488"/>
                  </a:lnTo>
                  <a:lnTo>
                    <a:pt x="39" y="486"/>
                  </a:lnTo>
                  <a:lnTo>
                    <a:pt x="33" y="474"/>
                  </a:lnTo>
                  <a:lnTo>
                    <a:pt x="32" y="472"/>
                  </a:lnTo>
                  <a:lnTo>
                    <a:pt x="26" y="461"/>
                  </a:lnTo>
                  <a:lnTo>
                    <a:pt x="25" y="458"/>
                  </a:lnTo>
                  <a:lnTo>
                    <a:pt x="20" y="446"/>
                  </a:lnTo>
                  <a:lnTo>
                    <a:pt x="19" y="443"/>
                  </a:lnTo>
                  <a:lnTo>
                    <a:pt x="15" y="432"/>
                  </a:lnTo>
                  <a:lnTo>
                    <a:pt x="13" y="429"/>
                  </a:lnTo>
                  <a:lnTo>
                    <a:pt x="10" y="417"/>
                  </a:lnTo>
                  <a:lnTo>
                    <a:pt x="9" y="414"/>
                  </a:lnTo>
                  <a:lnTo>
                    <a:pt x="7" y="401"/>
                  </a:lnTo>
                  <a:lnTo>
                    <a:pt x="7" y="398"/>
                  </a:lnTo>
                  <a:lnTo>
                    <a:pt x="3" y="386"/>
                  </a:lnTo>
                  <a:lnTo>
                    <a:pt x="3" y="383"/>
                  </a:lnTo>
                  <a:lnTo>
                    <a:pt x="1" y="370"/>
                  </a:lnTo>
                  <a:lnTo>
                    <a:pt x="1" y="368"/>
                  </a:lnTo>
                  <a:lnTo>
                    <a:pt x="0" y="357"/>
                  </a:lnTo>
                  <a:lnTo>
                    <a:pt x="0" y="352"/>
                  </a:lnTo>
                  <a:lnTo>
                    <a:pt x="0" y="340"/>
                  </a:lnTo>
                  <a:lnTo>
                    <a:pt x="0" y="337"/>
                  </a:lnTo>
                  <a:lnTo>
                    <a:pt x="0" y="323"/>
                  </a:lnTo>
                  <a:lnTo>
                    <a:pt x="0" y="320"/>
                  </a:lnTo>
                  <a:lnTo>
                    <a:pt x="1" y="309"/>
                  </a:lnTo>
                  <a:lnTo>
                    <a:pt x="1" y="304"/>
                  </a:lnTo>
                  <a:lnTo>
                    <a:pt x="2" y="293"/>
                  </a:lnTo>
                  <a:lnTo>
                    <a:pt x="3" y="289"/>
                  </a:lnTo>
                  <a:lnTo>
                    <a:pt x="4" y="276"/>
                  </a:lnTo>
                  <a:lnTo>
                    <a:pt x="7" y="273"/>
                  </a:lnTo>
                  <a:lnTo>
                    <a:pt x="9" y="261"/>
                  </a:lnTo>
                  <a:lnTo>
                    <a:pt x="10" y="257"/>
                  </a:lnTo>
                  <a:lnTo>
                    <a:pt x="15" y="245"/>
                  </a:lnTo>
                  <a:lnTo>
                    <a:pt x="15" y="241"/>
                  </a:lnTo>
                  <a:lnTo>
                    <a:pt x="20" y="229"/>
                  </a:lnTo>
                  <a:lnTo>
                    <a:pt x="22" y="225"/>
                  </a:lnTo>
                  <a:lnTo>
                    <a:pt x="27" y="213"/>
                  </a:lnTo>
                  <a:lnTo>
                    <a:pt x="28" y="209"/>
                  </a:lnTo>
                  <a:lnTo>
                    <a:pt x="34" y="197"/>
                  </a:lnTo>
                  <a:lnTo>
                    <a:pt x="37" y="194"/>
                  </a:lnTo>
                  <a:lnTo>
                    <a:pt x="44" y="181"/>
                  </a:lnTo>
                  <a:lnTo>
                    <a:pt x="45" y="177"/>
                  </a:lnTo>
                  <a:lnTo>
                    <a:pt x="53" y="166"/>
                  </a:lnTo>
                  <a:lnTo>
                    <a:pt x="56" y="162"/>
                  </a:lnTo>
                  <a:lnTo>
                    <a:pt x="65" y="151"/>
                  </a:lnTo>
                  <a:lnTo>
                    <a:pt x="66" y="146"/>
                  </a:lnTo>
                  <a:lnTo>
                    <a:pt x="76" y="134"/>
                  </a:lnTo>
                  <a:lnTo>
                    <a:pt x="78" y="132"/>
                  </a:lnTo>
                  <a:lnTo>
                    <a:pt x="90" y="119"/>
                  </a:lnTo>
                  <a:lnTo>
                    <a:pt x="93" y="117"/>
                  </a:lnTo>
                  <a:lnTo>
                    <a:pt x="105" y="104"/>
                  </a:lnTo>
                  <a:lnTo>
                    <a:pt x="106" y="103"/>
                  </a:lnTo>
                </a:path>
              </a:pathLst>
            </a:custGeom>
            <a:gradFill rotWithShape="0">
              <a:gsLst>
                <a:gs pos="0">
                  <a:srgbClr val="FF33CC">
                    <a:gamma/>
                    <a:tint val="0"/>
                    <a:invGamma/>
                  </a:srgbClr>
                </a:gs>
                <a:gs pos="100000">
                  <a:srgbClr val="FF33CC"/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chemeClr val="hlink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68" name="Freeform 4"/>
            <p:cNvSpPr>
              <a:spLocks/>
            </p:cNvSpPr>
            <p:nvPr/>
          </p:nvSpPr>
          <p:spPr bwMode="auto">
            <a:xfrm>
              <a:off x="2718" y="2443"/>
              <a:ext cx="285" cy="279"/>
            </a:xfrm>
            <a:custGeom>
              <a:avLst/>
              <a:gdLst>
                <a:gd name="T0" fmla="*/ 29 w 285"/>
                <a:gd name="T1" fmla="*/ 56 h 279"/>
                <a:gd name="T2" fmla="*/ 40 w 285"/>
                <a:gd name="T3" fmla="*/ 43 h 279"/>
                <a:gd name="T4" fmla="*/ 54 w 285"/>
                <a:gd name="T5" fmla="*/ 30 h 279"/>
                <a:gd name="T6" fmla="*/ 68 w 285"/>
                <a:gd name="T7" fmla="*/ 19 h 279"/>
                <a:gd name="T8" fmla="*/ 85 w 285"/>
                <a:gd name="T9" fmla="*/ 10 h 279"/>
                <a:gd name="T10" fmla="*/ 99 w 285"/>
                <a:gd name="T11" fmla="*/ 6 h 279"/>
                <a:gd name="T12" fmla="*/ 116 w 285"/>
                <a:gd name="T13" fmla="*/ 2 h 279"/>
                <a:gd name="T14" fmla="*/ 132 w 285"/>
                <a:gd name="T15" fmla="*/ 1 h 279"/>
                <a:gd name="T16" fmla="*/ 150 w 285"/>
                <a:gd name="T17" fmla="*/ 1 h 279"/>
                <a:gd name="T18" fmla="*/ 164 w 285"/>
                <a:gd name="T19" fmla="*/ 2 h 279"/>
                <a:gd name="T20" fmla="*/ 181 w 285"/>
                <a:gd name="T21" fmla="*/ 6 h 279"/>
                <a:gd name="T22" fmla="*/ 194 w 285"/>
                <a:gd name="T23" fmla="*/ 11 h 279"/>
                <a:gd name="T24" fmla="*/ 211 w 285"/>
                <a:gd name="T25" fmla="*/ 19 h 279"/>
                <a:gd name="T26" fmla="*/ 224 w 285"/>
                <a:gd name="T27" fmla="*/ 26 h 279"/>
                <a:gd name="T28" fmla="*/ 238 w 285"/>
                <a:gd name="T29" fmla="*/ 38 h 279"/>
                <a:gd name="T30" fmla="*/ 248 w 285"/>
                <a:gd name="T31" fmla="*/ 48 h 279"/>
                <a:gd name="T32" fmla="*/ 258 w 285"/>
                <a:gd name="T33" fmla="*/ 62 h 279"/>
                <a:gd name="T34" fmla="*/ 267 w 285"/>
                <a:gd name="T35" fmla="*/ 73 h 279"/>
                <a:gd name="T36" fmla="*/ 274 w 285"/>
                <a:gd name="T37" fmla="*/ 89 h 279"/>
                <a:gd name="T38" fmla="*/ 280 w 285"/>
                <a:gd name="T39" fmla="*/ 103 h 279"/>
                <a:gd name="T40" fmla="*/ 282 w 285"/>
                <a:gd name="T41" fmla="*/ 120 h 279"/>
                <a:gd name="T42" fmla="*/ 284 w 285"/>
                <a:gd name="T43" fmla="*/ 136 h 279"/>
                <a:gd name="T44" fmla="*/ 281 w 285"/>
                <a:gd name="T45" fmla="*/ 154 h 279"/>
                <a:gd name="T46" fmla="*/ 279 w 285"/>
                <a:gd name="T47" fmla="*/ 170 h 279"/>
                <a:gd name="T48" fmla="*/ 270 w 285"/>
                <a:gd name="T49" fmla="*/ 191 h 279"/>
                <a:gd name="T50" fmla="*/ 263 w 285"/>
                <a:gd name="T51" fmla="*/ 207 h 279"/>
                <a:gd name="T52" fmla="*/ 249 w 285"/>
                <a:gd name="T53" fmla="*/ 225 h 279"/>
                <a:gd name="T54" fmla="*/ 238 w 285"/>
                <a:gd name="T55" fmla="*/ 239 h 279"/>
                <a:gd name="T56" fmla="*/ 223 w 285"/>
                <a:gd name="T57" fmla="*/ 251 h 279"/>
                <a:gd name="T58" fmla="*/ 208 w 285"/>
                <a:gd name="T59" fmla="*/ 260 h 279"/>
                <a:gd name="T60" fmla="*/ 192 w 285"/>
                <a:gd name="T61" fmla="*/ 267 h 279"/>
                <a:gd name="T62" fmla="*/ 177 w 285"/>
                <a:gd name="T63" fmla="*/ 273 h 279"/>
                <a:gd name="T64" fmla="*/ 159 w 285"/>
                <a:gd name="T65" fmla="*/ 275 h 279"/>
                <a:gd name="T66" fmla="*/ 145 w 285"/>
                <a:gd name="T67" fmla="*/ 278 h 279"/>
                <a:gd name="T68" fmla="*/ 127 w 285"/>
                <a:gd name="T69" fmla="*/ 275 h 279"/>
                <a:gd name="T70" fmla="*/ 114 w 285"/>
                <a:gd name="T71" fmla="*/ 273 h 279"/>
                <a:gd name="T72" fmla="*/ 95 w 285"/>
                <a:gd name="T73" fmla="*/ 267 h 279"/>
                <a:gd name="T74" fmla="*/ 83 w 285"/>
                <a:gd name="T75" fmla="*/ 262 h 279"/>
                <a:gd name="T76" fmla="*/ 66 w 285"/>
                <a:gd name="T77" fmla="*/ 254 h 279"/>
                <a:gd name="T78" fmla="*/ 54 w 285"/>
                <a:gd name="T79" fmla="*/ 246 h 279"/>
                <a:gd name="T80" fmla="*/ 41 w 285"/>
                <a:gd name="T81" fmla="*/ 233 h 279"/>
                <a:gd name="T82" fmla="*/ 31 w 285"/>
                <a:gd name="T83" fmla="*/ 224 h 279"/>
                <a:gd name="T84" fmla="*/ 20 w 285"/>
                <a:gd name="T85" fmla="*/ 209 h 279"/>
                <a:gd name="T86" fmla="*/ 13 w 285"/>
                <a:gd name="T87" fmla="*/ 196 h 279"/>
                <a:gd name="T88" fmla="*/ 5 w 285"/>
                <a:gd name="T89" fmla="*/ 180 h 279"/>
                <a:gd name="T90" fmla="*/ 2 w 285"/>
                <a:gd name="T91" fmla="*/ 167 h 279"/>
                <a:gd name="T92" fmla="*/ 0 w 285"/>
                <a:gd name="T93" fmla="*/ 150 h 279"/>
                <a:gd name="T94" fmla="*/ 0 w 285"/>
                <a:gd name="T95" fmla="*/ 134 h 279"/>
                <a:gd name="T96" fmla="*/ 3 w 285"/>
                <a:gd name="T97" fmla="*/ 115 h 279"/>
                <a:gd name="T98" fmla="*/ 8 w 285"/>
                <a:gd name="T99" fmla="*/ 98 h 279"/>
                <a:gd name="T100" fmla="*/ 16 w 285"/>
                <a:gd name="T101" fmla="*/ 79 h 2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5"/>
                <a:gd name="T154" fmla="*/ 0 h 279"/>
                <a:gd name="T155" fmla="*/ 285 w 285"/>
                <a:gd name="T156" fmla="*/ 279 h 2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5" h="279">
                  <a:moveTo>
                    <a:pt x="20" y="70"/>
                  </a:moveTo>
                  <a:lnTo>
                    <a:pt x="20" y="70"/>
                  </a:lnTo>
                  <a:lnTo>
                    <a:pt x="25" y="63"/>
                  </a:lnTo>
                  <a:lnTo>
                    <a:pt x="26" y="62"/>
                  </a:lnTo>
                  <a:lnTo>
                    <a:pt x="29" y="56"/>
                  </a:lnTo>
                  <a:lnTo>
                    <a:pt x="29" y="55"/>
                  </a:lnTo>
                  <a:lnTo>
                    <a:pt x="34" y="51"/>
                  </a:lnTo>
                  <a:lnTo>
                    <a:pt x="35" y="50"/>
                  </a:lnTo>
                  <a:lnTo>
                    <a:pt x="40" y="44"/>
                  </a:lnTo>
                  <a:lnTo>
                    <a:pt x="40" y="43"/>
                  </a:lnTo>
                  <a:lnTo>
                    <a:pt x="44" y="39"/>
                  </a:lnTo>
                  <a:lnTo>
                    <a:pt x="45" y="38"/>
                  </a:lnTo>
                  <a:lnTo>
                    <a:pt x="50" y="33"/>
                  </a:lnTo>
                  <a:lnTo>
                    <a:pt x="51" y="33"/>
                  </a:lnTo>
                  <a:lnTo>
                    <a:pt x="54" y="30"/>
                  </a:lnTo>
                  <a:lnTo>
                    <a:pt x="57" y="27"/>
                  </a:lnTo>
                  <a:lnTo>
                    <a:pt x="60" y="25"/>
                  </a:lnTo>
                  <a:lnTo>
                    <a:pt x="62" y="24"/>
                  </a:lnTo>
                  <a:lnTo>
                    <a:pt x="68" y="22"/>
                  </a:lnTo>
                  <a:lnTo>
                    <a:pt x="68" y="19"/>
                  </a:lnTo>
                  <a:lnTo>
                    <a:pt x="73" y="17"/>
                  </a:lnTo>
                  <a:lnTo>
                    <a:pt x="75" y="16"/>
                  </a:lnTo>
                  <a:lnTo>
                    <a:pt x="78" y="15"/>
                  </a:lnTo>
                  <a:lnTo>
                    <a:pt x="79" y="13"/>
                  </a:lnTo>
                  <a:lnTo>
                    <a:pt x="85" y="10"/>
                  </a:lnTo>
                  <a:lnTo>
                    <a:pt x="91" y="9"/>
                  </a:lnTo>
                  <a:lnTo>
                    <a:pt x="93" y="8"/>
                  </a:lnTo>
                  <a:lnTo>
                    <a:pt x="99" y="6"/>
                  </a:lnTo>
                  <a:lnTo>
                    <a:pt x="103" y="5"/>
                  </a:lnTo>
                  <a:lnTo>
                    <a:pt x="105" y="3"/>
                  </a:lnTo>
                  <a:lnTo>
                    <a:pt x="110" y="2"/>
                  </a:lnTo>
                  <a:lnTo>
                    <a:pt x="112" y="2"/>
                  </a:lnTo>
                  <a:lnTo>
                    <a:pt x="116" y="2"/>
                  </a:lnTo>
                  <a:lnTo>
                    <a:pt x="118" y="1"/>
                  </a:lnTo>
                  <a:lnTo>
                    <a:pt x="124" y="1"/>
                  </a:lnTo>
                  <a:lnTo>
                    <a:pt x="125" y="1"/>
                  </a:lnTo>
                  <a:lnTo>
                    <a:pt x="131" y="1"/>
                  </a:lnTo>
                  <a:lnTo>
                    <a:pt x="132" y="1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43" y="1"/>
                  </a:lnTo>
                  <a:lnTo>
                    <a:pt x="144" y="1"/>
                  </a:lnTo>
                  <a:lnTo>
                    <a:pt x="150" y="1"/>
                  </a:lnTo>
                  <a:lnTo>
                    <a:pt x="151" y="1"/>
                  </a:lnTo>
                  <a:lnTo>
                    <a:pt x="156" y="1"/>
                  </a:lnTo>
                  <a:lnTo>
                    <a:pt x="157" y="1"/>
                  </a:lnTo>
                  <a:lnTo>
                    <a:pt x="162" y="2"/>
                  </a:lnTo>
                  <a:lnTo>
                    <a:pt x="164" y="2"/>
                  </a:lnTo>
                  <a:lnTo>
                    <a:pt x="168" y="3"/>
                  </a:lnTo>
                  <a:lnTo>
                    <a:pt x="169" y="3"/>
                  </a:lnTo>
                  <a:lnTo>
                    <a:pt x="175" y="5"/>
                  </a:lnTo>
                  <a:lnTo>
                    <a:pt x="176" y="5"/>
                  </a:lnTo>
                  <a:lnTo>
                    <a:pt x="181" y="6"/>
                  </a:lnTo>
                  <a:lnTo>
                    <a:pt x="182" y="8"/>
                  </a:lnTo>
                  <a:lnTo>
                    <a:pt x="187" y="9"/>
                  </a:lnTo>
                  <a:lnTo>
                    <a:pt x="189" y="9"/>
                  </a:lnTo>
                  <a:lnTo>
                    <a:pt x="193" y="11"/>
                  </a:lnTo>
                  <a:lnTo>
                    <a:pt x="194" y="11"/>
                  </a:lnTo>
                  <a:lnTo>
                    <a:pt x="199" y="13"/>
                  </a:lnTo>
                  <a:lnTo>
                    <a:pt x="200" y="15"/>
                  </a:lnTo>
                  <a:lnTo>
                    <a:pt x="206" y="17"/>
                  </a:lnTo>
                  <a:lnTo>
                    <a:pt x="207" y="17"/>
                  </a:lnTo>
                  <a:lnTo>
                    <a:pt x="211" y="19"/>
                  </a:lnTo>
                  <a:lnTo>
                    <a:pt x="213" y="19"/>
                  </a:lnTo>
                  <a:lnTo>
                    <a:pt x="217" y="23"/>
                  </a:lnTo>
                  <a:lnTo>
                    <a:pt x="218" y="24"/>
                  </a:lnTo>
                  <a:lnTo>
                    <a:pt x="223" y="26"/>
                  </a:lnTo>
                  <a:lnTo>
                    <a:pt x="224" y="26"/>
                  </a:lnTo>
                  <a:lnTo>
                    <a:pt x="227" y="31"/>
                  </a:lnTo>
                  <a:lnTo>
                    <a:pt x="232" y="33"/>
                  </a:lnTo>
                  <a:lnTo>
                    <a:pt x="233" y="34"/>
                  </a:lnTo>
                  <a:lnTo>
                    <a:pt x="238" y="38"/>
                  </a:lnTo>
                  <a:lnTo>
                    <a:pt x="238" y="39"/>
                  </a:lnTo>
                  <a:lnTo>
                    <a:pt x="242" y="43"/>
                  </a:lnTo>
                  <a:lnTo>
                    <a:pt x="243" y="43"/>
                  </a:lnTo>
                  <a:lnTo>
                    <a:pt x="247" y="47"/>
                  </a:lnTo>
                  <a:lnTo>
                    <a:pt x="248" y="48"/>
                  </a:lnTo>
                  <a:lnTo>
                    <a:pt x="251" y="51"/>
                  </a:lnTo>
                  <a:lnTo>
                    <a:pt x="251" y="53"/>
                  </a:lnTo>
                  <a:lnTo>
                    <a:pt x="256" y="56"/>
                  </a:lnTo>
                  <a:lnTo>
                    <a:pt x="256" y="58"/>
                  </a:lnTo>
                  <a:lnTo>
                    <a:pt x="258" y="62"/>
                  </a:lnTo>
                  <a:lnTo>
                    <a:pt x="260" y="63"/>
                  </a:lnTo>
                  <a:lnTo>
                    <a:pt x="263" y="67"/>
                  </a:lnTo>
                  <a:lnTo>
                    <a:pt x="266" y="73"/>
                  </a:lnTo>
                  <a:lnTo>
                    <a:pt x="267" y="73"/>
                  </a:lnTo>
                  <a:lnTo>
                    <a:pt x="270" y="79"/>
                  </a:lnTo>
                  <a:lnTo>
                    <a:pt x="270" y="80"/>
                  </a:lnTo>
                  <a:lnTo>
                    <a:pt x="273" y="83"/>
                  </a:lnTo>
                  <a:lnTo>
                    <a:pt x="273" y="86"/>
                  </a:lnTo>
                  <a:lnTo>
                    <a:pt x="274" y="89"/>
                  </a:lnTo>
                  <a:lnTo>
                    <a:pt x="275" y="90"/>
                  </a:lnTo>
                  <a:lnTo>
                    <a:pt x="276" y="96"/>
                  </a:lnTo>
                  <a:lnTo>
                    <a:pt x="276" y="97"/>
                  </a:lnTo>
                  <a:lnTo>
                    <a:pt x="279" y="102"/>
                  </a:lnTo>
                  <a:lnTo>
                    <a:pt x="280" y="103"/>
                  </a:lnTo>
                  <a:lnTo>
                    <a:pt x="281" y="108"/>
                  </a:lnTo>
                  <a:lnTo>
                    <a:pt x="281" y="110"/>
                  </a:lnTo>
                  <a:lnTo>
                    <a:pt x="281" y="115"/>
                  </a:lnTo>
                  <a:lnTo>
                    <a:pt x="282" y="115"/>
                  </a:lnTo>
                  <a:lnTo>
                    <a:pt x="282" y="120"/>
                  </a:lnTo>
                  <a:lnTo>
                    <a:pt x="282" y="122"/>
                  </a:lnTo>
                  <a:lnTo>
                    <a:pt x="284" y="127"/>
                  </a:lnTo>
                  <a:lnTo>
                    <a:pt x="284" y="129"/>
                  </a:lnTo>
                  <a:lnTo>
                    <a:pt x="284" y="134"/>
                  </a:lnTo>
                  <a:lnTo>
                    <a:pt x="284" y="136"/>
                  </a:lnTo>
                  <a:lnTo>
                    <a:pt x="284" y="141"/>
                  </a:lnTo>
                  <a:lnTo>
                    <a:pt x="284" y="143"/>
                  </a:lnTo>
                  <a:lnTo>
                    <a:pt x="282" y="147"/>
                  </a:lnTo>
                  <a:lnTo>
                    <a:pt x="282" y="150"/>
                  </a:lnTo>
                  <a:lnTo>
                    <a:pt x="281" y="154"/>
                  </a:lnTo>
                  <a:lnTo>
                    <a:pt x="281" y="155"/>
                  </a:lnTo>
                  <a:lnTo>
                    <a:pt x="280" y="161"/>
                  </a:lnTo>
                  <a:lnTo>
                    <a:pt x="280" y="162"/>
                  </a:lnTo>
                  <a:lnTo>
                    <a:pt x="279" y="169"/>
                  </a:lnTo>
                  <a:lnTo>
                    <a:pt x="279" y="170"/>
                  </a:lnTo>
                  <a:lnTo>
                    <a:pt x="276" y="176"/>
                  </a:lnTo>
                  <a:lnTo>
                    <a:pt x="275" y="177"/>
                  </a:lnTo>
                  <a:lnTo>
                    <a:pt x="274" y="183"/>
                  </a:lnTo>
                  <a:lnTo>
                    <a:pt x="273" y="184"/>
                  </a:lnTo>
                  <a:lnTo>
                    <a:pt x="270" y="191"/>
                  </a:lnTo>
                  <a:lnTo>
                    <a:pt x="270" y="193"/>
                  </a:lnTo>
                  <a:lnTo>
                    <a:pt x="267" y="198"/>
                  </a:lnTo>
                  <a:lnTo>
                    <a:pt x="266" y="200"/>
                  </a:lnTo>
                  <a:lnTo>
                    <a:pt x="263" y="205"/>
                  </a:lnTo>
                  <a:lnTo>
                    <a:pt x="263" y="207"/>
                  </a:lnTo>
                  <a:lnTo>
                    <a:pt x="258" y="214"/>
                  </a:lnTo>
                  <a:lnTo>
                    <a:pt x="257" y="215"/>
                  </a:lnTo>
                  <a:lnTo>
                    <a:pt x="252" y="219"/>
                  </a:lnTo>
                  <a:lnTo>
                    <a:pt x="252" y="222"/>
                  </a:lnTo>
                  <a:lnTo>
                    <a:pt x="249" y="225"/>
                  </a:lnTo>
                  <a:lnTo>
                    <a:pt x="248" y="226"/>
                  </a:lnTo>
                  <a:lnTo>
                    <a:pt x="243" y="232"/>
                  </a:lnTo>
                  <a:lnTo>
                    <a:pt x="243" y="233"/>
                  </a:lnTo>
                  <a:lnTo>
                    <a:pt x="239" y="238"/>
                  </a:lnTo>
                  <a:lnTo>
                    <a:pt x="238" y="239"/>
                  </a:lnTo>
                  <a:lnTo>
                    <a:pt x="233" y="243"/>
                  </a:lnTo>
                  <a:lnTo>
                    <a:pt x="232" y="243"/>
                  </a:lnTo>
                  <a:lnTo>
                    <a:pt x="227" y="247"/>
                  </a:lnTo>
                  <a:lnTo>
                    <a:pt x="226" y="248"/>
                  </a:lnTo>
                  <a:lnTo>
                    <a:pt x="223" y="251"/>
                  </a:lnTo>
                  <a:lnTo>
                    <a:pt x="221" y="252"/>
                  </a:lnTo>
                  <a:lnTo>
                    <a:pt x="215" y="255"/>
                  </a:lnTo>
                  <a:lnTo>
                    <a:pt x="215" y="257"/>
                  </a:lnTo>
                  <a:lnTo>
                    <a:pt x="210" y="259"/>
                  </a:lnTo>
                  <a:lnTo>
                    <a:pt x="208" y="260"/>
                  </a:lnTo>
                  <a:lnTo>
                    <a:pt x="205" y="262"/>
                  </a:lnTo>
                  <a:lnTo>
                    <a:pt x="202" y="264"/>
                  </a:lnTo>
                  <a:lnTo>
                    <a:pt x="198" y="266"/>
                  </a:lnTo>
                  <a:lnTo>
                    <a:pt x="192" y="267"/>
                  </a:lnTo>
                  <a:lnTo>
                    <a:pt x="190" y="268"/>
                  </a:lnTo>
                  <a:lnTo>
                    <a:pt x="184" y="271"/>
                  </a:lnTo>
                  <a:lnTo>
                    <a:pt x="178" y="272"/>
                  </a:lnTo>
                  <a:lnTo>
                    <a:pt x="177" y="273"/>
                  </a:lnTo>
                  <a:lnTo>
                    <a:pt x="173" y="274"/>
                  </a:lnTo>
                  <a:lnTo>
                    <a:pt x="170" y="274"/>
                  </a:lnTo>
                  <a:lnTo>
                    <a:pt x="167" y="274"/>
                  </a:lnTo>
                  <a:lnTo>
                    <a:pt x="165" y="275"/>
                  </a:lnTo>
                  <a:lnTo>
                    <a:pt x="159" y="275"/>
                  </a:lnTo>
                  <a:lnTo>
                    <a:pt x="158" y="275"/>
                  </a:lnTo>
                  <a:lnTo>
                    <a:pt x="152" y="275"/>
                  </a:lnTo>
                  <a:lnTo>
                    <a:pt x="151" y="275"/>
                  </a:lnTo>
                  <a:lnTo>
                    <a:pt x="147" y="278"/>
                  </a:lnTo>
                  <a:lnTo>
                    <a:pt x="145" y="278"/>
                  </a:lnTo>
                  <a:lnTo>
                    <a:pt x="140" y="275"/>
                  </a:lnTo>
                  <a:lnTo>
                    <a:pt x="139" y="275"/>
                  </a:lnTo>
                  <a:lnTo>
                    <a:pt x="133" y="275"/>
                  </a:lnTo>
                  <a:lnTo>
                    <a:pt x="132" y="275"/>
                  </a:lnTo>
                  <a:lnTo>
                    <a:pt x="127" y="275"/>
                  </a:lnTo>
                  <a:lnTo>
                    <a:pt x="126" y="275"/>
                  </a:lnTo>
                  <a:lnTo>
                    <a:pt x="120" y="274"/>
                  </a:lnTo>
                  <a:lnTo>
                    <a:pt x="119" y="274"/>
                  </a:lnTo>
                  <a:lnTo>
                    <a:pt x="115" y="273"/>
                  </a:lnTo>
                  <a:lnTo>
                    <a:pt x="114" y="273"/>
                  </a:lnTo>
                  <a:lnTo>
                    <a:pt x="108" y="272"/>
                  </a:lnTo>
                  <a:lnTo>
                    <a:pt x="107" y="272"/>
                  </a:lnTo>
                  <a:lnTo>
                    <a:pt x="102" y="271"/>
                  </a:lnTo>
                  <a:lnTo>
                    <a:pt x="101" y="268"/>
                  </a:lnTo>
                  <a:lnTo>
                    <a:pt x="95" y="267"/>
                  </a:lnTo>
                  <a:lnTo>
                    <a:pt x="94" y="267"/>
                  </a:lnTo>
                  <a:lnTo>
                    <a:pt x="90" y="265"/>
                  </a:lnTo>
                  <a:lnTo>
                    <a:pt x="88" y="265"/>
                  </a:lnTo>
                  <a:lnTo>
                    <a:pt x="84" y="264"/>
                  </a:lnTo>
                  <a:lnTo>
                    <a:pt x="83" y="262"/>
                  </a:lnTo>
                  <a:lnTo>
                    <a:pt x="77" y="259"/>
                  </a:lnTo>
                  <a:lnTo>
                    <a:pt x="76" y="259"/>
                  </a:lnTo>
                  <a:lnTo>
                    <a:pt x="71" y="257"/>
                  </a:lnTo>
                  <a:lnTo>
                    <a:pt x="70" y="257"/>
                  </a:lnTo>
                  <a:lnTo>
                    <a:pt x="66" y="254"/>
                  </a:lnTo>
                  <a:lnTo>
                    <a:pt x="65" y="252"/>
                  </a:lnTo>
                  <a:lnTo>
                    <a:pt x="60" y="250"/>
                  </a:lnTo>
                  <a:lnTo>
                    <a:pt x="59" y="250"/>
                  </a:lnTo>
                  <a:lnTo>
                    <a:pt x="54" y="246"/>
                  </a:lnTo>
                  <a:lnTo>
                    <a:pt x="51" y="243"/>
                  </a:lnTo>
                  <a:lnTo>
                    <a:pt x="50" y="241"/>
                  </a:lnTo>
                  <a:lnTo>
                    <a:pt x="45" y="239"/>
                  </a:lnTo>
                  <a:lnTo>
                    <a:pt x="45" y="238"/>
                  </a:lnTo>
                  <a:lnTo>
                    <a:pt x="41" y="233"/>
                  </a:lnTo>
                  <a:lnTo>
                    <a:pt x="40" y="233"/>
                  </a:lnTo>
                  <a:lnTo>
                    <a:pt x="36" y="230"/>
                  </a:lnTo>
                  <a:lnTo>
                    <a:pt x="35" y="227"/>
                  </a:lnTo>
                  <a:lnTo>
                    <a:pt x="31" y="225"/>
                  </a:lnTo>
                  <a:lnTo>
                    <a:pt x="31" y="224"/>
                  </a:lnTo>
                  <a:lnTo>
                    <a:pt x="27" y="219"/>
                  </a:lnTo>
                  <a:lnTo>
                    <a:pt x="27" y="218"/>
                  </a:lnTo>
                  <a:lnTo>
                    <a:pt x="25" y="215"/>
                  </a:lnTo>
                  <a:lnTo>
                    <a:pt x="22" y="214"/>
                  </a:lnTo>
                  <a:lnTo>
                    <a:pt x="20" y="209"/>
                  </a:lnTo>
                  <a:lnTo>
                    <a:pt x="17" y="203"/>
                  </a:lnTo>
                  <a:lnTo>
                    <a:pt x="16" y="203"/>
                  </a:lnTo>
                  <a:lnTo>
                    <a:pt x="13" y="198"/>
                  </a:lnTo>
                  <a:lnTo>
                    <a:pt x="13" y="196"/>
                  </a:lnTo>
                  <a:lnTo>
                    <a:pt x="10" y="193"/>
                  </a:lnTo>
                  <a:lnTo>
                    <a:pt x="10" y="191"/>
                  </a:lnTo>
                  <a:lnTo>
                    <a:pt x="9" y="187"/>
                  </a:lnTo>
                  <a:lnTo>
                    <a:pt x="8" y="186"/>
                  </a:lnTo>
                  <a:lnTo>
                    <a:pt x="5" y="180"/>
                  </a:lnTo>
                  <a:lnTo>
                    <a:pt x="5" y="179"/>
                  </a:lnTo>
                  <a:lnTo>
                    <a:pt x="4" y="175"/>
                  </a:lnTo>
                  <a:lnTo>
                    <a:pt x="3" y="174"/>
                  </a:lnTo>
                  <a:lnTo>
                    <a:pt x="2" y="168"/>
                  </a:lnTo>
                  <a:lnTo>
                    <a:pt x="2" y="167"/>
                  </a:lnTo>
                  <a:lnTo>
                    <a:pt x="2" y="161"/>
                  </a:lnTo>
                  <a:lnTo>
                    <a:pt x="1" y="161"/>
                  </a:lnTo>
                  <a:lnTo>
                    <a:pt x="1" y="155"/>
                  </a:lnTo>
                  <a:lnTo>
                    <a:pt x="1" y="154"/>
                  </a:lnTo>
                  <a:lnTo>
                    <a:pt x="0" y="150"/>
                  </a:lnTo>
                  <a:lnTo>
                    <a:pt x="0" y="147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1" y="129"/>
                  </a:lnTo>
                  <a:lnTo>
                    <a:pt x="1" y="127"/>
                  </a:lnTo>
                  <a:lnTo>
                    <a:pt x="2" y="122"/>
                  </a:lnTo>
                  <a:lnTo>
                    <a:pt x="2" y="120"/>
                  </a:lnTo>
                  <a:lnTo>
                    <a:pt x="3" y="115"/>
                  </a:lnTo>
                  <a:lnTo>
                    <a:pt x="3" y="113"/>
                  </a:lnTo>
                  <a:lnTo>
                    <a:pt x="4" y="107"/>
                  </a:lnTo>
                  <a:lnTo>
                    <a:pt x="4" y="105"/>
                  </a:lnTo>
                  <a:lnTo>
                    <a:pt x="5" y="100"/>
                  </a:lnTo>
                  <a:lnTo>
                    <a:pt x="8" y="98"/>
                  </a:lnTo>
                  <a:lnTo>
                    <a:pt x="9" y="94"/>
                  </a:lnTo>
                  <a:lnTo>
                    <a:pt x="10" y="91"/>
                  </a:lnTo>
                  <a:lnTo>
                    <a:pt x="13" y="86"/>
                  </a:lnTo>
                  <a:lnTo>
                    <a:pt x="13" y="83"/>
                  </a:lnTo>
                  <a:lnTo>
                    <a:pt x="16" y="79"/>
                  </a:lnTo>
                  <a:lnTo>
                    <a:pt x="17" y="77"/>
                  </a:lnTo>
                  <a:lnTo>
                    <a:pt x="20" y="72"/>
                  </a:lnTo>
                  <a:lnTo>
                    <a:pt x="20" y="7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auto">
            <a:xfrm>
              <a:off x="2718" y="2443"/>
              <a:ext cx="285" cy="279"/>
            </a:xfrm>
            <a:custGeom>
              <a:avLst/>
              <a:gdLst/>
              <a:ahLst/>
              <a:cxnLst>
                <a:cxn ang="0">
                  <a:pos x="26" y="62"/>
                </a:cxn>
                <a:cxn ang="0">
                  <a:pos x="35" y="50"/>
                </a:cxn>
                <a:cxn ang="0">
                  <a:pos x="45" y="38"/>
                </a:cxn>
                <a:cxn ang="0">
                  <a:pos x="57" y="27"/>
                </a:cxn>
                <a:cxn ang="0">
                  <a:pos x="68" y="19"/>
                </a:cxn>
                <a:cxn ang="0">
                  <a:pos x="79" y="13"/>
                </a:cxn>
                <a:cxn ang="0">
                  <a:pos x="99" y="6"/>
                </a:cxn>
                <a:cxn ang="0">
                  <a:pos x="112" y="2"/>
                </a:cxn>
                <a:cxn ang="0">
                  <a:pos x="125" y="1"/>
                </a:cxn>
                <a:cxn ang="0">
                  <a:pos x="137" y="0"/>
                </a:cxn>
                <a:cxn ang="0">
                  <a:pos x="151" y="1"/>
                </a:cxn>
                <a:cxn ang="0">
                  <a:pos x="164" y="2"/>
                </a:cxn>
                <a:cxn ang="0">
                  <a:pos x="176" y="5"/>
                </a:cxn>
                <a:cxn ang="0">
                  <a:pos x="189" y="9"/>
                </a:cxn>
                <a:cxn ang="0">
                  <a:pos x="200" y="15"/>
                </a:cxn>
                <a:cxn ang="0">
                  <a:pos x="213" y="19"/>
                </a:cxn>
                <a:cxn ang="0">
                  <a:pos x="224" y="26"/>
                </a:cxn>
                <a:cxn ang="0">
                  <a:pos x="238" y="38"/>
                </a:cxn>
                <a:cxn ang="0">
                  <a:pos x="247" y="47"/>
                </a:cxn>
                <a:cxn ang="0">
                  <a:pos x="256" y="56"/>
                </a:cxn>
                <a:cxn ang="0">
                  <a:pos x="263" y="67"/>
                </a:cxn>
                <a:cxn ang="0">
                  <a:pos x="270" y="80"/>
                </a:cxn>
                <a:cxn ang="0">
                  <a:pos x="275" y="90"/>
                </a:cxn>
                <a:cxn ang="0">
                  <a:pos x="280" y="103"/>
                </a:cxn>
                <a:cxn ang="0">
                  <a:pos x="282" y="115"/>
                </a:cxn>
                <a:cxn ang="0">
                  <a:pos x="284" y="129"/>
                </a:cxn>
                <a:cxn ang="0">
                  <a:pos x="284" y="143"/>
                </a:cxn>
                <a:cxn ang="0">
                  <a:pos x="281" y="155"/>
                </a:cxn>
                <a:cxn ang="0">
                  <a:pos x="279" y="170"/>
                </a:cxn>
                <a:cxn ang="0">
                  <a:pos x="273" y="184"/>
                </a:cxn>
                <a:cxn ang="0">
                  <a:pos x="266" y="200"/>
                </a:cxn>
                <a:cxn ang="0">
                  <a:pos x="257" y="215"/>
                </a:cxn>
                <a:cxn ang="0">
                  <a:pos x="248" y="226"/>
                </a:cxn>
                <a:cxn ang="0">
                  <a:pos x="238" y="239"/>
                </a:cxn>
                <a:cxn ang="0">
                  <a:pos x="226" y="248"/>
                </a:cxn>
                <a:cxn ang="0">
                  <a:pos x="215" y="257"/>
                </a:cxn>
                <a:cxn ang="0">
                  <a:pos x="202" y="264"/>
                </a:cxn>
                <a:cxn ang="0">
                  <a:pos x="184" y="271"/>
                </a:cxn>
                <a:cxn ang="0">
                  <a:pos x="170" y="274"/>
                </a:cxn>
                <a:cxn ang="0">
                  <a:pos x="158" y="275"/>
                </a:cxn>
                <a:cxn ang="0">
                  <a:pos x="145" y="278"/>
                </a:cxn>
                <a:cxn ang="0">
                  <a:pos x="132" y="275"/>
                </a:cxn>
                <a:cxn ang="0">
                  <a:pos x="119" y="274"/>
                </a:cxn>
                <a:cxn ang="0">
                  <a:pos x="107" y="272"/>
                </a:cxn>
                <a:cxn ang="0">
                  <a:pos x="94" y="267"/>
                </a:cxn>
                <a:cxn ang="0">
                  <a:pos x="83" y="262"/>
                </a:cxn>
                <a:cxn ang="0">
                  <a:pos x="70" y="257"/>
                </a:cxn>
                <a:cxn ang="0">
                  <a:pos x="59" y="250"/>
                </a:cxn>
                <a:cxn ang="0">
                  <a:pos x="45" y="239"/>
                </a:cxn>
                <a:cxn ang="0">
                  <a:pos x="36" y="230"/>
                </a:cxn>
                <a:cxn ang="0">
                  <a:pos x="27" y="219"/>
                </a:cxn>
                <a:cxn ang="0">
                  <a:pos x="20" y="209"/>
                </a:cxn>
                <a:cxn ang="0">
                  <a:pos x="13" y="196"/>
                </a:cxn>
                <a:cxn ang="0">
                  <a:pos x="8" y="186"/>
                </a:cxn>
                <a:cxn ang="0">
                  <a:pos x="3" y="174"/>
                </a:cxn>
                <a:cxn ang="0">
                  <a:pos x="1" y="161"/>
                </a:cxn>
                <a:cxn ang="0">
                  <a:pos x="0" y="147"/>
                </a:cxn>
                <a:cxn ang="0">
                  <a:pos x="0" y="134"/>
                </a:cxn>
                <a:cxn ang="0">
                  <a:pos x="2" y="120"/>
                </a:cxn>
                <a:cxn ang="0">
                  <a:pos x="4" y="105"/>
                </a:cxn>
                <a:cxn ang="0">
                  <a:pos x="10" y="91"/>
                </a:cxn>
                <a:cxn ang="0">
                  <a:pos x="17" y="77"/>
                </a:cxn>
              </a:cxnLst>
              <a:rect l="0" t="0" r="r" b="b"/>
              <a:pathLst>
                <a:path w="285" h="279">
                  <a:moveTo>
                    <a:pt x="20" y="70"/>
                  </a:moveTo>
                  <a:lnTo>
                    <a:pt x="20" y="70"/>
                  </a:lnTo>
                  <a:lnTo>
                    <a:pt x="25" y="63"/>
                  </a:lnTo>
                  <a:lnTo>
                    <a:pt x="26" y="62"/>
                  </a:lnTo>
                  <a:lnTo>
                    <a:pt x="29" y="56"/>
                  </a:lnTo>
                  <a:lnTo>
                    <a:pt x="29" y="55"/>
                  </a:lnTo>
                  <a:lnTo>
                    <a:pt x="34" y="51"/>
                  </a:lnTo>
                  <a:lnTo>
                    <a:pt x="35" y="50"/>
                  </a:lnTo>
                  <a:lnTo>
                    <a:pt x="40" y="44"/>
                  </a:lnTo>
                  <a:lnTo>
                    <a:pt x="40" y="43"/>
                  </a:lnTo>
                  <a:lnTo>
                    <a:pt x="44" y="39"/>
                  </a:lnTo>
                  <a:lnTo>
                    <a:pt x="45" y="38"/>
                  </a:lnTo>
                  <a:lnTo>
                    <a:pt x="50" y="33"/>
                  </a:lnTo>
                  <a:lnTo>
                    <a:pt x="51" y="33"/>
                  </a:lnTo>
                  <a:lnTo>
                    <a:pt x="54" y="30"/>
                  </a:lnTo>
                  <a:lnTo>
                    <a:pt x="57" y="27"/>
                  </a:lnTo>
                  <a:lnTo>
                    <a:pt x="60" y="25"/>
                  </a:lnTo>
                  <a:lnTo>
                    <a:pt x="62" y="24"/>
                  </a:lnTo>
                  <a:lnTo>
                    <a:pt x="68" y="22"/>
                  </a:lnTo>
                  <a:lnTo>
                    <a:pt x="68" y="19"/>
                  </a:lnTo>
                  <a:lnTo>
                    <a:pt x="73" y="17"/>
                  </a:lnTo>
                  <a:lnTo>
                    <a:pt x="75" y="16"/>
                  </a:lnTo>
                  <a:lnTo>
                    <a:pt x="78" y="15"/>
                  </a:lnTo>
                  <a:lnTo>
                    <a:pt x="79" y="13"/>
                  </a:lnTo>
                  <a:lnTo>
                    <a:pt x="85" y="10"/>
                  </a:lnTo>
                  <a:lnTo>
                    <a:pt x="91" y="9"/>
                  </a:lnTo>
                  <a:lnTo>
                    <a:pt x="93" y="8"/>
                  </a:lnTo>
                  <a:lnTo>
                    <a:pt x="99" y="6"/>
                  </a:lnTo>
                  <a:lnTo>
                    <a:pt x="103" y="5"/>
                  </a:lnTo>
                  <a:lnTo>
                    <a:pt x="105" y="3"/>
                  </a:lnTo>
                  <a:lnTo>
                    <a:pt x="110" y="2"/>
                  </a:lnTo>
                  <a:lnTo>
                    <a:pt x="112" y="2"/>
                  </a:lnTo>
                  <a:lnTo>
                    <a:pt x="116" y="2"/>
                  </a:lnTo>
                  <a:lnTo>
                    <a:pt x="118" y="1"/>
                  </a:lnTo>
                  <a:lnTo>
                    <a:pt x="124" y="1"/>
                  </a:lnTo>
                  <a:lnTo>
                    <a:pt x="125" y="1"/>
                  </a:lnTo>
                  <a:lnTo>
                    <a:pt x="131" y="1"/>
                  </a:lnTo>
                  <a:lnTo>
                    <a:pt x="132" y="1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43" y="1"/>
                  </a:lnTo>
                  <a:lnTo>
                    <a:pt x="144" y="1"/>
                  </a:lnTo>
                  <a:lnTo>
                    <a:pt x="150" y="1"/>
                  </a:lnTo>
                  <a:lnTo>
                    <a:pt x="151" y="1"/>
                  </a:lnTo>
                  <a:lnTo>
                    <a:pt x="156" y="1"/>
                  </a:lnTo>
                  <a:lnTo>
                    <a:pt x="157" y="1"/>
                  </a:lnTo>
                  <a:lnTo>
                    <a:pt x="162" y="2"/>
                  </a:lnTo>
                  <a:lnTo>
                    <a:pt x="164" y="2"/>
                  </a:lnTo>
                  <a:lnTo>
                    <a:pt x="168" y="3"/>
                  </a:lnTo>
                  <a:lnTo>
                    <a:pt x="169" y="3"/>
                  </a:lnTo>
                  <a:lnTo>
                    <a:pt x="175" y="5"/>
                  </a:lnTo>
                  <a:lnTo>
                    <a:pt x="176" y="5"/>
                  </a:lnTo>
                  <a:lnTo>
                    <a:pt x="181" y="6"/>
                  </a:lnTo>
                  <a:lnTo>
                    <a:pt x="182" y="8"/>
                  </a:lnTo>
                  <a:lnTo>
                    <a:pt x="187" y="9"/>
                  </a:lnTo>
                  <a:lnTo>
                    <a:pt x="189" y="9"/>
                  </a:lnTo>
                  <a:lnTo>
                    <a:pt x="193" y="11"/>
                  </a:lnTo>
                  <a:lnTo>
                    <a:pt x="194" y="11"/>
                  </a:lnTo>
                  <a:lnTo>
                    <a:pt x="199" y="13"/>
                  </a:lnTo>
                  <a:lnTo>
                    <a:pt x="200" y="15"/>
                  </a:lnTo>
                  <a:lnTo>
                    <a:pt x="206" y="17"/>
                  </a:lnTo>
                  <a:lnTo>
                    <a:pt x="207" y="17"/>
                  </a:lnTo>
                  <a:lnTo>
                    <a:pt x="211" y="19"/>
                  </a:lnTo>
                  <a:lnTo>
                    <a:pt x="213" y="19"/>
                  </a:lnTo>
                  <a:lnTo>
                    <a:pt x="217" y="23"/>
                  </a:lnTo>
                  <a:lnTo>
                    <a:pt x="218" y="24"/>
                  </a:lnTo>
                  <a:lnTo>
                    <a:pt x="223" y="26"/>
                  </a:lnTo>
                  <a:lnTo>
                    <a:pt x="224" y="26"/>
                  </a:lnTo>
                  <a:lnTo>
                    <a:pt x="227" y="31"/>
                  </a:lnTo>
                  <a:lnTo>
                    <a:pt x="232" y="33"/>
                  </a:lnTo>
                  <a:lnTo>
                    <a:pt x="233" y="34"/>
                  </a:lnTo>
                  <a:lnTo>
                    <a:pt x="238" y="38"/>
                  </a:lnTo>
                  <a:lnTo>
                    <a:pt x="238" y="39"/>
                  </a:lnTo>
                  <a:lnTo>
                    <a:pt x="242" y="43"/>
                  </a:lnTo>
                  <a:lnTo>
                    <a:pt x="243" y="43"/>
                  </a:lnTo>
                  <a:lnTo>
                    <a:pt x="247" y="47"/>
                  </a:lnTo>
                  <a:lnTo>
                    <a:pt x="248" y="48"/>
                  </a:lnTo>
                  <a:lnTo>
                    <a:pt x="251" y="51"/>
                  </a:lnTo>
                  <a:lnTo>
                    <a:pt x="251" y="53"/>
                  </a:lnTo>
                  <a:lnTo>
                    <a:pt x="256" y="56"/>
                  </a:lnTo>
                  <a:lnTo>
                    <a:pt x="256" y="58"/>
                  </a:lnTo>
                  <a:lnTo>
                    <a:pt x="258" y="62"/>
                  </a:lnTo>
                  <a:lnTo>
                    <a:pt x="260" y="63"/>
                  </a:lnTo>
                  <a:lnTo>
                    <a:pt x="263" y="67"/>
                  </a:lnTo>
                  <a:lnTo>
                    <a:pt x="266" y="73"/>
                  </a:lnTo>
                  <a:lnTo>
                    <a:pt x="267" y="73"/>
                  </a:lnTo>
                  <a:lnTo>
                    <a:pt x="270" y="79"/>
                  </a:lnTo>
                  <a:lnTo>
                    <a:pt x="270" y="80"/>
                  </a:lnTo>
                  <a:lnTo>
                    <a:pt x="273" y="83"/>
                  </a:lnTo>
                  <a:lnTo>
                    <a:pt x="273" y="86"/>
                  </a:lnTo>
                  <a:lnTo>
                    <a:pt x="274" y="89"/>
                  </a:lnTo>
                  <a:lnTo>
                    <a:pt x="275" y="90"/>
                  </a:lnTo>
                  <a:lnTo>
                    <a:pt x="276" y="96"/>
                  </a:lnTo>
                  <a:lnTo>
                    <a:pt x="276" y="97"/>
                  </a:lnTo>
                  <a:lnTo>
                    <a:pt x="279" y="102"/>
                  </a:lnTo>
                  <a:lnTo>
                    <a:pt x="280" y="103"/>
                  </a:lnTo>
                  <a:lnTo>
                    <a:pt x="281" y="108"/>
                  </a:lnTo>
                  <a:lnTo>
                    <a:pt x="281" y="110"/>
                  </a:lnTo>
                  <a:lnTo>
                    <a:pt x="281" y="115"/>
                  </a:lnTo>
                  <a:lnTo>
                    <a:pt x="282" y="115"/>
                  </a:lnTo>
                  <a:lnTo>
                    <a:pt x="282" y="120"/>
                  </a:lnTo>
                  <a:lnTo>
                    <a:pt x="282" y="122"/>
                  </a:lnTo>
                  <a:lnTo>
                    <a:pt x="284" y="127"/>
                  </a:lnTo>
                  <a:lnTo>
                    <a:pt x="284" y="129"/>
                  </a:lnTo>
                  <a:lnTo>
                    <a:pt x="284" y="134"/>
                  </a:lnTo>
                  <a:lnTo>
                    <a:pt x="284" y="136"/>
                  </a:lnTo>
                  <a:lnTo>
                    <a:pt x="284" y="141"/>
                  </a:lnTo>
                  <a:lnTo>
                    <a:pt x="284" y="143"/>
                  </a:lnTo>
                  <a:lnTo>
                    <a:pt x="282" y="147"/>
                  </a:lnTo>
                  <a:lnTo>
                    <a:pt x="282" y="150"/>
                  </a:lnTo>
                  <a:lnTo>
                    <a:pt x="281" y="154"/>
                  </a:lnTo>
                  <a:lnTo>
                    <a:pt x="281" y="155"/>
                  </a:lnTo>
                  <a:lnTo>
                    <a:pt x="280" y="161"/>
                  </a:lnTo>
                  <a:lnTo>
                    <a:pt x="280" y="162"/>
                  </a:lnTo>
                  <a:lnTo>
                    <a:pt x="279" y="169"/>
                  </a:lnTo>
                  <a:lnTo>
                    <a:pt x="279" y="170"/>
                  </a:lnTo>
                  <a:lnTo>
                    <a:pt x="276" y="176"/>
                  </a:lnTo>
                  <a:lnTo>
                    <a:pt x="275" y="177"/>
                  </a:lnTo>
                  <a:lnTo>
                    <a:pt x="274" y="183"/>
                  </a:lnTo>
                  <a:lnTo>
                    <a:pt x="273" y="184"/>
                  </a:lnTo>
                  <a:lnTo>
                    <a:pt x="270" y="191"/>
                  </a:lnTo>
                  <a:lnTo>
                    <a:pt x="270" y="193"/>
                  </a:lnTo>
                  <a:lnTo>
                    <a:pt x="267" y="198"/>
                  </a:lnTo>
                  <a:lnTo>
                    <a:pt x="266" y="200"/>
                  </a:lnTo>
                  <a:lnTo>
                    <a:pt x="263" y="205"/>
                  </a:lnTo>
                  <a:lnTo>
                    <a:pt x="263" y="207"/>
                  </a:lnTo>
                  <a:lnTo>
                    <a:pt x="258" y="214"/>
                  </a:lnTo>
                  <a:lnTo>
                    <a:pt x="257" y="215"/>
                  </a:lnTo>
                  <a:lnTo>
                    <a:pt x="252" y="219"/>
                  </a:lnTo>
                  <a:lnTo>
                    <a:pt x="252" y="222"/>
                  </a:lnTo>
                  <a:lnTo>
                    <a:pt x="249" y="225"/>
                  </a:lnTo>
                  <a:lnTo>
                    <a:pt x="248" y="226"/>
                  </a:lnTo>
                  <a:lnTo>
                    <a:pt x="243" y="232"/>
                  </a:lnTo>
                  <a:lnTo>
                    <a:pt x="243" y="233"/>
                  </a:lnTo>
                  <a:lnTo>
                    <a:pt x="239" y="238"/>
                  </a:lnTo>
                  <a:lnTo>
                    <a:pt x="238" y="239"/>
                  </a:lnTo>
                  <a:lnTo>
                    <a:pt x="233" y="243"/>
                  </a:lnTo>
                  <a:lnTo>
                    <a:pt x="232" y="243"/>
                  </a:lnTo>
                  <a:lnTo>
                    <a:pt x="227" y="247"/>
                  </a:lnTo>
                  <a:lnTo>
                    <a:pt x="226" y="248"/>
                  </a:lnTo>
                  <a:lnTo>
                    <a:pt x="223" y="251"/>
                  </a:lnTo>
                  <a:lnTo>
                    <a:pt x="221" y="252"/>
                  </a:lnTo>
                  <a:lnTo>
                    <a:pt x="215" y="255"/>
                  </a:lnTo>
                  <a:lnTo>
                    <a:pt x="215" y="257"/>
                  </a:lnTo>
                  <a:lnTo>
                    <a:pt x="210" y="259"/>
                  </a:lnTo>
                  <a:lnTo>
                    <a:pt x="208" y="260"/>
                  </a:lnTo>
                  <a:lnTo>
                    <a:pt x="205" y="262"/>
                  </a:lnTo>
                  <a:lnTo>
                    <a:pt x="202" y="264"/>
                  </a:lnTo>
                  <a:lnTo>
                    <a:pt x="198" y="266"/>
                  </a:lnTo>
                  <a:lnTo>
                    <a:pt x="192" y="267"/>
                  </a:lnTo>
                  <a:lnTo>
                    <a:pt x="190" y="268"/>
                  </a:lnTo>
                  <a:lnTo>
                    <a:pt x="184" y="271"/>
                  </a:lnTo>
                  <a:lnTo>
                    <a:pt x="178" y="272"/>
                  </a:lnTo>
                  <a:lnTo>
                    <a:pt x="177" y="273"/>
                  </a:lnTo>
                  <a:lnTo>
                    <a:pt x="173" y="274"/>
                  </a:lnTo>
                  <a:lnTo>
                    <a:pt x="170" y="274"/>
                  </a:lnTo>
                  <a:lnTo>
                    <a:pt x="167" y="274"/>
                  </a:lnTo>
                  <a:lnTo>
                    <a:pt x="165" y="275"/>
                  </a:lnTo>
                  <a:lnTo>
                    <a:pt x="159" y="275"/>
                  </a:lnTo>
                  <a:lnTo>
                    <a:pt x="158" y="275"/>
                  </a:lnTo>
                  <a:lnTo>
                    <a:pt x="152" y="275"/>
                  </a:lnTo>
                  <a:lnTo>
                    <a:pt x="151" y="275"/>
                  </a:lnTo>
                  <a:lnTo>
                    <a:pt x="147" y="278"/>
                  </a:lnTo>
                  <a:lnTo>
                    <a:pt x="145" y="278"/>
                  </a:lnTo>
                  <a:lnTo>
                    <a:pt x="140" y="275"/>
                  </a:lnTo>
                  <a:lnTo>
                    <a:pt x="139" y="275"/>
                  </a:lnTo>
                  <a:lnTo>
                    <a:pt x="133" y="275"/>
                  </a:lnTo>
                  <a:lnTo>
                    <a:pt x="132" y="275"/>
                  </a:lnTo>
                  <a:lnTo>
                    <a:pt x="127" y="275"/>
                  </a:lnTo>
                  <a:lnTo>
                    <a:pt x="126" y="275"/>
                  </a:lnTo>
                  <a:lnTo>
                    <a:pt x="120" y="274"/>
                  </a:lnTo>
                  <a:lnTo>
                    <a:pt x="119" y="274"/>
                  </a:lnTo>
                  <a:lnTo>
                    <a:pt x="115" y="273"/>
                  </a:lnTo>
                  <a:lnTo>
                    <a:pt x="114" y="273"/>
                  </a:lnTo>
                  <a:lnTo>
                    <a:pt x="108" y="272"/>
                  </a:lnTo>
                  <a:lnTo>
                    <a:pt x="107" y="272"/>
                  </a:lnTo>
                  <a:lnTo>
                    <a:pt x="102" y="271"/>
                  </a:lnTo>
                  <a:lnTo>
                    <a:pt x="101" y="268"/>
                  </a:lnTo>
                  <a:lnTo>
                    <a:pt x="95" y="267"/>
                  </a:lnTo>
                  <a:lnTo>
                    <a:pt x="94" y="267"/>
                  </a:lnTo>
                  <a:lnTo>
                    <a:pt x="90" y="265"/>
                  </a:lnTo>
                  <a:lnTo>
                    <a:pt x="88" y="265"/>
                  </a:lnTo>
                  <a:lnTo>
                    <a:pt x="84" y="264"/>
                  </a:lnTo>
                  <a:lnTo>
                    <a:pt x="83" y="262"/>
                  </a:lnTo>
                  <a:lnTo>
                    <a:pt x="77" y="259"/>
                  </a:lnTo>
                  <a:lnTo>
                    <a:pt x="76" y="259"/>
                  </a:lnTo>
                  <a:lnTo>
                    <a:pt x="71" y="257"/>
                  </a:lnTo>
                  <a:lnTo>
                    <a:pt x="70" y="257"/>
                  </a:lnTo>
                  <a:lnTo>
                    <a:pt x="66" y="254"/>
                  </a:lnTo>
                  <a:lnTo>
                    <a:pt x="65" y="252"/>
                  </a:lnTo>
                  <a:lnTo>
                    <a:pt x="60" y="250"/>
                  </a:lnTo>
                  <a:lnTo>
                    <a:pt x="59" y="250"/>
                  </a:lnTo>
                  <a:lnTo>
                    <a:pt x="54" y="246"/>
                  </a:lnTo>
                  <a:lnTo>
                    <a:pt x="51" y="243"/>
                  </a:lnTo>
                  <a:lnTo>
                    <a:pt x="50" y="241"/>
                  </a:lnTo>
                  <a:lnTo>
                    <a:pt x="45" y="239"/>
                  </a:lnTo>
                  <a:lnTo>
                    <a:pt x="45" y="238"/>
                  </a:lnTo>
                  <a:lnTo>
                    <a:pt x="41" y="233"/>
                  </a:lnTo>
                  <a:lnTo>
                    <a:pt x="40" y="233"/>
                  </a:lnTo>
                  <a:lnTo>
                    <a:pt x="36" y="230"/>
                  </a:lnTo>
                  <a:lnTo>
                    <a:pt x="35" y="227"/>
                  </a:lnTo>
                  <a:lnTo>
                    <a:pt x="31" y="225"/>
                  </a:lnTo>
                  <a:lnTo>
                    <a:pt x="31" y="224"/>
                  </a:lnTo>
                  <a:lnTo>
                    <a:pt x="27" y="219"/>
                  </a:lnTo>
                  <a:lnTo>
                    <a:pt x="27" y="218"/>
                  </a:lnTo>
                  <a:lnTo>
                    <a:pt x="25" y="215"/>
                  </a:lnTo>
                  <a:lnTo>
                    <a:pt x="22" y="214"/>
                  </a:lnTo>
                  <a:lnTo>
                    <a:pt x="20" y="209"/>
                  </a:lnTo>
                  <a:lnTo>
                    <a:pt x="17" y="203"/>
                  </a:lnTo>
                  <a:lnTo>
                    <a:pt x="16" y="203"/>
                  </a:lnTo>
                  <a:lnTo>
                    <a:pt x="13" y="198"/>
                  </a:lnTo>
                  <a:lnTo>
                    <a:pt x="13" y="196"/>
                  </a:lnTo>
                  <a:lnTo>
                    <a:pt x="10" y="193"/>
                  </a:lnTo>
                  <a:lnTo>
                    <a:pt x="10" y="191"/>
                  </a:lnTo>
                  <a:lnTo>
                    <a:pt x="9" y="187"/>
                  </a:lnTo>
                  <a:lnTo>
                    <a:pt x="8" y="186"/>
                  </a:lnTo>
                  <a:lnTo>
                    <a:pt x="5" y="180"/>
                  </a:lnTo>
                  <a:lnTo>
                    <a:pt x="5" y="179"/>
                  </a:lnTo>
                  <a:lnTo>
                    <a:pt x="4" y="175"/>
                  </a:lnTo>
                  <a:lnTo>
                    <a:pt x="3" y="174"/>
                  </a:lnTo>
                  <a:lnTo>
                    <a:pt x="2" y="168"/>
                  </a:lnTo>
                  <a:lnTo>
                    <a:pt x="2" y="167"/>
                  </a:lnTo>
                  <a:lnTo>
                    <a:pt x="2" y="161"/>
                  </a:lnTo>
                  <a:lnTo>
                    <a:pt x="1" y="161"/>
                  </a:lnTo>
                  <a:lnTo>
                    <a:pt x="1" y="155"/>
                  </a:lnTo>
                  <a:lnTo>
                    <a:pt x="1" y="154"/>
                  </a:lnTo>
                  <a:lnTo>
                    <a:pt x="0" y="150"/>
                  </a:lnTo>
                  <a:lnTo>
                    <a:pt x="0" y="147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1" y="129"/>
                  </a:lnTo>
                  <a:lnTo>
                    <a:pt x="1" y="127"/>
                  </a:lnTo>
                  <a:lnTo>
                    <a:pt x="2" y="122"/>
                  </a:lnTo>
                  <a:lnTo>
                    <a:pt x="2" y="120"/>
                  </a:lnTo>
                  <a:lnTo>
                    <a:pt x="3" y="115"/>
                  </a:lnTo>
                  <a:lnTo>
                    <a:pt x="3" y="113"/>
                  </a:lnTo>
                  <a:lnTo>
                    <a:pt x="4" y="107"/>
                  </a:lnTo>
                  <a:lnTo>
                    <a:pt x="4" y="105"/>
                  </a:lnTo>
                  <a:lnTo>
                    <a:pt x="5" y="100"/>
                  </a:lnTo>
                  <a:lnTo>
                    <a:pt x="8" y="98"/>
                  </a:lnTo>
                  <a:lnTo>
                    <a:pt x="9" y="94"/>
                  </a:lnTo>
                  <a:lnTo>
                    <a:pt x="10" y="91"/>
                  </a:lnTo>
                  <a:lnTo>
                    <a:pt x="13" y="86"/>
                  </a:lnTo>
                  <a:lnTo>
                    <a:pt x="13" y="83"/>
                  </a:lnTo>
                  <a:lnTo>
                    <a:pt x="16" y="79"/>
                  </a:lnTo>
                  <a:lnTo>
                    <a:pt x="17" y="77"/>
                  </a:lnTo>
                  <a:lnTo>
                    <a:pt x="20" y="72"/>
                  </a:lnTo>
                  <a:lnTo>
                    <a:pt x="20" y="70"/>
                  </a:lnTo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69804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CC99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2399" y="2475"/>
              <a:ext cx="194" cy="187"/>
            </a:xfrm>
            <a:custGeom>
              <a:avLst/>
              <a:gdLst/>
              <a:ahLst/>
              <a:cxnLst>
                <a:cxn ang="0">
                  <a:pos x="38" y="21"/>
                </a:cxn>
                <a:cxn ang="0">
                  <a:pos x="47" y="15"/>
                </a:cxn>
                <a:cxn ang="0">
                  <a:pos x="59" y="8"/>
                </a:cxn>
                <a:cxn ang="0">
                  <a:pos x="70" y="3"/>
                </a:cxn>
                <a:cxn ang="0">
                  <a:pos x="82" y="1"/>
                </a:cxn>
                <a:cxn ang="0">
                  <a:pos x="92" y="1"/>
                </a:cxn>
                <a:cxn ang="0">
                  <a:pos x="105" y="1"/>
                </a:cxn>
                <a:cxn ang="0">
                  <a:pos x="115" y="2"/>
                </a:cxn>
                <a:cxn ang="0">
                  <a:pos x="125" y="4"/>
                </a:cxn>
                <a:cxn ang="0">
                  <a:pos x="136" y="9"/>
                </a:cxn>
                <a:cxn ang="0">
                  <a:pos x="146" y="15"/>
                </a:cxn>
                <a:cxn ang="0">
                  <a:pos x="154" y="19"/>
                </a:cxn>
                <a:cxn ang="0">
                  <a:pos x="163" y="27"/>
                </a:cxn>
                <a:cxn ang="0">
                  <a:pos x="170" y="34"/>
                </a:cxn>
                <a:cxn ang="0">
                  <a:pos x="176" y="43"/>
                </a:cxn>
                <a:cxn ang="0">
                  <a:pos x="182" y="51"/>
                </a:cxn>
                <a:cxn ang="0">
                  <a:pos x="187" y="63"/>
                </a:cxn>
                <a:cxn ang="0">
                  <a:pos x="190" y="72"/>
                </a:cxn>
                <a:cxn ang="0">
                  <a:pos x="191" y="83"/>
                </a:cxn>
                <a:cxn ang="0">
                  <a:pos x="193" y="93"/>
                </a:cxn>
                <a:cxn ang="0">
                  <a:pos x="191" y="105"/>
                </a:cxn>
                <a:cxn ang="0">
                  <a:pos x="189" y="114"/>
                </a:cxn>
                <a:cxn ang="0">
                  <a:pos x="184" y="127"/>
                </a:cxn>
                <a:cxn ang="0">
                  <a:pos x="179" y="136"/>
                </a:cxn>
                <a:cxn ang="0">
                  <a:pos x="171" y="147"/>
                </a:cxn>
                <a:cxn ang="0">
                  <a:pos x="164" y="158"/>
                </a:cxn>
                <a:cxn ang="0">
                  <a:pos x="151" y="167"/>
                </a:cxn>
                <a:cxn ang="0">
                  <a:pos x="141" y="174"/>
                </a:cxn>
                <a:cxn ang="0">
                  <a:pos x="129" y="179"/>
                </a:cxn>
                <a:cxn ang="0">
                  <a:pos x="118" y="183"/>
                </a:cxn>
                <a:cxn ang="0">
                  <a:pos x="106" y="184"/>
                </a:cxn>
                <a:cxn ang="0">
                  <a:pos x="97" y="186"/>
                </a:cxn>
                <a:cxn ang="0">
                  <a:pos x="83" y="184"/>
                </a:cxn>
                <a:cxn ang="0">
                  <a:pos x="74" y="182"/>
                </a:cxn>
                <a:cxn ang="0">
                  <a:pos x="63" y="179"/>
                </a:cxn>
                <a:cxn ang="0">
                  <a:pos x="55" y="175"/>
                </a:cxn>
                <a:cxn ang="0">
                  <a:pos x="43" y="168"/>
                </a:cxn>
                <a:cxn ang="0">
                  <a:pos x="35" y="162"/>
                </a:cxn>
                <a:cxn ang="0">
                  <a:pos x="26" y="154"/>
                </a:cxn>
                <a:cxn ang="0">
                  <a:pos x="21" y="146"/>
                </a:cxn>
                <a:cxn ang="0">
                  <a:pos x="14" y="137"/>
                </a:cxn>
                <a:cxn ang="0">
                  <a:pos x="9" y="129"/>
                </a:cxn>
                <a:cxn ang="0">
                  <a:pos x="4" y="118"/>
                </a:cxn>
                <a:cxn ang="0">
                  <a:pos x="2" y="109"/>
                </a:cxn>
                <a:cxn ang="0">
                  <a:pos x="1" y="97"/>
                </a:cxn>
                <a:cxn ang="0">
                  <a:pos x="1" y="87"/>
                </a:cxn>
                <a:cxn ang="0">
                  <a:pos x="2" y="75"/>
                </a:cxn>
                <a:cxn ang="0">
                  <a:pos x="5" y="65"/>
                </a:cxn>
                <a:cxn ang="0">
                  <a:pos x="9" y="54"/>
                </a:cxn>
                <a:cxn ang="0">
                  <a:pos x="16" y="43"/>
                </a:cxn>
                <a:cxn ang="0">
                  <a:pos x="25" y="33"/>
                </a:cxn>
              </a:cxnLst>
              <a:rect l="0" t="0" r="r" b="b"/>
              <a:pathLst>
                <a:path w="194" h="187">
                  <a:moveTo>
                    <a:pt x="29" y="27"/>
                  </a:moveTo>
                  <a:lnTo>
                    <a:pt x="29" y="27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8" y="21"/>
                  </a:lnTo>
                  <a:lnTo>
                    <a:pt x="39" y="21"/>
                  </a:lnTo>
                  <a:lnTo>
                    <a:pt x="41" y="18"/>
                  </a:lnTo>
                  <a:lnTo>
                    <a:pt x="43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59" y="8"/>
                  </a:lnTo>
                  <a:lnTo>
                    <a:pt x="62" y="8"/>
                  </a:lnTo>
                  <a:lnTo>
                    <a:pt x="64" y="6"/>
                  </a:lnTo>
                  <a:lnTo>
                    <a:pt x="65" y="6"/>
                  </a:lnTo>
                  <a:lnTo>
                    <a:pt x="68" y="4"/>
                  </a:lnTo>
                  <a:lnTo>
                    <a:pt x="70" y="3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00" y="1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9" y="1"/>
                  </a:lnTo>
                  <a:lnTo>
                    <a:pt x="110" y="1"/>
                  </a:lnTo>
                  <a:lnTo>
                    <a:pt x="113" y="2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8" y="3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5" y="4"/>
                  </a:lnTo>
                  <a:lnTo>
                    <a:pt x="128" y="6"/>
                  </a:lnTo>
                  <a:lnTo>
                    <a:pt x="130" y="6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36" y="9"/>
                  </a:lnTo>
                  <a:lnTo>
                    <a:pt x="139" y="10"/>
                  </a:lnTo>
                  <a:lnTo>
                    <a:pt x="139" y="10"/>
                  </a:lnTo>
                  <a:lnTo>
                    <a:pt x="142" y="12"/>
                  </a:lnTo>
                  <a:lnTo>
                    <a:pt x="142" y="12"/>
                  </a:lnTo>
                  <a:lnTo>
                    <a:pt x="146" y="15"/>
                  </a:lnTo>
                  <a:lnTo>
                    <a:pt x="147" y="16"/>
                  </a:lnTo>
                  <a:lnTo>
                    <a:pt x="149" y="17"/>
                  </a:lnTo>
                  <a:lnTo>
                    <a:pt x="149" y="17"/>
                  </a:lnTo>
                  <a:lnTo>
                    <a:pt x="153" y="19"/>
                  </a:lnTo>
                  <a:lnTo>
                    <a:pt x="154" y="19"/>
                  </a:lnTo>
                  <a:lnTo>
                    <a:pt x="157" y="23"/>
                  </a:lnTo>
                  <a:lnTo>
                    <a:pt x="157" y="23"/>
                  </a:lnTo>
                  <a:lnTo>
                    <a:pt x="159" y="25"/>
                  </a:lnTo>
                  <a:lnTo>
                    <a:pt x="161" y="25"/>
                  </a:lnTo>
                  <a:lnTo>
                    <a:pt x="163" y="27"/>
                  </a:lnTo>
                  <a:lnTo>
                    <a:pt x="164" y="30"/>
                  </a:lnTo>
                  <a:lnTo>
                    <a:pt x="166" y="31"/>
                  </a:lnTo>
                  <a:lnTo>
                    <a:pt x="166" y="32"/>
                  </a:lnTo>
                  <a:lnTo>
                    <a:pt x="170" y="34"/>
                  </a:lnTo>
                  <a:lnTo>
                    <a:pt x="170" y="34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5" y="41"/>
                  </a:lnTo>
                  <a:lnTo>
                    <a:pt x="175" y="41"/>
                  </a:lnTo>
                  <a:lnTo>
                    <a:pt x="176" y="43"/>
                  </a:lnTo>
                  <a:lnTo>
                    <a:pt x="178" y="46"/>
                  </a:lnTo>
                  <a:lnTo>
                    <a:pt x="179" y="48"/>
                  </a:lnTo>
                  <a:lnTo>
                    <a:pt x="179" y="48"/>
                  </a:lnTo>
                  <a:lnTo>
                    <a:pt x="182" y="51"/>
                  </a:lnTo>
                  <a:lnTo>
                    <a:pt x="182" y="51"/>
                  </a:lnTo>
                  <a:lnTo>
                    <a:pt x="183" y="55"/>
                  </a:lnTo>
                  <a:lnTo>
                    <a:pt x="183" y="56"/>
                  </a:lnTo>
                  <a:lnTo>
                    <a:pt x="184" y="58"/>
                  </a:lnTo>
                  <a:lnTo>
                    <a:pt x="187" y="60"/>
                  </a:lnTo>
                  <a:lnTo>
                    <a:pt x="187" y="63"/>
                  </a:lnTo>
                  <a:lnTo>
                    <a:pt x="188" y="64"/>
                  </a:lnTo>
                  <a:lnTo>
                    <a:pt x="189" y="67"/>
                  </a:lnTo>
                  <a:lnTo>
                    <a:pt x="189" y="68"/>
                  </a:lnTo>
                  <a:lnTo>
                    <a:pt x="189" y="71"/>
                  </a:lnTo>
                  <a:lnTo>
                    <a:pt x="190" y="72"/>
                  </a:lnTo>
                  <a:lnTo>
                    <a:pt x="190" y="75"/>
                  </a:lnTo>
                  <a:lnTo>
                    <a:pt x="190" y="76"/>
                  </a:lnTo>
                  <a:lnTo>
                    <a:pt x="191" y="79"/>
                  </a:lnTo>
                  <a:lnTo>
                    <a:pt x="191" y="80"/>
                  </a:lnTo>
                  <a:lnTo>
                    <a:pt x="191" y="83"/>
                  </a:lnTo>
                  <a:lnTo>
                    <a:pt x="191" y="84"/>
                  </a:lnTo>
                  <a:lnTo>
                    <a:pt x="191" y="88"/>
                  </a:lnTo>
                  <a:lnTo>
                    <a:pt x="191" y="88"/>
                  </a:lnTo>
                  <a:lnTo>
                    <a:pt x="193" y="93"/>
                  </a:lnTo>
                  <a:lnTo>
                    <a:pt x="193" y="93"/>
                  </a:lnTo>
                  <a:lnTo>
                    <a:pt x="191" y="97"/>
                  </a:lnTo>
                  <a:lnTo>
                    <a:pt x="191" y="98"/>
                  </a:lnTo>
                  <a:lnTo>
                    <a:pt x="191" y="101"/>
                  </a:lnTo>
                  <a:lnTo>
                    <a:pt x="191" y="102"/>
                  </a:lnTo>
                  <a:lnTo>
                    <a:pt x="191" y="105"/>
                  </a:lnTo>
                  <a:lnTo>
                    <a:pt x="191" y="106"/>
                  </a:lnTo>
                  <a:lnTo>
                    <a:pt x="190" y="110"/>
                  </a:lnTo>
                  <a:lnTo>
                    <a:pt x="190" y="110"/>
                  </a:lnTo>
                  <a:lnTo>
                    <a:pt x="190" y="114"/>
                  </a:lnTo>
                  <a:lnTo>
                    <a:pt x="189" y="114"/>
                  </a:lnTo>
                  <a:lnTo>
                    <a:pt x="189" y="118"/>
                  </a:lnTo>
                  <a:lnTo>
                    <a:pt x="188" y="120"/>
                  </a:lnTo>
                  <a:lnTo>
                    <a:pt x="187" y="122"/>
                  </a:lnTo>
                  <a:lnTo>
                    <a:pt x="187" y="123"/>
                  </a:lnTo>
                  <a:lnTo>
                    <a:pt x="184" y="127"/>
                  </a:lnTo>
                  <a:lnTo>
                    <a:pt x="184" y="128"/>
                  </a:lnTo>
                  <a:lnTo>
                    <a:pt x="183" y="131"/>
                  </a:lnTo>
                  <a:lnTo>
                    <a:pt x="182" y="131"/>
                  </a:lnTo>
                  <a:lnTo>
                    <a:pt x="181" y="136"/>
                  </a:lnTo>
                  <a:lnTo>
                    <a:pt x="179" y="136"/>
                  </a:lnTo>
                  <a:lnTo>
                    <a:pt x="178" y="139"/>
                  </a:lnTo>
                  <a:lnTo>
                    <a:pt x="176" y="142"/>
                  </a:lnTo>
                  <a:lnTo>
                    <a:pt x="175" y="144"/>
                  </a:lnTo>
                  <a:lnTo>
                    <a:pt x="173" y="145"/>
                  </a:lnTo>
                  <a:lnTo>
                    <a:pt x="171" y="147"/>
                  </a:lnTo>
                  <a:lnTo>
                    <a:pt x="171" y="150"/>
                  </a:lnTo>
                  <a:lnTo>
                    <a:pt x="167" y="152"/>
                  </a:lnTo>
                  <a:lnTo>
                    <a:pt x="166" y="153"/>
                  </a:lnTo>
                  <a:lnTo>
                    <a:pt x="164" y="155"/>
                  </a:lnTo>
                  <a:lnTo>
                    <a:pt x="164" y="158"/>
                  </a:lnTo>
                  <a:lnTo>
                    <a:pt x="159" y="160"/>
                  </a:lnTo>
                  <a:lnTo>
                    <a:pt x="158" y="161"/>
                  </a:lnTo>
                  <a:lnTo>
                    <a:pt x="155" y="164"/>
                  </a:lnTo>
                  <a:lnTo>
                    <a:pt x="154" y="164"/>
                  </a:lnTo>
                  <a:lnTo>
                    <a:pt x="151" y="167"/>
                  </a:lnTo>
                  <a:lnTo>
                    <a:pt x="149" y="168"/>
                  </a:lnTo>
                  <a:lnTo>
                    <a:pt x="147" y="169"/>
                  </a:lnTo>
                  <a:lnTo>
                    <a:pt x="146" y="170"/>
                  </a:lnTo>
                  <a:lnTo>
                    <a:pt x="141" y="173"/>
                  </a:lnTo>
                  <a:lnTo>
                    <a:pt x="141" y="174"/>
                  </a:lnTo>
                  <a:lnTo>
                    <a:pt x="137" y="175"/>
                  </a:lnTo>
                  <a:lnTo>
                    <a:pt x="137" y="176"/>
                  </a:lnTo>
                  <a:lnTo>
                    <a:pt x="133" y="177"/>
                  </a:lnTo>
                  <a:lnTo>
                    <a:pt x="131" y="177"/>
                  </a:lnTo>
                  <a:lnTo>
                    <a:pt x="129" y="179"/>
                  </a:lnTo>
                  <a:lnTo>
                    <a:pt x="128" y="179"/>
                  </a:lnTo>
                  <a:lnTo>
                    <a:pt x="124" y="181"/>
                  </a:lnTo>
                  <a:lnTo>
                    <a:pt x="123" y="182"/>
                  </a:lnTo>
                  <a:lnTo>
                    <a:pt x="118" y="182"/>
                  </a:lnTo>
                  <a:lnTo>
                    <a:pt x="118" y="183"/>
                  </a:lnTo>
                  <a:lnTo>
                    <a:pt x="115" y="183"/>
                  </a:lnTo>
                  <a:lnTo>
                    <a:pt x="115" y="183"/>
                  </a:lnTo>
                  <a:lnTo>
                    <a:pt x="110" y="184"/>
                  </a:lnTo>
                  <a:lnTo>
                    <a:pt x="109" y="184"/>
                  </a:lnTo>
                  <a:lnTo>
                    <a:pt x="106" y="184"/>
                  </a:lnTo>
                  <a:lnTo>
                    <a:pt x="105" y="184"/>
                  </a:lnTo>
                  <a:lnTo>
                    <a:pt x="101" y="184"/>
                  </a:lnTo>
                  <a:lnTo>
                    <a:pt x="100" y="184"/>
                  </a:lnTo>
                  <a:lnTo>
                    <a:pt x="97" y="186"/>
                  </a:lnTo>
                  <a:lnTo>
                    <a:pt x="97" y="186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88" y="184"/>
                  </a:lnTo>
                  <a:lnTo>
                    <a:pt x="87" y="184"/>
                  </a:lnTo>
                  <a:lnTo>
                    <a:pt x="83" y="184"/>
                  </a:lnTo>
                  <a:lnTo>
                    <a:pt x="82" y="184"/>
                  </a:lnTo>
                  <a:lnTo>
                    <a:pt x="80" y="183"/>
                  </a:lnTo>
                  <a:lnTo>
                    <a:pt x="79" y="183"/>
                  </a:lnTo>
                  <a:lnTo>
                    <a:pt x="75" y="183"/>
                  </a:lnTo>
                  <a:lnTo>
                    <a:pt x="74" y="182"/>
                  </a:lnTo>
                  <a:lnTo>
                    <a:pt x="71" y="182"/>
                  </a:lnTo>
                  <a:lnTo>
                    <a:pt x="70" y="182"/>
                  </a:lnTo>
                  <a:lnTo>
                    <a:pt x="67" y="181"/>
                  </a:lnTo>
                  <a:lnTo>
                    <a:pt x="65" y="179"/>
                  </a:lnTo>
                  <a:lnTo>
                    <a:pt x="63" y="179"/>
                  </a:lnTo>
                  <a:lnTo>
                    <a:pt x="62" y="177"/>
                  </a:lnTo>
                  <a:lnTo>
                    <a:pt x="58" y="176"/>
                  </a:lnTo>
                  <a:lnTo>
                    <a:pt x="57" y="176"/>
                  </a:lnTo>
                  <a:lnTo>
                    <a:pt x="55" y="175"/>
                  </a:lnTo>
                  <a:lnTo>
                    <a:pt x="55" y="175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47" y="170"/>
                  </a:lnTo>
                  <a:lnTo>
                    <a:pt x="46" y="169"/>
                  </a:lnTo>
                  <a:lnTo>
                    <a:pt x="43" y="168"/>
                  </a:lnTo>
                  <a:lnTo>
                    <a:pt x="43" y="168"/>
                  </a:lnTo>
                  <a:lnTo>
                    <a:pt x="40" y="166"/>
                  </a:lnTo>
                  <a:lnTo>
                    <a:pt x="39" y="166"/>
                  </a:lnTo>
                  <a:lnTo>
                    <a:pt x="35" y="162"/>
                  </a:lnTo>
                  <a:lnTo>
                    <a:pt x="35" y="162"/>
                  </a:lnTo>
                  <a:lnTo>
                    <a:pt x="33" y="160"/>
                  </a:lnTo>
                  <a:lnTo>
                    <a:pt x="32" y="160"/>
                  </a:lnTo>
                  <a:lnTo>
                    <a:pt x="31" y="158"/>
                  </a:lnTo>
                  <a:lnTo>
                    <a:pt x="29" y="155"/>
                  </a:lnTo>
                  <a:lnTo>
                    <a:pt x="26" y="154"/>
                  </a:lnTo>
                  <a:lnTo>
                    <a:pt x="26" y="153"/>
                  </a:lnTo>
                  <a:lnTo>
                    <a:pt x="23" y="151"/>
                  </a:lnTo>
                  <a:lnTo>
                    <a:pt x="23" y="151"/>
                  </a:lnTo>
                  <a:lnTo>
                    <a:pt x="21" y="147"/>
                  </a:lnTo>
                  <a:lnTo>
                    <a:pt x="21" y="146"/>
                  </a:lnTo>
                  <a:lnTo>
                    <a:pt x="17" y="144"/>
                  </a:lnTo>
                  <a:lnTo>
                    <a:pt x="17" y="144"/>
                  </a:lnTo>
                  <a:lnTo>
                    <a:pt x="16" y="142"/>
                  </a:lnTo>
                  <a:lnTo>
                    <a:pt x="15" y="139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0" y="134"/>
                  </a:lnTo>
                  <a:lnTo>
                    <a:pt x="10" y="134"/>
                  </a:lnTo>
                  <a:lnTo>
                    <a:pt x="9" y="130"/>
                  </a:lnTo>
                  <a:lnTo>
                    <a:pt x="9" y="129"/>
                  </a:lnTo>
                  <a:lnTo>
                    <a:pt x="8" y="127"/>
                  </a:lnTo>
                  <a:lnTo>
                    <a:pt x="7" y="125"/>
                  </a:lnTo>
                  <a:lnTo>
                    <a:pt x="7" y="122"/>
                  </a:lnTo>
                  <a:lnTo>
                    <a:pt x="5" y="121"/>
                  </a:lnTo>
                  <a:lnTo>
                    <a:pt x="4" y="118"/>
                  </a:lnTo>
                  <a:lnTo>
                    <a:pt x="4" y="117"/>
                  </a:lnTo>
                  <a:lnTo>
                    <a:pt x="4" y="114"/>
                  </a:lnTo>
                  <a:lnTo>
                    <a:pt x="2" y="113"/>
                  </a:lnTo>
                  <a:lnTo>
                    <a:pt x="2" y="110"/>
                  </a:lnTo>
                  <a:lnTo>
                    <a:pt x="2" y="109"/>
                  </a:lnTo>
                  <a:lnTo>
                    <a:pt x="1" y="106"/>
                  </a:lnTo>
                  <a:lnTo>
                    <a:pt x="1" y="105"/>
                  </a:lnTo>
                  <a:lnTo>
                    <a:pt x="1" y="102"/>
                  </a:lnTo>
                  <a:lnTo>
                    <a:pt x="1" y="101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1" y="88"/>
                  </a:lnTo>
                  <a:lnTo>
                    <a:pt x="1" y="87"/>
                  </a:lnTo>
                  <a:lnTo>
                    <a:pt x="1" y="84"/>
                  </a:lnTo>
                  <a:lnTo>
                    <a:pt x="1" y="83"/>
                  </a:lnTo>
                  <a:lnTo>
                    <a:pt x="1" y="80"/>
                  </a:lnTo>
                  <a:lnTo>
                    <a:pt x="1" y="79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2" y="71"/>
                  </a:lnTo>
                  <a:lnTo>
                    <a:pt x="4" y="71"/>
                  </a:lnTo>
                  <a:lnTo>
                    <a:pt x="4" y="67"/>
                  </a:lnTo>
                  <a:lnTo>
                    <a:pt x="5" y="65"/>
                  </a:lnTo>
                  <a:lnTo>
                    <a:pt x="7" y="63"/>
                  </a:lnTo>
                  <a:lnTo>
                    <a:pt x="7" y="62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3" y="49"/>
                  </a:lnTo>
                  <a:lnTo>
                    <a:pt x="14" y="49"/>
                  </a:lnTo>
                  <a:lnTo>
                    <a:pt x="15" y="46"/>
                  </a:lnTo>
                  <a:lnTo>
                    <a:pt x="16" y="43"/>
                  </a:lnTo>
                  <a:lnTo>
                    <a:pt x="17" y="41"/>
                  </a:lnTo>
                  <a:lnTo>
                    <a:pt x="19" y="40"/>
                  </a:lnTo>
                  <a:lnTo>
                    <a:pt x="22" y="38"/>
                  </a:lnTo>
                  <a:lnTo>
                    <a:pt x="22" y="35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9" y="30"/>
                  </a:lnTo>
                  <a:lnTo>
                    <a:pt x="29" y="27"/>
                  </a:lnTo>
                </a:path>
              </a:pathLst>
            </a:custGeom>
            <a:solidFill>
              <a:srgbClr val="FF33CC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71" name="Freeform 7"/>
            <p:cNvSpPr>
              <a:spLocks/>
            </p:cNvSpPr>
            <p:nvPr/>
          </p:nvSpPr>
          <p:spPr bwMode="auto">
            <a:xfrm>
              <a:off x="2399" y="2475"/>
              <a:ext cx="194" cy="187"/>
            </a:xfrm>
            <a:custGeom>
              <a:avLst/>
              <a:gdLst>
                <a:gd name="T0" fmla="*/ 34 w 194"/>
                <a:gd name="T1" fmla="*/ 24 h 187"/>
                <a:gd name="T2" fmla="*/ 43 w 194"/>
                <a:gd name="T3" fmla="*/ 17 h 187"/>
                <a:gd name="T4" fmla="*/ 51 w 194"/>
                <a:gd name="T5" fmla="*/ 11 h 187"/>
                <a:gd name="T6" fmla="*/ 62 w 194"/>
                <a:gd name="T7" fmla="*/ 8 h 187"/>
                <a:gd name="T8" fmla="*/ 70 w 194"/>
                <a:gd name="T9" fmla="*/ 3 h 187"/>
                <a:gd name="T10" fmla="*/ 82 w 194"/>
                <a:gd name="T11" fmla="*/ 1 h 187"/>
                <a:gd name="T12" fmla="*/ 91 w 194"/>
                <a:gd name="T13" fmla="*/ 1 h 187"/>
                <a:gd name="T14" fmla="*/ 105 w 194"/>
                <a:gd name="T15" fmla="*/ 1 h 187"/>
                <a:gd name="T16" fmla="*/ 113 w 194"/>
                <a:gd name="T17" fmla="*/ 2 h 187"/>
                <a:gd name="T18" fmla="*/ 122 w 194"/>
                <a:gd name="T19" fmla="*/ 3 h 187"/>
                <a:gd name="T20" fmla="*/ 130 w 194"/>
                <a:gd name="T21" fmla="*/ 6 h 187"/>
                <a:gd name="T22" fmla="*/ 139 w 194"/>
                <a:gd name="T23" fmla="*/ 10 h 187"/>
                <a:gd name="T24" fmla="*/ 149 w 194"/>
                <a:gd name="T25" fmla="*/ 17 h 187"/>
                <a:gd name="T26" fmla="*/ 159 w 194"/>
                <a:gd name="T27" fmla="*/ 25 h 187"/>
                <a:gd name="T28" fmla="*/ 166 w 194"/>
                <a:gd name="T29" fmla="*/ 31 h 187"/>
                <a:gd name="T30" fmla="*/ 172 w 194"/>
                <a:gd name="T31" fmla="*/ 39 h 187"/>
                <a:gd name="T32" fmla="*/ 179 w 194"/>
                <a:gd name="T33" fmla="*/ 48 h 187"/>
                <a:gd name="T34" fmla="*/ 184 w 194"/>
                <a:gd name="T35" fmla="*/ 58 h 187"/>
                <a:gd name="T36" fmla="*/ 189 w 194"/>
                <a:gd name="T37" fmla="*/ 67 h 187"/>
                <a:gd name="T38" fmla="*/ 190 w 194"/>
                <a:gd name="T39" fmla="*/ 75 h 187"/>
                <a:gd name="T40" fmla="*/ 191 w 194"/>
                <a:gd name="T41" fmla="*/ 83 h 187"/>
                <a:gd name="T42" fmla="*/ 191 w 194"/>
                <a:gd name="T43" fmla="*/ 97 h 187"/>
                <a:gd name="T44" fmla="*/ 191 w 194"/>
                <a:gd name="T45" fmla="*/ 105 h 187"/>
                <a:gd name="T46" fmla="*/ 189 w 194"/>
                <a:gd name="T47" fmla="*/ 114 h 187"/>
                <a:gd name="T48" fmla="*/ 187 w 194"/>
                <a:gd name="T49" fmla="*/ 123 h 187"/>
                <a:gd name="T50" fmla="*/ 182 w 194"/>
                <a:gd name="T51" fmla="*/ 131 h 187"/>
                <a:gd name="T52" fmla="*/ 176 w 194"/>
                <a:gd name="T53" fmla="*/ 142 h 187"/>
                <a:gd name="T54" fmla="*/ 171 w 194"/>
                <a:gd name="T55" fmla="*/ 150 h 187"/>
                <a:gd name="T56" fmla="*/ 164 w 194"/>
                <a:gd name="T57" fmla="*/ 158 h 187"/>
                <a:gd name="T58" fmla="*/ 154 w 194"/>
                <a:gd name="T59" fmla="*/ 164 h 187"/>
                <a:gd name="T60" fmla="*/ 146 w 194"/>
                <a:gd name="T61" fmla="*/ 170 h 187"/>
                <a:gd name="T62" fmla="*/ 137 w 194"/>
                <a:gd name="T63" fmla="*/ 176 h 187"/>
                <a:gd name="T64" fmla="*/ 128 w 194"/>
                <a:gd name="T65" fmla="*/ 179 h 187"/>
                <a:gd name="T66" fmla="*/ 118 w 194"/>
                <a:gd name="T67" fmla="*/ 183 h 187"/>
                <a:gd name="T68" fmla="*/ 106 w 194"/>
                <a:gd name="T69" fmla="*/ 184 h 187"/>
                <a:gd name="T70" fmla="*/ 97 w 194"/>
                <a:gd name="T71" fmla="*/ 186 h 187"/>
                <a:gd name="T72" fmla="*/ 83 w 194"/>
                <a:gd name="T73" fmla="*/ 184 h 187"/>
                <a:gd name="T74" fmla="*/ 75 w 194"/>
                <a:gd name="T75" fmla="*/ 183 h 187"/>
                <a:gd name="T76" fmla="*/ 67 w 194"/>
                <a:gd name="T77" fmla="*/ 181 h 187"/>
                <a:gd name="T78" fmla="*/ 58 w 194"/>
                <a:gd name="T79" fmla="*/ 176 h 187"/>
                <a:gd name="T80" fmla="*/ 47 w 194"/>
                <a:gd name="T81" fmla="*/ 170 h 187"/>
                <a:gd name="T82" fmla="*/ 39 w 194"/>
                <a:gd name="T83" fmla="*/ 166 h 187"/>
                <a:gd name="T84" fmla="*/ 31 w 194"/>
                <a:gd name="T85" fmla="*/ 158 h 187"/>
                <a:gd name="T86" fmla="*/ 23 w 194"/>
                <a:gd name="T87" fmla="*/ 151 h 187"/>
                <a:gd name="T88" fmla="*/ 16 w 194"/>
                <a:gd name="T89" fmla="*/ 142 h 187"/>
                <a:gd name="T90" fmla="*/ 9 w 194"/>
                <a:gd name="T91" fmla="*/ 130 h 187"/>
                <a:gd name="T92" fmla="*/ 7 w 194"/>
                <a:gd name="T93" fmla="*/ 122 h 187"/>
                <a:gd name="T94" fmla="*/ 4 w 194"/>
                <a:gd name="T95" fmla="*/ 114 h 187"/>
                <a:gd name="T96" fmla="*/ 1 w 194"/>
                <a:gd name="T97" fmla="*/ 106 h 187"/>
                <a:gd name="T98" fmla="*/ 1 w 194"/>
                <a:gd name="T99" fmla="*/ 97 h 187"/>
                <a:gd name="T100" fmla="*/ 1 w 194"/>
                <a:gd name="T101" fmla="*/ 84 h 187"/>
                <a:gd name="T102" fmla="*/ 2 w 194"/>
                <a:gd name="T103" fmla="*/ 75 h 187"/>
                <a:gd name="T104" fmla="*/ 5 w 194"/>
                <a:gd name="T105" fmla="*/ 65 h 187"/>
                <a:gd name="T106" fmla="*/ 8 w 194"/>
                <a:gd name="T107" fmla="*/ 57 h 187"/>
                <a:gd name="T108" fmla="*/ 14 w 194"/>
                <a:gd name="T109" fmla="*/ 49 h 187"/>
                <a:gd name="T110" fmla="*/ 19 w 194"/>
                <a:gd name="T111" fmla="*/ 40 h 187"/>
                <a:gd name="T112" fmla="*/ 26 w 194"/>
                <a:gd name="T113" fmla="*/ 32 h 1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4"/>
                <a:gd name="T172" fmla="*/ 0 h 187"/>
                <a:gd name="T173" fmla="*/ 194 w 194"/>
                <a:gd name="T174" fmla="*/ 187 h 18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4" h="187">
                  <a:moveTo>
                    <a:pt x="29" y="27"/>
                  </a:moveTo>
                  <a:lnTo>
                    <a:pt x="29" y="27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8" y="21"/>
                  </a:lnTo>
                  <a:lnTo>
                    <a:pt x="39" y="21"/>
                  </a:lnTo>
                  <a:lnTo>
                    <a:pt x="41" y="18"/>
                  </a:lnTo>
                  <a:lnTo>
                    <a:pt x="43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59" y="8"/>
                  </a:lnTo>
                  <a:lnTo>
                    <a:pt x="62" y="8"/>
                  </a:lnTo>
                  <a:lnTo>
                    <a:pt x="64" y="6"/>
                  </a:lnTo>
                  <a:lnTo>
                    <a:pt x="65" y="6"/>
                  </a:lnTo>
                  <a:lnTo>
                    <a:pt x="68" y="4"/>
                  </a:lnTo>
                  <a:lnTo>
                    <a:pt x="70" y="3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7" y="0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9" y="1"/>
                  </a:lnTo>
                  <a:lnTo>
                    <a:pt x="110" y="1"/>
                  </a:lnTo>
                  <a:lnTo>
                    <a:pt x="113" y="2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8" y="3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5" y="4"/>
                  </a:lnTo>
                  <a:lnTo>
                    <a:pt x="128" y="6"/>
                  </a:lnTo>
                  <a:lnTo>
                    <a:pt x="130" y="6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36" y="9"/>
                  </a:lnTo>
                  <a:lnTo>
                    <a:pt x="139" y="10"/>
                  </a:lnTo>
                  <a:lnTo>
                    <a:pt x="142" y="12"/>
                  </a:lnTo>
                  <a:lnTo>
                    <a:pt x="146" y="15"/>
                  </a:lnTo>
                  <a:lnTo>
                    <a:pt x="147" y="16"/>
                  </a:lnTo>
                  <a:lnTo>
                    <a:pt x="149" y="17"/>
                  </a:lnTo>
                  <a:lnTo>
                    <a:pt x="153" y="19"/>
                  </a:lnTo>
                  <a:lnTo>
                    <a:pt x="154" y="19"/>
                  </a:lnTo>
                  <a:lnTo>
                    <a:pt x="157" y="23"/>
                  </a:lnTo>
                  <a:lnTo>
                    <a:pt x="159" y="25"/>
                  </a:lnTo>
                  <a:lnTo>
                    <a:pt x="161" y="25"/>
                  </a:lnTo>
                  <a:lnTo>
                    <a:pt x="163" y="27"/>
                  </a:lnTo>
                  <a:lnTo>
                    <a:pt x="164" y="30"/>
                  </a:lnTo>
                  <a:lnTo>
                    <a:pt x="166" y="31"/>
                  </a:lnTo>
                  <a:lnTo>
                    <a:pt x="166" y="32"/>
                  </a:lnTo>
                  <a:lnTo>
                    <a:pt x="170" y="34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5" y="41"/>
                  </a:lnTo>
                  <a:lnTo>
                    <a:pt x="176" y="43"/>
                  </a:lnTo>
                  <a:lnTo>
                    <a:pt x="178" y="46"/>
                  </a:lnTo>
                  <a:lnTo>
                    <a:pt x="179" y="48"/>
                  </a:lnTo>
                  <a:lnTo>
                    <a:pt x="182" y="51"/>
                  </a:lnTo>
                  <a:lnTo>
                    <a:pt x="183" y="55"/>
                  </a:lnTo>
                  <a:lnTo>
                    <a:pt x="183" y="56"/>
                  </a:lnTo>
                  <a:lnTo>
                    <a:pt x="184" y="58"/>
                  </a:lnTo>
                  <a:lnTo>
                    <a:pt x="187" y="60"/>
                  </a:lnTo>
                  <a:lnTo>
                    <a:pt x="187" y="63"/>
                  </a:lnTo>
                  <a:lnTo>
                    <a:pt x="188" y="64"/>
                  </a:lnTo>
                  <a:lnTo>
                    <a:pt x="189" y="67"/>
                  </a:lnTo>
                  <a:lnTo>
                    <a:pt x="189" y="68"/>
                  </a:lnTo>
                  <a:lnTo>
                    <a:pt x="189" y="71"/>
                  </a:lnTo>
                  <a:lnTo>
                    <a:pt x="190" y="72"/>
                  </a:lnTo>
                  <a:lnTo>
                    <a:pt x="190" y="75"/>
                  </a:lnTo>
                  <a:lnTo>
                    <a:pt x="190" y="76"/>
                  </a:lnTo>
                  <a:lnTo>
                    <a:pt x="191" y="79"/>
                  </a:lnTo>
                  <a:lnTo>
                    <a:pt x="191" y="80"/>
                  </a:lnTo>
                  <a:lnTo>
                    <a:pt x="191" y="83"/>
                  </a:lnTo>
                  <a:lnTo>
                    <a:pt x="191" y="84"/>
                  </a:lnTo>
                  <a:lnTo>
                    <a:pt x="191" y="88"/>
                  </a:lnTo>
                  <a:lnTo>
                    <a:pt x="193" y="93"/>
                  </a:lnTo>
                  <a:lnTo>
                    <a:pt x="191" y="97"/>
                  </a:lnTo>
                  <a:lnTo>
                    <a:pt x="191" y="98"/>
                  </a:lnTo>
                  <a:lnTo>
                    <a:pt x="191" y="101"/>
                  </a:lnTo>
                  <a:lnTo>
                    <a:pt x="191" y="102"/>
                  </a:lnTo>
                  <a:lnTo>
                    <a:pt x="191" y="105"/>
                  </a:lnTo>
                  <a:lnTo>
                    <a:pt x="191" y="106"/>
                  </a:lnTo>
                  <a:lnTo>
                    <a:pt x="190" y="110"/>
                  </a:lnTo>
                  <a:lnTo>
                    <a:pt x="190" y="114"/>
                  </a:lnTo>
                  <a:lnTo>
                    <a:pt x="189" y="114"/>
                  </a:lnTo>
                  <a:lnTo>
                    <a:pt x="189" y="118"/>
                  </a:lnTo>
                  <a:lnTo>
                    <a:pt x="188" y="120"/>
                  </a:lnTo>
                  <a:lnTo>
                    <a:pt x="187" y="122"/>
                  </a:lnTo>
                  <a:lnTo>
                    <a:pt x="187" y="123"/>
                  </a:lnTo>
                  <a:lnTo>
                    <a:pt x="184" y="127"/>
                  </a:lnTo>
                  <a:lnTo>
                    <a:pt x="184" y="128"/>
                  </a:lnTo>
                  <a:lnTo>
                    <a:pt x="183" y="131"/>
                  </a:lnTo>
                  <a:lnTo>
                    <a:pt x="182" y="131"/>
                  </a:lnTo>
                  <a:lnTo>
                    <a:pt x="181" y="136"/>
                  </a:lnTo>
                  <a:lnTo>
                    <a:pt x="179" y="136"/>
                  </a:lnTo>
                  <a:lnTo>
                    <a:pt x="178" y="139"/>
                  </a:lnTo>
                  <a:lnTo>
                    <a:pt x="176" y="142"/>
                  </a:lnTo>
                  <a:lnTo>
                    <a:pt x="175" y="144"/>
                  </a:lnTo>
                  <a:lnTo>
                    <a:pt x="173" y="145"/>
                  </a:lnTo>
                  <a:lnTo>
                    <a:pt x="171" y="147"/>
                  </a:lnTo>
                  <a:lnTo>
                    <a:pt x="171" y="150"/>
                  </a:lnTo>
                  <a:lnTo>
                    <a:pt x="167" y="152"/>
                  </a:lnTo>
                  <a:lnTo>
                    <a:pt x="166" y="153"/>
                  </a:lnTo>
                  <a:lnTo>
                    <a:pt x="164" y="155"/>
                  </a:lnTo>
                  <a:lnTo>
                    <a:pt x="164" y="158"/>
                  </a:lnTo>
                  <a:lnTo>
                    <a:pt x="159" y="160"/>
                  </a:lnTo>
                  <a:lnTo>
                    <a:pt x="158" y="161"/>
                  </a:lnTo>
                  <a:lnTo>
                    <a:pt x="155" y="164"/>
                  </a:lnTo>
                  <a:lnTo>
                    <a:pt x="154" y="164"/>
                  </a:lnTo>
                  <a:lnTo>
                    <a:pt x="151" y="167"/>
                  </a:lnTo>
                  <a:lnTo>
                    <a:pt x="149" y="168"/>
                  </a:lnTo>
                  <a:lnTo>
                    <a:pt x="147" y="169"/>
                  </a:lnTo>
                  <a:lnTo>
                    <a:pt x="146" y="170"/>
                  </a:lnTo>
                  <a:lnTo>
                    <a:pt x="141" y="173"/>
                  </a:lnTo>
                  <a:lnTo>
                    <a:pt x="141" y="174"/>
                  </a:lnTo>
                  <a:lnTo>
                    <a:pt x="137" y="175"/>
                  </a:lnTo>
                  <a:lnTo>
                    <a:pt x="137" y="176"/>
                  </a:lnTo>
                  <a:lnTo>
                    <a:pt x="133" y="177"/>
                  </a:lnTo>
                  <a:lnTo>
                    <a:pt x="131" y="177"/>
                  </a:lnTo>
                  <a:lnTo>
                    <a:pt x="129" y="179"/>
                  </a:lnTo>
                  <a:lnTo>
                    <a:pt x="128" y="179"/>
                  </a:lnTo>
                  <a:lnTo>
                    <a:pt x="124" y="181"/>
                  </a:lnTo>
                  <a:lnTo>
                    <a:pt x="123" y="182"/>
                  </a:lnTo>
                  <a:lnTo>
                    <a:pt x="118" y="182"/>
                  </a:lnTo>
                  <a:lnTo>
                    <a:pt x="118" y="183"/>
                  </a:lnTo>
                  <a:lnTo>
                    <a:pt x="115" y="183"/>
                  </a:lnTo>
                  <a:lnTo>
                    <a:pt x="110" y="184"/>
                  </a:lnTo>
                  <a:lnTo>
                    <a:pt x="109" y="184"/>
                  </a:lnTo>
                  <a:lnTo>
                    <a:pt x="106" y="184"/>
                  </a:lnTo>
                  <a:lnTo>
                    <a:pt x="105" y="184"/>
                  </a:lnTo>
                  <a:lnTo>
                    <a:pt x="101" y="184"/>
                  </a:lnTo>
                  <a:lnTo>
                    <a:pt x="100" y="184"/>
                  </a:lnTo>
                  <a:lnTo>
                    <a:pt x="97" y="186"/>
                  </a:lnTo>
                  <a:lnTo>
                    <a:pt x="92" y="184"/>
                  </a:lnTo>
                  <a:lnTo>
                    <a:pt x="88" y="184"/>
                  </a:lnTo>
                  <a:lnTo>
                    <a:pt x="87" y="184"/>
                  </a:lnTo>
                  <a:lnTo>
                    <a:pt x="83" y="184"/>
                  </a:lnTo>
                  <a:lnTo>
                    <a:pt x="82" y="184"/>
                  </a:lnTo>
                  <a:lnTo>
                    <a:pt x="80" y="183"/>
                  </a:lnTo>
                  <a:lnTo>
                    <a:pt x="79" y="183"/>
                  </a:lnTo>
                  <a:lnTo>
                    <a:pt x="75" y="183"/>
                  </a:lnTo>
                  <a:lnTo>
                    <a:pt x="74" y="182"/>
                  </a:lnTo>
                  <a:lnTo>
                    <a:pt x="71" y="182"/>
                  </a:lnTo>
                  <a:lnTo>
                    <a:pt x="70" y="182"/>
                  </a:lnTo>
                  <a:lnTo>
                    <a:pt x="67" y="181"/>
                  </a:lnTo>
                  <a:lnTo>
                    <a:pt x="65" y="179"/>
                  </a:lnTo>
                  <a:lnTo>
                    <a:pt x="63" y="179"/>
                  </a:lnTo>
                  <a:lnTo>
                    <a:pt x="62" y="177"/>
                  </a:lnTo>
                  <a:lnTo>
                    <a:pt x="58" y="176"/>
                  </a:lnTo>
                  <a:lnTo>
                    <a:pt x="57" y="176"/>
                  </a:lnTo>
                  <a:lnTo>
                    <a:pt x="55" y="175"/>
                  </a:lnTo>
                  <a:lnTo>
                    <a:pt x="50" y="173"/>
                  </a:lnTo>
                  <a:lnTo>
                    <a:pt x="47" y="170"/>
                  </a:lnTo>
                  <a:lnTo>
                    <a:pt x="46" y="169"/>
                  </a:lnTo>
                  <a:lnTo>
                    <a:pt x="43" y="168"/>
                  </a:lnTo>
                  <a:lnTo>
                    <a:pt x="40" y="166"/>
                  </a:lnTo>
                  <a:lnTo>
                    <a:pt x="39" y="166"/>
                  </a:lnTo>
                  <a:lnTo>
                    <a:pt x="35" y="162"/>
                  </a:lnTo>
                  <a:lnTo>
                    <a:pt x="33" y="160"/>
                  </a:lnTo>
                  <a:lnTo>
                    <a:pt x="32" y="160"/>
                  </a:lnTo>
                  <a:lnTo>
                    <a:pt x="31" y="158"/>
                  </a:lnTo>
                  <a:lnTo>
                    <a:pt x="29" y="155"/>
                  </a:lnTo>
                  <a:lnTo>
                    <a:pt x="26" y="154"/>
                  </a:lnTo>
                  <a:lnTo>
                    <a:pt x="26" y="153"/>
                  </a:lnTo>
                  <a:lnTo>
                    <a:pt x="23" y="151"/>
                  </a:lnTo>
                  <a:lnTo>
                    <a:pt x="21" y="147"/>
                  </a:lnTo>
                  <a:lnTo>
                    <a:pt x="21" y="146"/>
                  </a:lnTo>
                  <a:lnTo>
                    <a:pt x="17" y="144"/>
                  </a:lnTo>
                  <a:lnTo>
                    <a:pt x="16" y="142"/>
                  </a:lnTo>
                  <a:lnTo>
                    <a:pt x="15" y="139"/>
                  </a:lnTo>
                  <a:lnTo>
                    <a:pt x="14" y="137"/>
                  </a:lnTo>
                  <a:lnTo>
                    <a:pt x="10" y="134"/>
                  </a:lnTo>
                  <a:lnTo>
                    <a:pt x="9" y="130"/>
                  </a:lnTo>
                  <a:lnTo>
                    <a:pt x="9" y="129"/>
                  </a:lnTo>
                  <a:lnTo>
                    <a:pt x="8" y="127"/>
                  </a:lnTo>
                  <a:lnTo>
                    <a:pt x="7" y="125"/>
                  </a:lnTo>
                  <a:lnTo>
                    <a:pt x="7" y="122"/>
                  </a:lnTo>
                  <a:lnTo>
                    <a:pt x="5" y="121"/>
                  </a:lnTo>
                  <a:lnTo>
                    <a:pt x="4" y="118"/>
                  </a:lnTo>
                  <a:lnTo>
                    <a:pt x="4" y="117"/>
                  </a:lnTo>
                  <a:lnTo>
                    <a:pt x="4" y="114"/>
                  </a:lnTo>
                  <a:lnTo>
                    <a:pt x="2" y="113"/>
                  </a:lnTo>
                  <a:lnTo>
                    <a:pt x="2" y="110"/>
                  </a:lnTo>
                  <a:lnTo>
                    <a:pt x="2" y="109"/>
                  </a:lnTo>
                  <a:lnTo>
                    <a:pt x="1" y="106"/>
                  </a:lnTo>
                  <a:lnTo>
                    <a:pt x="1" y="105"/>
                  </a:lnTo>
                  <a:lnTo>
                    <a:pt x="1" y="102"/>
                  </a:lnTo>
                  <a:lnTo>
                    <a:pt x="1" y="101"/>
                  </a:lnTo>
                  <a:lnTo>
                    <a:pt x="1" y="97"/>
                  </a:lnTo>
                  <a:lnTo>
                    <a:pt x="0" y="93"/>
                  </a:lnTo>
                  <a:lnTo>
                    <a:pt x="1" y="88"/>
                  </a:lnTo>
                  <a:lnTo>
                    <a:pt x="1" y="87"/>
                  </a:lnTo>
                  <a:lnTo>
                    <a:pt x="1" y="84"/>
                  </a:lnTo>
                  <a:lnTo>
                    <a:pt x="1" y="83"/>
                  </a:lnTo>
                  <a:lnTo>
                    <a:pt x="1" y="80"/>
                  </a:lnTo>
                  <a:lnTo>
                    <a:pt x="1" y="79"/>
                  </a:lnTo>
                  <a:lnTo>
                    <a:pt x="2" y="75"/>
                  </a:lnTo>
                  <a:lnTo>
                    <a:pt x="2" y="71"/>
                  </a:lnTo>
                  <a:lnTo>
                    <a:pt x="4" y="71"/>
                  </a:lnTo>
                  <a:lnTo>
                    <a:pt x="4" y="67"/>
                  </a:lnTo>
                  <a:lnTo>
                    <a:pt x="5" y="65"/>
                  </a:lnTo>
                  <a:lnTo>
                    <a:pt x="7" y="63"/>
                  </a:lnTo>
                  <a:lnTo>
                    <a:pt x="7" y="62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3" y="49"/>
                  </a:lnTo>
                  <a:lnTo>
                    <a:pt x="14" y="49"/>
                  </a:lnTo>
                  <a:lnTo>
                    <a:pt x="15" y="46"/>
                  </a:lnTo>
                  <a:lnTo>
                    <a:pt x="16" y="43"/>
                  </a:lnTo>
                  <a:lnTo>
                    <a:pt x="17" y="41"/>
                  </a:lnTo>
                  <a:lnTo>
                    <a:pt x="19" y="40"/>
                  </a:lnTo>
                  <a:lnTo>
                    <a:pt x="22" y="38"/>
                  </a:lnTo>
                  <a:lnTo>
                    <a:pt x="22" y="35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9" y="30"/>
                  </a:lnTo>
                  <a:lnTo>
                    <a:pt x="29" y="27"/>
                  </a:lnTo>
                </a:path>
              </a:pathLst>
            </a:custGeom>
            <a:gradFill rotWithShape="0">
              <a:gsLst>
                <a:gs pos="0">
                  <a:srgbClr val="FF33CC"/>
                </a:gs>
                <a:gs pos="100000">
                  <a:srgbClr val="7F1966"/>
                </a:gs>
              </a:gsLst>
              <a:path path="rect">
                <a:fillToRect l="50000" t="50000" r="50000" b="50000"/>
              </a:path>
            </a:gra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Freeform 8"/>
            <p:cNvSpPr>
              <a:spLocks/>
            </p:cNvSpPr>
            <p:nvPr/>
          </p:nvSpPr>
          <p:spPr bwMode="auto">
            <a:xfrm>
              <a:off x="3085" y="2487"/>
              <a:ext cx="195" cy="190"/>
            </a:xfrm>
            <a:custGeom>
              <a:avLst/>
              <a:gdLst/>
              <a:ahLst/>
              <a:cxnLst>
                <a:cxn ang="0">
                  <a:pos x="38" y="22"/>
                </a:cxn>
                <a:cxn ang="0">
                  <a:pos x="47" y="15"/>
                </a:cxn>
                <a:cxn ang="0">
                  <a:pos x="61" y="9"/>
                </a:cxn>
                <a:cxn ang="0">
                  <a:pos x="70" y="4"/>
                </a:cxn>
                <a:cxn ang="0">
                  <a:pos x="82" y="2"/>
                </a:cxn>
                <a:cxn ang="0">
                  <a:pos x="92" y="2"/>
                </a:cxn>
                <a:cxn ang="0">
                  <a:pos x="105" y="2"/>
                </a:cxn>
                <a:cxn ang="0">
                  <a:pos x="114" y="3"/>
                </a:cxn>
                <a:cxn ang="0">
                  <a:pos x="125" y="5"/>
                </a:cxn>
                <a:cxn ang="0">
                  <a:pos x="136" y="10"/>
                </a:cxn>
                <a:cxn ang="0">
                  <a:pos x="146" y="15"/>
                </a:cxn>
                <a:cxn ang="0">
                  <a:pos x="154" y="21"/>
                </a:cxn>
                <a:cxn ang="0">
                  <a:pos x="162" y="29"/>
                </a:cxn>
                <a:cxn ang="0">
                  <a:pos x="170" y="36"/>
                </a:cxn>
                <a:cxn ang="0">
                  <a:pos x="177" y="45"/>
                </a:cxn>
                <a:cxn ang="0">
                  <a:pos x="182" y="53"/>
                </a:cxn>
                <a:cxn ang="0">
                  <a:pos x="186" y="64"/>
                </a:cxn>
                <a:cxn ang="0">
                  <a:pos x="190" y="74"/>
                </a:cxn>
                <a:cxn ang="0">
                  <a:pos x="191" y="85"/>
                </a:cxn>
                <a:cxn ang="0">
                  <a:pos x="194" y="94"/>
                </a:cxn>
                <a:cxn ang="0">
                  <a:pos x="191" y="107"/>
                </a:cxn>
                <a:cxn ang="0">
                  <a:pos x="189" y="116"/>
                </a:cxn>
                <a:cxn ang="0">
                  <a:pos x="185" y="128"/>
                </a:cxn>
                <a:cxn ang="0">
                  <a:pos x="179" y="138"/>
                </a:cxn>
                <a:cxn ang="0">
                  <a:pos x="171" y="150"/>
                </a:cxn>
                <a:cxn ang="0">
                  <a:pos x="164" y="159"/>
                </a:cxn>
                <a:cxn ang="0">
                  <a:pos x="152" y="170"/>
                </a:cxn>
                <a:cxn ang="0">
                  <a:pos x="141" y="176"/>
                </a:cxn>
                <a:cxn ang="0">
                  <a:pos x="129" y="182"/>
                </a:cxn>
                <a:cxn ang="0">
                  <a:pos x="119" y="186"/>
                </a:cxn>
                <a:cxn ang="0">
                  <a:pos x="106" y="187"/>
                </a:cxn>
                <a:cxn ang="0">
                  <a:pos x="97" y="189"/>
                </a:cxn>
                <a:cxn ang="0">
                  <a:pos x="83" y="187"/>
                </a:cxn>
                <a:cxn ang="0">
                  <a:pos x="74" y="184"/>
                </a:cxn>
                <a:cxn ang="0">
                  <a:pos x="63" y="182"/>
                </a:cxn>
                <a:cxn ang="0">
                  <a:pos x="55" y="178"/>
                </a:cxn>
                <a:cxn ang="0">
                  <a:pos x="43" y="171"/>
                </a:cxn>
                <a:cxn ang="0">
                  <a:pos x="37" y="165"/>
                </a:cxn>
                <a:cxn ang="0">
                  <a:pos x="26" y="157"/>
                </a:cxn>
                <a:cxn ang="0">
                  <a:pos x="21" y="149"/>
                </a:cxn>
                <a:cxn ang="0">
                  <a:pos x="14" y="140"/>
                </a:cxn>
                <a:cxn ang="0">
                  <a:pos x="9" y="131"/>
                </a:cxn>
                <a:cxn ang="0">
                  <a:pos x="4" y="120"/>
                </a:cxn>
                <a:cxn ang="0">
                  <a:pos x="3" y="110"/>
                </a:cxn>
                <a:cxn ang="0">
                  <a:pos x="1" y="99"/>
                </a:cxn>
                <a:cxn ang="0">
                  <a:pos x="1" y="89"/>
                </a:cxn>
                <a:cxn ang="0">
                  <a:pos x="3" y="77"/>
                </a:cxn>
                <a:cxn ang="0">
                  <a:pos x="5" y="67"/>
                </a:cxn>
                <a:cxn ang="0">
                  <a:pos x="9" y="54"/>
                </a:cxn>
                <a:cxn ang="0">
                  <a:pos x="16" y="45"/>
                </a:cxn>
                <a:cxn ang="0">
                  <a:pos x="25" y="35"/>
                </a:cxn>
              </a:cxnLst>
              <a:rect l="0" t="0" r="r" b="b"/>
              <a:pathLst>
                <a:path w="195" h="190">
                  <a:moveTo>
                    <a:pt x="29" y="29"/>
                  </a:moveTo>
                  <a:lnTo>
                    <a:pt x="29" y="29"/>
                  </a:lnTo>
                  <a:lnTo>
                    <a:pt x="33" y="26"/>
                  </a:lnTo>
                  <a:lnTo>
                    <a:pt x="34" y="25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1" y="19"/>
                  </a:lnTo>
                  <a:lnTo>
                    <a:pt x="43" y="18"/>
                  </a:lnTo>
                  <a:lnTo>
                    <a:pt x="46" y="17"/>
                  </a:lnTo>
                  <a:lnTo>
                    <a:pt x="47" y="15"/>
                  </a:lnTo>
                  <a:lnTo>
                    <a:pt x="51" y="14"/>
                  </a:lnTo>
                  <a:lnTo>
                    <a:pt x="51" y="12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61" y="9"/>
                  </a:lnTo>
                  <a:lnTo>
                    <a:pt x="62" y="9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9" y="5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82" y="2"/>
                  </a:lnTo>
                  <a:lnTo>
                    <a:pt x="83" y="2"/>
                  </a:lnTo>
                  <a:lnTo>
                    <a:pt x="87" y="2"/>
                  </a:lnTo>
                  <a:lnTo>
                    <a:pt x="88" y="2"/>
                  </a:lnTo>
                  <a:lnTo>
                    <a:pt x="91" y="2"/>
                  </a:lnTo>
                  <a:lnTo>
                    <a:pt x="92" y="2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05" y="2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11" y="2"/>
                  </a:lnTo>
                  <a:lnTo>
                    <a:pt x="113" y="3"/>
                  </a:lnTo>
                  <a:lnTo>
                    <a:pt x="114" y="3"/>
                  </a:lnTo>
                  <a:lnTo>
                    <a:pt x="117" y="3"/>
                  </a:lnTo>
                  <a:lnTo>
                    <a:pt x="119" y="4"/>
                  </a:lnTo>
                  <a:lnTo>
                    <a:pt x="122" y="4"/>
                  </a:lnTo>
                  <a:lnTo>
                    <a:pt x="123" y="4"/>
                  </a:lnTo>
                  <a:lnTo>
                    <a:pt x="125" y="5"/>
                  </a:lnTo>
                  <a:lnTo>
                    <a:pt x="128" y="7"/>
                  </a:lnTo>
                  <a:lnTo>
                    <a:pt x="130" y="7"/>
                  </a:lnTo>
                  <a:lnTo>
                    <a:pt x="131" y="9"/>
                  </a:lnTo>
                  <a:lnTo>
                    <a:pt x="135" y="10"/>
                  </a:lnTo>
                  <a:lnTo>
                    <a:pt x="136" y="10"/>
                  </a:lnTo>
                  <a:lnTo>
                    <a:pt x="138" y="11"/>
                  </a:lnTo>
                  <a:lnTo>
                    <a:pt x="138" y="11"/>
                  </a:lnTo>
                  <a:lnTo>
                    <a:pt x="143" y="14"/>
                  </a:lnTo>
                  <a:lnTo>
                    <a:pt x="143" y="14"/>
                  </a:lnTo>
                  <a:lnTo>
                    <a:pt x="146" y="15"/>
                  </a:lnTo>
                  <a:lnTo>
                    <a:pt x="147" y="17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153" y="21"/>
                  </a:lnTo>
                  <a:lnTo>
                    <a:pt x="154" y="21"/>
                  </a:lnTo>
                  <a:lnTo>
                    <a:pt x="156" y="23"/>
                  </a:lnTo>
                  <a:lnTo>
                    <a:pt x="156" y="23"/>
                  </a:lnTo>
                  <a:lnTo>
                    <a:pt x="160" y="26"/>
                  </a:lnTo>
                  <a:lnTo>
                    <a:pt x="161" y="26"/>
                  </a:lnTo>
                  <a:lnTo>
                    <a:pt x="162" y="29"/>
                  </a:lnTo>
                  <a:lnTo>
                    <a:pt x="164" y="30"/>
                  </a:lnTo>
                  <a:lnTo>
                    <a:pt x="166" y="31"/>
                  </a:lnTo>
                  <a:lnTo>
                    <a:pt x="166" y="33"/>
                  </a:lnTo>
                  <a:lnTo>
                    <a:pt x="170" y="36"/>
                  </a:lnTo>
                  <a:lnTo>
                    <a:pt x="170" y="36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4" y="43"/>
                  </a:lnTo>
                  <a:lnTo>
                    <a:pt x="174" y="43"/>
                  </a:lnTo>
                  <a:lnTo>
                    <a:pt x="177" y="45"/>
                  </a:lnTo>
                  <a:lnTo>
                    <a:pt x="178" y="46"/>
                  </a:lnTo>
                  <a:lnTo>
                    <a:pt x="179" y="50"/>
                  </a:lnTo>
                  <a:lnTo>
                    <a:pt x="179" y="50"/>
                  </a:lnTo>
                  <a:lnTo>
                    <a:pt x="182" y="53"/>
                  </a:lnTo>
                  <a:lnTo>
                    <a:pt x="182" y="53"/>
                  </a:lnTo>
                  <a:lnTo>
                    <a:pt x="183" y="56"/>
                  </a:lnTo>
                  <a:lnTo>
                    <a:pt x="183" y="58"/>
                  </a:lnTo>
                  <a:lnTo>
                    <a:pt x="185" y="60"/>
                  </a:lnTo>
                  <a:lnTo>
                    <a:pt x="186" y="61"/>
                  </a:lnTo>
                  <a:lnTo>
                    <a:pt x="186" y="64"/>
                  </a:lnTo>
                  <a:lnTo>
                    <a:pt x="188" y="66"/>
                  </a:lnTo>
                  <a:lnTo>
                    <a:pt x="189" y="68"/>
                  </a:lnTo>
                  <a:lnTo>
                    <a:pt x="189" y="70"/>
                  </a:lnTo>
                  <a:lnTo>
                    <a:pt x="189" y="72"/>
                  </a:lnTo>
                  <a:lnTo>
                    <a:pt x="190" y="74"/>
                  </a:lnTo>
                  <a:lnTo>
                    <a:pt x="190" y="77"/>
                  </a:lnTo>
                  <a:lnTo>
                    <a:pt x="190" y="78"/>
                  </a:lnTo>
                  <a:lnTo>
                    <a:pt x="191" y="81"/>
                  </a:lnTo>
                  <a:lnTo>
                    <a:pt x="191" y="82"/>
                  </a:lnTo>
                  <a:lnTo>
                    <a:pt x="191" y="85"/>
                  </a:lnTo>
                  <a:lnTo>
                    <a:pt x="191" y="86"/>
                  </a:lnTo>
                  <a:lnTo>
                    <a:pt x="191" y="91"/>
                  </a:lnTo>
                  <a:lnTo>
                    <a:pt x="191" y="91"/>
                  </a:lnTo>
                  <a:lnTo>
                    <a:pt x="194" y="94"/>
                  </a:lnTo>
                  <a:lnTo>
                    <a:pt x="194" y="94"/>
                  </a:lnTo>
                  <a:lnTo>
                    <a:pt x="191" y="99"/>
                  </a:lnTo>
                  <a:lnTo>
                    <a:pt x="191" y="100"/>
                  </a:lnTo>
                  <a:lnTo>
                    <a:pt x="191" y="102"/>
                  </a:lnTo>
                  <a:lnTo>
                    <a:pt x="191" y="103"/>
                  </a:lnTo>
                  <a:lnTo>
                    <a:pt x="191" y="107"/>
                  </a:lnTo>
                  <a:lnTo>
                    <a:pt x="191" y="108"/>
                  </a:lnTo>
                  <a:lnTo>
                    <a:pt x="190" y="112"/>
                  </a:lnTo>
                  <a:lnTo>
                    <a:pt x="190" y="112"/>
                  </a:lnTo>
                  <a:lnTo>
                    <a:pt x="190" y="116"/>
                  </a:lnTo>
                  <a:lnTo>
                    <a:pt x="189" y="116"/>
                  </a:lnTo>
                  <a:lnTo>
                    <a:pt x="189" y="120"/>
                  </a:lnTo>
                  <a:lnTo>
                    <a:pt x="188" y="122"/>
                  </a:lnTo>
                  <a:lnTo>
                    <a:pt x="186" y="124"/>
                  </a:lnTo>
                  <a:lnTo>
                    <a:pt x="186" y="126"/>
                  </a:lnTo>
                  <a:lnTo>
                    <a:pt x="185" y="128"/>
                  </a:lnTo>
                  <a:lnTo>
                    <a:pt x="185" y="130"/>
                  </a:lnTo>
                  <a:lnTo>
                    <a:pt x="183" y="134"/>
                  </a:lnTo>
                  <a:lnTo>
                    <a:pt x="182" y="134"/>
                  </a:lnTo>
                  <a:lnTo>
                    <a:pt x="180" y="138"/>
                  </a:lnTo>
                  <a:lnTo>
                    <a:pt x="179" y="138"/>
                  </a:lnTo>
                  <a:lnTo>
                    <a:pt x="178" y="142"/>
                  </a:lnTo>
                  <a:lnTo>
                    <a:pt x="177" y="143"/>
                  </a:lnTo>
                  <a:lnTo>
                    <a:pt x="174" y="147"/>
                  </a:lnTo>
                  <a:lnTo>
                    <a:pt x="173" y="148"/>
                  </a:lnTo>
                  <a:lnTo>
                    <a:pt x="171" y="150"/>
                  </a:lnTo>
                  <a:lnTo>
                    <a:pt x="171" y="151"/>
                  </a:lnTo>
                  <a:lnTo>
                    <a:pt x="168" y="155"/>
                  </a:lnTo>
                  <a:lnTo>
                    <a:pt x="166" y="156"/>
                  </a:lnTo>
                  <a:lnTo>
                    <a:pt x="164" y="158"/>
                  </a:lnTo>
                  <a:lnTo>
                    <a:pt x="164" y="159"/>
                  </a:lnTo>
                  <a:lnTo>
                    <a:pt x="160" y="163"/>
                  </a:lnTo>
                  <a:lnTo>
                    <a:pt x="158" y="164"/>
                  </a:lnTo>
                  <a:lnTo>
                    <a:pt x="155" y="166"/>
                  </a:lnTo>
                  <a:lnTo>
                    <a:pt x="154" y="166"/>
                  </a:lnTo>
                  <a:lnTo>
                    <a:pt x="152" y="170"/>
                  </a:lnTo>
                  <a:lnTo>
                    <a:pt x="149" y="171"/>
                  </a:lnTo>
                  <a:lnTo>
                    <a:pt x="147" y="172"/>
                  </a:lnTo>
                  <a:lnTo>
                    <a:pt x="146" y="173"/>
                  </a:lnTo>
                  <a:lnTo>
                    <a:pt x="141" y="175"/>
                  </a:lnTo>
                  <a:lnTo>
                    <a:pt x="141" y="176"/>
                  </a:lnTo>
                  <a:lnTo>
                    <a:pt x="137" y="178"/>
                  </a:lnTo>
                  <a:lnTo>
                    <a:pt x="137" y="179"/>
                  </a:lnTo>
                  <a:lnTo>
                    <a:pt x="132" y="180"/>
                  </a:lnTo>
                  <a:lnTo>
                    <a:pt x="131" y="180"/>
                  </a:lnTo>
                  <a:lnTo>
                    <a:pt x="129" y="182"/>
                  </a:lnTo>
                  <a:lnTo>
                    <a:pt x="128" y="182"/>
                  </a:lnTo>
                  <a:lnTo>
                    <a:pt x="124" y="183"/>
                  </a:lnTo>
                  <a:lnTo>
                    <a:pt x="123" y="184"/>
                  </a:lnTo>
                  <a:lnTo>
                    <a:pt x="119" y="184"/>
                  </a:lnTo>
                  <a:lnTo>
                    <a:pt x="119" y="186"/>
                  </a:lnTo>
                  <a:lnTo>
                    <a:pt x="114" y="186"/>
                  </a:lnTo>
                  <a:lnTo>
                    <a:pt x="114" y="186"/>
                  </a:lnTo>
                  <a:lnTo>
                    <a:pt x="111" y="187"/>
                  </a:lnTo>
                  <a:lnTo>
                    <a:pt x="108" y="187"/>
                  </a:lnTo>
                  <a:lnTo>
                    <a:pt x="106" y="187"/>
                  </a:lnTo>
                  <a:lnTo>
                    <a:pt x="105" y="187"/>
                  </a:lnTo>
                  <a:lnTo>
                    <a:pt x="102" y="187"/>
                  </a:lnTo>
                  <a:lnTo>
                    <a:pt x="100" y="187"/>
                  </a:lnTo>
                  <a:lnTo>
                    <a:pt x="97" y="189"/>
                  </a:lnTo>
                  <a:lnTo>
                    <a:pt x="97" y="189"/>
                  </a:lnTo>
                  <a:lnTo>
                    <a:pt x="92" y="187"/>
                  </a:lnTo>
                  <a:lnTo>
                    <a:pt x="92" y="187"/>
                  </a:lnTo>
                  <a:lnTo>
                    <a:pt x="88" y="187"/>
                  </a:lnTo>
                  <a:lnTo>
                    <a:pt x="87" y="187"/>
                  </a:lnTo>
                  <a:lnTo>
                    <a:pt x="83" y="187"/>
                  </a:lnTo>
                  <a:lnTo>
                    <a:pt x="82" y="187"/>
                  </a:lnTo>
                  <a:lnTo>
                    <a:pt x="80" y="186"/>
                  </a:lnTo>
                  <a:lnTo>
                    <a:pt x="79" y="186"/>
                  </a:lnTo>
                  <a:lnTo>
                    <a:pt x="75" y="186"/>
                  </a:lnTo>
                  <a:lnTo>
                    <a:pt x="74" y="184"/>
                  </a:lnTo>
                  <a:lnTo>
                    <a:pt x="71" y="184"/>
                  </a:lnTo>
                  <a:lnTo>
                    <a:pt x="70" y="184"/>
                  </a:lnTo>
                  <a:lnTo>
                    <a:pt x="67" y="183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2" y="180"/>
                  </a:lnTo>
                  <a:lnTo>
                    <a:pt x="58" y="179"/>
                  </a:lnTo>
                  <a:lnTo>
                    <a:pt x="57" y="179"/>
                  </a:lnTo>
                  <a:lnTo>
                    <a:pt x="55" y="178"/>
                  </a:lnTo>
                  <a:lnTo>
                    <a:pt x="55" y="178"/>
                  </a:lnTo>
                  <a:lnTo>
                    <a:pt x="50" y="175"/>
                  </a:lnTo>
                  <a:lnTo>
                    <a:pt x="50" y="175"/>
                  </a:lnTo>
                  <a:lnTo>
                    <a:pt x="47" y="173"/>
                  </a:lnTo>
                  <a:lnTo>
                    <a:pt x="46" y="172"/>
                  </a:lnTo>
                  <a:lnTo>
                    <a:pt x="43" y="171"/>
                  </a:lnTo>
                  <a:lnTo>
                    <a:pt x="43" y="171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7" y="165"/>
                  </a:lnTo>
                  <a:lnTo>
                    <a:pt x="37" y="165"/>
                  </a:lnTo>
                  <a:lnTo>
                    <a:pt x="33" y="163"/>
                  </a:lnTo>
                  <a:lnTo>
                    <a:pt x="32" y="163"/>
                  </a:lnTo>
                  <a:lnTo>
                    <a:pt x="31" y="159"/>
                  </a:lnTo>
                  <a:lnTo>
                    <a:pt x="29" y="158"/>
                  </a:lnTo>
                  <a:lnTo>
                    <a:pt x="26" y="157"/>
                  </a:lnTo>
                  <a:lnTo>
                    <a:pt x="26" y="156"/>
                  </a:lnTo>
                  <a:lnTo>
                    <a:pt x="23" y="152"/>
                  </a:lnTo>
                  <a:lnTo>
                    <a:pt x="23" y="152"/>
                  </a:lnTo>
                  <a:lnTo>
                    <a:pt x="21" y="150"/>
                  </a:lnTo>
                  <a:lnTo>
                    <a:pt x="21" y="149"/>
                  </a:lnTo>
                  <a:lnTo>
                    <a:pt x="17" y="147"/>
                  </a:lnTo>
                  <a:lnTo>
                    <a:pt x="17" y="147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4" y="140"/>
                  </a:lnTo>
                  <a:lnTo>
                    <a:pt x="14" y="140"/>
                  </a:lnTo>
                  <a:lnTo>
                    <a:pt x="11" y="135"/>
                  </a:lnTo>
                  <a:lnTo>
                    <a:pt x="11" y="135"/>
                  </a:lnTo>
                  <a:lnTo>
                    <a:pt x="9" y="133"/>
                  </a:lnTo>
                  <a:lnTo>
                    <a:pt x="9" y="131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4"/>
                  </a:lnTo>
                  <a:lnTo>
                    <a:pt x="5" y="123"/>
                  </a:lnTo>
                  <a:lnTo>
                    <a:pt x="4" y="120"/>
                  </a:lnTo>
                  <a:lnTo>
                    <a:pt x="4" y="119"/>
                  </a:lnTo>
                  <a:lnTo>
                    <a:pt x="4" y="116"/>
                  </a:lnTo>
                  <a:lnTo>
                    <a:pt x="3" y="115"/>
                  </a:lnTo>
                  <a:lnTo>
                    <a:pt x="3" y="112"/>
                  </a:lnTo>
                  <a:lnTo>
                    <a:pt x="3" y="110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9"/>
                  </a:lnTo>
                  <a:lnTo>
                    <a:pt x="1" y="99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1" y="91"/>
                  </a:lnTo>
                  <a:lnTo>
                    <a:pt x="1" y="89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1" y="82"/>
                  </a:lnTo>
                  <a:lnTo>
                    <a:pt x="1" y="81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5" y="67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3" y="51"/>
                  </a:lnTo>
                  <a:lnTo>
                    <a:pt x="14" y="51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7" y="43"/>
                  </a:lnTo>
                  <a:lnTo>
                    <a:pt x="20" y="42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5" y="35"/>
                  </a:lnTo>
                  <a:lnTo>
                    <a:pt x="26" y="33"/>
                  </a:lnTo>
                  <a:lnTo>
                    <a:pt x="29" y="30"/>
                  </a:lnTo>
                  <a:lnTo>
                    <a:pt x="29" y="29"/>
                  </a:lnTo>
                </a:path>
              </a:pathLst>
            </a:custGeom>
            <a:gradFill rotWithShape="0">
              <a:gsLst>
                <a:gs pos="0">
                  <a:srgbClr val="FF33CC"/>
                </a:gs>
                <a:gs pos="100000">
                  <a:srgbClr val="FF33CC">
                    <a:gamma/>
                    <a:shade val="49804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73" name="Freeform 9"/>
            <p:cNvSpPr>
              <a:spLocks/>
            </p:cNvSpPr>
            <p:nvPr/>
          </p:nvSpPr>
          <p:spPr bwMode="auto">
            <a:xfrm>
              <a:off x="3085" y="2487"/>
              <a:ext cx="195" cy="190"/>
            </a:xfrm>
            <a:custGeom>
              <a:avLst/>
              <a:gdLst>
                <a:gd name="T0" fmla="*/ 34 w 195"/>
                <a:gd name="T1" fmla="*/ 25 h 190"/>
                <a:gd name="T2" fmla="*/ 43 w 195"/>
                <a:gd name="T3" fmla="*/ 18 h 190"/>
                <a:gd name="T4" fmla="*/ 51 w 195"/>
                <a:gd name="T5" fmla="*/ 12 h 190"/>
                <a:gd name="T6" fmla="*/ 62 w 195"/>
                <a:gd name="T7" fmla="*/ 9 h 190"/>
                <a:gd name="T8" fmla="*/ 70 w 195"/>
                <a:gd name="T9" fmla="*/ 4 h 190"/>
                <a:gd name="T10" fmla="*/ 82 w 195"/>
                <a:gd name="T11" fmla="*/ 2 h 190"/>
                <a:gd name="T12" fmla="*/ 91 w 195"/>
                <a:gd name="T13" fmla="*/ 2 h 190"/>
                <a:gd name="T14" fmla="*/ 105 w 195"/>
                <a:gd name="T15" fmla="*/ 2 h 190"/>
                <a:gd name="T16" fmla="*/ 113 w 195"/>
                <a:gd name="T17" fmla="*/ 3 h 190"/>
                <a:gd name="T18" fmla="*/ 122 w 195"/>
                <a:gd name="T19" fmla="*/ 4 h 190"/>
                <a:gd name="T20" fmla="*/ 130 w 195"/>
                <a:gd name="T21" fmla="*/ 7 h 190"/>
                <a:gd name="T22" fmla="*/ 138 w 195"/>
                <a:gd name="T23" fmla="*/ 11 h 190"/>
                <a:gd name="T24" fmla="*/ 149 w 195"/>
                <a:gd name="T25" fmla="*/ 18 h 190"/>
                <a:gd name="T26" fmla="*/ 160 w 195"/>
                <a:gd name="T27" fmla="*/ 26 h 190"/>
                <a:gd name="T28" fmla="*/ 166 w 195"/>
                <a:gd name="T29" fmla="*/ 31 h 190"/>
                <a:gd name="T30" fmla="*/ 172 w 195"/>
                <a:gd name="T31" fmla="*/ 39 h 190"/>
                <a:gd name="T32" fmla="*/ 179 w 195"/>
                <a:gd name="T33" fmla="*/ 50 h 190"/>
                <a:gd name="T34" fmla="*/ 185 w 195"/>
                <a:gd name="T35" fmla="*/ 60 h 190"/>
                <a:gd name="T36" fmla="*/ 189 w 195"/>
                <a:gd name="T37" fmla="*/ 68 h 190"/>
                <a:gd name="T38" fmla="*/ 190 w 195"/>
                <a:gd name="T39" fmla="*/ 77 h 190"/>
                <a:gd name="T40" fmla="*/ 191 w 195"/>
                <a:gd name="T41" fmla="*/ 85 h 190"/>
                <a:gd name="T42" fmla="*/ 191 w 195"/>
                <a:gd name="T43" fmla="*/ 99 h 190"/>
                <a:gd name="T44" fmla="*/ 191 w 195"/>
                <a:gd name="T45" fmla="*/ 107 h 190"/>
                <a:gd name="T46" fmla="*/ 189 w 195"/>
                <a:gd name="T47" fmla="*/ 116 h 190"/>
                <a:gd name="T48" fmla="*/ 186 w 195"/>
                <a:gd name="T49" fmla="*/ 126 h 190"/>
                <a:gd name="T50" fmla="*/ 182 w 195"/>
                <a:gd name="T51" fmla="*/ 134 h 190"/>
                <a:gd name="T52" fmla="*/ 177 w 195"/>
                <a:gd name="T53" fmla="*/ 143 h 190"/>
                <a:gd name="T54" fmla="*/ 171 w 195"/>
                <a:gd name="T55" fmla="*/ 151 h 190"/>
                <a:gd name="T56" fmla="*/ 164 w 195"/>
                <a:gd name="T57" fmla="*/ 159 h 190"/>
                <a:gd name="T58" fmla="*/ 154 w 195"/>
                <a:gd name="T59" fmla="*/ 166 h 190"/>
                <a:gd name="T60" fmla="*/ 146 w 195"/>
                <a:gd name="T61" fmla="*/ 173 h 190"/>
                <a:gd name="T62" fmla="*/ 137 w 195"/>
                <a:gd name="T63" fmla="*/ 179 h 190"/>
                <a:gd name="T64" fmla="*/ 128 w 195"/>
                <a:gd name="T65" fmla="*/ 182 h 190"/>
                <a:gd name="T66" fmla="*/ 119 w 195"/>
                <a:gd name="T67" fmla="*/ 186 h 190"/>
                <a:gd name="T68" fmla="*/ 106 w 195"/>
                <a:gd name="T69" fmla="*/ 187 h 190"/>
                <a:gd name="T70" fmla="*/ 97 w 195"/>
                <a:gd name="T71" fmla="*/ 189 h 190"/>
                <a:gd name="T72" fmla="*/ 83 w 195"/>
                <a:gd name="T73" fmla="*/ 187 h 190"/>
                <a:gd name="T74" fmla="*/ 75 w 195"/>
                <a:gd name="T75" fmla="*/ 186 h 190"/>
                <a:gd name="T76" fmla="*/ 67 w 195"/>
                <a:gd name="T77" fmla="*/ 183 h 190"/>
                <a:gd name="T78" fmla="*/ 58 w 195"/>
                <a:gd name="T79" fmla="*/ 179 h 190"/>
                <a:gd name="T80" fmla="*/ 47 w 195"/>
                <a:gd name="T81" fmla="*/ 173 h 190"/>
                <a:gd name="T82" fmla="*/ 39 w 195"/>
                <a:gd name="T83" fmla="*/ 168 h 190"/>
                <a:gd name="T84" fmla="*/ 31 w 195"/>
                <a:gd name="T85" fmla="*/ 159 h 190"/>
                <a:gd name="T86" fmla="*/ 23 w 195"/>
                <a:gd name="T87" fmla="*/ 152 h 190"/>
                <a:gd name="T88" fmla="*/ 16 w 195"/>
                <a:gd name="T89" fmla="*/ 143 h 190"/>
                <a:gd name="T90" fmla="*/ 9 w 195"/>
                <a:gd name="T91" fmla="*/ 133 h 190"/>
                <a:gd name="T92" fmla="*/ 7 w 195"/>
                <a:gd name="T93" fmla="*/ 124 h 190"/>
                <a:gd name="T94" fmla="*/ 4 w 195"/>
                <a:gd name="T95" fmla="*/ 116 h 190"/>
                <a:gd name="T96" fmla="*/ 1 w 195"/>
                <a:gd name="T97" fmla="*/ 108 h 190"/>
                <a:gd name="T98" fmla="*/ 1 w 195"/>
                <a:gd name="T99" fmla="*/ 99 h 190"/>
                <a:gd name="T100" fmla="*/ 1 w 195"/>
                <a:gd name="T101" fmla="*/ 86 h 190"/>
                <a:gd name="T102" fmla="*/ 3 w 195"/>
                <a:gd name="T103" fmla="*/ 77 h 190"/>
                <a:gd name="T104" fmla="*/ 5 w 195"/>
                <a:gd name="T105" fmla="*/ 67 h 190"/>
                <a:gd name="T106" fmla="*/ 8 w 195"/>
                <a:gd name="T107" fmla="*/ 59 h 190"/>
                <a:gd name="T108" fmla="*/ 14 w 195"/>
                <a:gd name="T109" fmla="*/ 51 h 190"/>
                <a:gd name="T110" fmla="*/ 20 w 195"/>
                <a:gd name="T111" fmla="*/ 42 h 190"/>
                <a:gd name="T112" fmla="*/ 26 w 195"/>
                <a:gd name="T113" fmla="*/ 33 h 1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5"/>
                <a:gd name="T172" fmla="*/ 0 h 190"/>
                <a:gd name="T173" fmla="*/ 195 w 195"/>
                <a:gd name="T174" fmla="*/ 190 h 19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5" h="190">
                  <a:moveTo>
                    <a:pt x="29" y="29"/>
                  </a:moveTo>
                  <a:lnTo>
                    <a:pt x="29" y="29"/>
                  </a:lnTo>
                  <a:lnTo>
                    <a:pt x="33" y="26"/>
                  </a:lnTo>
                  <a:lnTo>
                    <a:pt x="34" y="25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1" y="19"/>
                  </a:lnTo>
                  <a:lnTo>
                    <a:pt x="43" y="18"/>
                  </a:lnTo>
                  <a:lnTo>
                    <a:pt x="46" y="17"/>
                  </a:lnTo>
                  <a:lnTo>
                    <a:pt x="47" y="15"/>
                  </a:lnTo>
                  <a:lnTo>
                    <a:pt x="51" y="14"/>
                  </a:lnTo>
                  <a:lnTo>
                    <a:pt x="51" y="12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61" y="9"/>
                  </a:lnTo>
                  <a:lnTo>
                    <a:pt x="62" y="9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9" y="5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79" y="3"/>
                  </a:lnTo>
                  <a:lnTo>
                    <a:pt x="82" y="2"/>
                  </a:lnTo>
                  <a:lnTo>
                    <a:pt x="83" y="2"/>
                  </a:lnTo>
                  <a:lnTo>
                    <a:pt x="87" y="2"/>
                  </a:lnTo>
                  <a:lnTo>
                    <a:pt x="88" y="2"/>
                  </a:lnTo>
                  <a:lnTo>
                    <a:pt x="91" y="2"/>
                  </a:lnTo>
                  <a:lnTo>
                    <a:pt x="92" y="2"/>
                  </a:lnTo>
                  <a:lnTo>
                    <a:pt x="97" y="0"/>
                  </a:lnTo>
                  <a:lnTo>
                    <a:pt x="100" y="2"/>
                  </a:lnTo>
                  <a:lnTo>
                    <a:pt x="105" y="2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11" y="2"/>
                  </a:lnTo>
                  <a:lnTo>
                    <a:pt x="113" y="3"/>
                  </a:lnTo>
                  <a:lnTo>
                    <a:pt x="114" y="3"/>
                  </a:lnTo>
                  <a:lnTo>
                    <a:pt x="117" y="3"/>
                  </a:lnTo>
                  <a:lnTo>
                    <a:pt x="119" y="4"/>
                  </a:lnTo>
                  <a:lnTo>
                    <a:pt x="122" y="4"/>
                  </a:lnTo>
                  <a:lnTo>
                    <a:pt x="123" y="4"/>
                  </a:lnTo>
                  <a:lnTo>
                    <a:pt x="125" y="5"/>
                  </a:lnTo>
                  <a:lnTo>
                    <a:pt x="128" y="7"/>
                  </a:lnTo>
                  <a:lnTo>
                    <a:pt x="130" y="7"/>
                  </a:lnTo>
                  <a:lnTo>
                    <a:pt x="131" y="9"/>
                  </a:lnTo>
                  <a:lnTo>
                    <a:pt x="135" y="10"/>
                  </a:lnTo>
                  <a:lnTo>
                    <a:pt x="136" y="10"/>
                  </a:lnTo>
                  <a:lnTo>
                    <a:pt x="138" y="11"/>
                  </a:lnTo>
                  <a:lnTo>
                    <a:pt x="143" y="14"/>
                  </a:lnTo>
                  <a:lnTo>
                    <a:pt x="146" y="15"/>
                  </a:lnTo>
                  <a:lnTo>
                    <a:pt x="147" y="17"/>
                  </a:lnTo>
                  <a:lnTo>
                    <a:pt x="149" y="18"/>
                  </a:lnTo>
                  <a:lnTo>
                    <a:pt x="153" y="21"/>
                  </a:lnTo>
                  <a:lnTo>
                    <a:pt x="154" y="21"/>
                  </a:lnTo>
                  <a:lnTo>
                    <a:pt x="156" y="23"/>
                  </a:lnTo>
                  <a:lnTo>
                    <a:pt x="160" y="26"/>
                  </a:lnTo>
                  <a:lnTo>
                    <a:pt x="161" y="26"/>
                  </a:lnTo>
                  <a:lnTo>
                    <a:pt x="162" y="29"/>
                  </a:lnTo>
                  <a:lnTo>
                    <a:pt x="164" y="30"/>
                  </a:lnTo>
                  <a:lnTo>
                    <a:pt x="166" y="31"/>
                  </a:lnTo>
                  <a:lnTo>
                    <a:pt x="166" y="33"/>
                  </a:lnTo>
                  <a:lnTo>
                    <a:pt x="170" y="36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4" y="43"/>
                  </a:lnTo>
                  <a:lnTo>
                    <a:pt x="177" y="45"/>
                  </a:lnTo>
                  <a:lnTo>
                    <a:pt x="178" y="46"/>
                  </a:lnTo>
                  <a:lnTo>
                    <a:pt x="179" y="50"/>
                  </a:lnTo>
                  <a:lnTo>
                    <a:pt x="182" y="53"/>
                  </a:lnTo>
                  <a:lnTo>
                    <a:pt x="183" y="56"/>
                  </a:lnTo>
                  <a:lnTo>
                    <a:pt x="183" y="58"/>
                  </a:lnTo>
                  <a:lnTo>
                    <a:pt x="185" y="60"/>
                  </a:lnTo>
                  <a:lnTo>
                    <a:pt x="186" y="61"/>
                  </a:lnTo>
                  <a:lnTo>
                    <a:pt x="186" y="64"/>
                  </a:lnTo>
                  <a:lnTo>
                    <a:pt x="188" y="66"/>
                  </a:lnTo>
                  <a:lnTo>
                    <a:pt x="189" y="68"/>
                  </a:lnTo>
                  <a:lnTo>
                    <a:pt x="189" y="70"/>
                  </a:lnTo>
                  <a:lnTo>
                    <a:pt x="189" y="72"/>
                  </a:lnTo>
                  <a:lnTo>
                    <a:pt x="190" y="74"/>
                  </a:lnTo>
                  <a:lnTo>
                    <a:pt x="190" y="77"/>
                  </a:lnTo>
                  <a:lnTo>
                    <a:pt x="190" y="78"/>
                  </a:lnTo>
                  <a:lnTo>
                    <a:pt x="191" y="81"/>
                  </a:lnTo>
                  <a:lnTo>
                    <a:pt x="191" y="82"/>
                  </a:lnTo>
                  <a:lnTo>
                    <a:pt x="191" y="85"/>
                  </a:lnTo>
                  <a:lnTo>
                    <a:pt x="191" y="86"/>
                  </a:lnTo>
                  <a:lnTo>
                    <a:pt x="191" y="91"/>
                  </a:lnTo>
                  <a:lnTo>
                    <a:pt x="194" y="94"/>
                  </a:lnTo>
                  <a:lnTo>
                    <a:pt x="191" y="99"/>
                  </a:lnTo>
                  <a:lnTo>
                    <a:pt x="191" y="100"/>
                  </a:lnTo>
                  <a:lnTo>
                    <a:pt x="191" y="102"/>
                  </a:lnTo>
                  <a:lnTo>
                    <a:pt x="191" y="103"/>
                  </a:lnTo>
                  <a:lnTo>
                    <a:pt x="191" y="107"/>
                  </a:lnTo>
                  <a:lnTo>
                    <a:pt x="191" y="108"/>
                  </a:lnTo>
                  <a:lnTo>
                    <a:pt x="190" y="112"/>
                  </a:lnTo>
                  <a:lnTo>
                    <a:pt x="190" y="116"/>
                  </a:lnTo>
                  <a:lnTo>
                    <a:pt x="189" y="116"/>
                  </a:lnTo>
                  <a:lnTo>
                    <a:pt x="189" y="120"/>
                  </a:lnTo>
                  <a:lnTo>
                    <a:pt x="188" y="122"/>
                  </a:lnTo>
                  <a:lnTo>
                    <a:pt x="186" y="124"/>
                  </a:lnTo>
                  <a:lnTo>
                    <a:pt x="186" y="126"/>
                  </a:lnTo>
                  <a:lnTo>
                    <a:pt x="185" y="128"/>
                  </a:lnTo>
                  <a:lnTo>
                    <a:pt x="185" y="130"/>
                  </a:lnTo>
                  <a:lnTo>
                    <a:pt x="183" y="134"/>
                  </a:lnTo>
                  <a:lnTo>
                    <a:pt x="182" y="134"/>
                  </a:lnTo>
                  <a:lnTo>
                    <a:pt x="180" y="138"/>
                  </a:lnTo>
                  <a:lnTo>
                    <a:pt x="179" y="138"/>
                  </a:lnTo>
                  <a:lnTo>
                    <a:pt x="178" y="142"/>
                  </a:lnTo>
                  <a:lnTo>
                    <a:pt x="177" y="143"/>
                  </a:lnTo>
                  <a:lnTo>
                    <a:pt x="174" y="147"/>
                  </a:lnTo>
                  <a:lnTo>
                    <a:pt x="173" y="148"/>
                  </a:lnTo>
                  <a:lnTo>
                    <a:pt x="171" y="150"/>
                  </a:lnTo>
                  <a:lnTo>
                    <a:pt x="171" y="151"/>
                  </a:lnTo>
                  <a:lnTo>
                    <a:pt x="168" y="155"/>
                  </a:lnTo>
                  <a:lnTo>
                    <a:pt x="166" y="156"/>
                  </a:lnTo>
                  <a:lnTo>
                    <a:pt x="164" y="158"/>
                  </a:lnTo>
                  <a:lnTo>
                    <a:pt x="164" y="159"/>
                  </a:lnTo>
                  <a:lnTo>
                    <a:pt x="160" y="163"/>
                  </a:lnTo>
                  <a:lnTo>
                    <a:pt x="158" y="164"/>
                  </a:lnTo>
                  <a:lnTo>
                    <a:pt x="155" y="166"/>
                  </a:lnTo>
                  <a:lnTo>
                    <a:pt x="154" y="166"/>
                  </a:lnTo>
                  <a:lnTo>
                    <a:pt x="152" y="170"/>
                  </a:lnTo>
                  <a:lnTo>
                    <a:pt x="149" y="171"/>
                  </a:lnTo>
                  <a:lnTo>
                    <a:pt x="147" y="172"/>
                  </a:lnTo>
                  <a:lnTo>
                    <a:pt x="146" y="173"/>
                  </a:lnTo>
                  <a:lnTo>
                    <a:pt x="141" y="175"/>
                  </a:lnTo>
                  <a:lnTo>
                    <a:pt x="141" y="176"/>
                  </a:lnTo>
                  <a:lnTo>
                    <a:pt x="137" y="178"/>
                  </a:lnTo>
                  <a:lnTo>
                    <a:pt x="137" y="179"/>
                  </a:lnTo>
                  <a:lnTo>
                    <a:pt x="132" y="180"/>
                  </a:lnTo>
                  <a:lnTo>
                    <a:pt x="131" y="180"/>
                  </a:lnTo>
                  <a:lnTo>
                    <a:pt x="129" y="182"/>
                  </a:lnTo>
                  <a:lnTo>
                    <a:pt x="128" y="182"/>
                  </a:lnTo>
                  <a:lnTo>
                    <a:pt x="124" y="183"/>
                  </a:lnTo>
                  <a:lnTo>
                    <a:pt x="123" y="184"/>
                  </a:lnTo>
                  <a:lnTo>
                    <a:pt x="119" y="184"/>
                  </a:lnTo>
                  <a:lnTo>
                    <a:pt x="119" y="186"/>
                  </a:lnTo>
                  <a:lnTo>
                    <a:pt x="114" y="186"/>
                  </a:lnTo>
                  <a:lnTo>
                    <a:pt x="111" y="187"/>
                  </a:lnTo>
                  <a:lnTo>
                    <a:pt x="108" y="187"/>
                  </a:lnTo>
                  <a:lnTo>
                    <a:pt x="106" y="187"/>
                  </a:lnTo>
                  <a:lnTo>
                    <a:pt x="105" y="187"/>
                  </a:lnTo>
                  <a:lnTo>
                    <a:pt x="102" y="187"/>
                  </a:lnTo>
                  <a:lnTo>
                    <a:pt x="100" y="187"/>
                  </a:lnTo>
                  <a:lnTo>
                    <a:pt x="97" y="189"/>
                  </a:lnTo>
                  <a:lnTo>
                    <a:pt x="92" y="187"/>
                  </a:lnTo>
                  <a:lnTo>
                    <a:pt x="88" y="187"/>
                  </a:lnTo>
                  <a:lnTo>
                    <a:pt x="87" y="187"/>
                  </a:lnTo>
                  <a:lnTo>
                    <a:pt x="83" y="187"/>
                  </a:lnTo>
                  <a:lnTo>
                    <a:pt x="82" y="187"/>
                  </a:lnTo>
                  <a:lnTo>
                    <a:pt x="80" y="186"/>
                  </a:lnTo>
                  <a:lnTo>
                    <a:pt x="79" y="186"/>
                  </a:lnTo>
                  <a:lnTo>
                    <a:pt x="75" y="186"/>
                  </a:lnTo>
                  <a:lnTo>
                    <a:pt x="74" y="184"/>
                  </a:lnTo>
                  <a:lnTo>
                    <a:pt x="71" y="184"/>
                  </a:lnTo>
                  <a:lnTo>
                    <a:pt x="70" y="184"/>
                  </a:lnTo>
                  <a:lnTo>
                    <a:pt x="67" y="183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2" y="180"/>
                  </a:lnTo>
                  <a:lnTo>
                    <a:pt x="58" y="179"/>
                  </a:lnTo>
                  <a:lnTo>
                    <a:pt x="57" y="179"/>
                  </a:lnTo>
                  <a:lnTo>
                    <a:pt x="55" y="178"/>
                  </a:lnTo>
                  <a:lnTo>
                    <a:pt x="50" y="175"/>
                  </a:lnTo>
                  <a:lnTo>
                    <a:pt x="47" y="173"/>
                  </a:lnTo>
                  <a:lnTo>
                    <a:pt x="46" y="172"/>
                  </a:lnTo>
                  <a:lnTo>
                    <a:pt x="43" y="171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7" y="165"/>
                  </a:lnTo>
                  <a:lnTo>
                    <a:pt x="33" y="163"/>
                  </a:lnTo>
                  <a:lnTo>
                    <a:pt x="32" y="163"/>
                  </a:lnTo>
                  <a:lnTo>
                    <a:pt x="31" y="159"/>
                  </a:lnTo>
                  <a:lnTo>
                    <a:pt x="29" y="158"/>
                  </a:lnTo>
                  <a:lnTo>
                    <a:pt x="26" y="157"/>
                  </a:lnTo>
                  <a:lnTo>
                    <a:pt x="26" y="156"/>
                  </a:lnTo>
                  <a:lnTo>
                    <a:pt x="23" y="152"/>
                  </a:lnTo>
                  <a:lnTo>
                    <a:pt x="21" y="150"/>
                  </a:lnTo>
                  <a:lnTo>
                    <a:pt x="21" y="149"/>
                  </a:lnTo>
                  <a:lnTo>
                    <a:pt x="17" y="147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4" y="140"/>
                  </a:lnTo>
                  <a:lnTo>
                    <a:pt x="11" y="135"/>
                  </a:lnTo>
                  <a:lnTo>
                    <a:pt x="9" y="133"/>
                  </a:lnTo>
                  <a:lnTo>
                    <a:pt x="9" y="131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4"/>
                  </a:lnTo>
                  <a:lnTo>
                    <a:pt x="5" y="123"/>
                  </a:lnTo>
                  <a:lnTo>
                    <a:pt x="4" y="120"/>
                  </a:lnTo>
                  <a:lnTo>
                    <a:pt x="4" y="119"/>
                  </a:lnTo>
                  <a:lnTo>
                    <a:pt x="4" y="116"/>
                  </a:lnTo>
                  <a:lnTo>
                    <a:pt x="3" y="115"/>
                  </a:lnTo>
                  <a:lnTo>
                    <a:pt x="3" y="112"/>
                  </a:lnTo>
                  <a:lnTo>
                    <a:pt x="3" y="110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9"/>
                  </a:lnTo>
                  <a:lnTo>
                    <a:pt x="0" y="94"/>
                  </a:lnTo>
                  <a:lnTo>
                    <a:pt x="1" y="91"/>
                  </a:lnTo>
                  <a:lnTo>
                    <a:pt x="1" y="89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1" y="82"/>
                  </a:lnTo>
                  <a:lnTo>
                    <a:pt x="1" y="81"/>
                  </a:lnTo>
                  <a:lnTo>
                    <a:pt x="3" y="77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5" y="67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3" y="51"/>
                  </a:lnTo>
                  <a:lnTo>
                    <a:pt x="14" y="51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7" y="43"/>
                  </a:lnTo>
                  <a:lnTo>
                    <a:pt x="20" y="42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5" y="35"/>
                  </a:lnTo>
                  <a:lnTo>
                    <a:pt x="26" y="33"/>
                  </a:lnTo>
                  <a:lnTo>
                    <a:pt x="29" y="30"/>
                  </a:lnTo>
                  <a:lnTo>
                    <a:pt x="29" y="2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323528" y="2420888"/>
            <a:ext cx="3876675" cy="120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 уровень</a:t>
            </a:r>
            <a:r>
              <a:rPr lang="ru-RU" sz="3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:</a:t>
            </a:r>
          </a:p>
          <a:p>
            <a:pPr>
              <a:defRPr/>
            </a:pPr>
            <a:endParaRPr lang="en-US" sz="3600" b="1" dirty="0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66715" y="2420888"/>
            <a:ext cx="12636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2</a:t>
            </a:r>
            <a:r>
              <a:rPr lang="en-US" sz="3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ē</a:t>
            </a:r>
            <a:endParaRPr lang="ru-RU" sz="3600" b="1" dirty="0" smtClean="0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defRPr/>
            </a:pPr>
            <a:endParaRPr lang="en-US" sz="3600" b="1" dirty="0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advTm="16733">
    <p:cover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ED38D29-36C8-4C03-98CF-9A1ED8896BC6}" type="slidenum">
              <a:rPr lang="en-US" smtClean="0"/>
              <a:pPr/>
              <a:t>53</a:t>
            </a:fld>
            <a:endParaRPr lang="en-US" smtClean="0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357688" y="1928813"/>
            <a:ext cx="4000500" cy="4000500"/>
            <a:chOff x="2149" y="1902"/>
            <a:chExt cx="1382" cy="1347"/>
          </a:xfrm>
        </p:grpSpPr>
        <p:sp>
          <p:nvSpPr>
            <p:cNvPr id="14339" name="Freeform 3"/>
            <p:cNvSpPr>
              <a:spLocks/>
            </p:cNvSpPr>
            <p:nvPr/>
          </p:nvSpPr>
          <p:spPr bwMode="auto">
            <a:xfrm>
              <a:off x="2246" y="1997"/>
              <a:ext cx="1202" cy="1170"/>
            </a:xfrm>
            <a:custGeom>
              <a:avLst/>
              <a:gdLst/>
              <a:ahLst/>
              <a:cxnLst>
                <a:cxn ang="0">
                  <a:pos x="234" y="135"/>
                </a:cxn>
                <a:cxn ang="0">
                  <a:pos x="294" y="91"/>
                </a:cxn>
                <a:cxn ang="0">
                  <a:pos x="373" y="50"/>
                </a:cxn>
                <a:cxn ang="0">
                  <a:pos x="434" y="24"/>
                </a:cxn>
                <a:cxn ang="0">
                  <a:pos x="513" y="6"/>
                </a:cxn>
                <a:cxn ang="0">
                  <a:pos x="575" y="0"/>
                </a:cxn>
                <a:cxn ang="0">
                  <a:pos x="651" y="3"/>
                </a:cxn>
                <a:cxn ang="0">
                  <a:pos x="712" y="12"/>
                </a:cxn>
                <a:cxn ang="0">
                  <a:pos x="787" y="32"/>
                </a:cxn>
                <a:cxn ang="0">
                  <a:pos x="843" y="54"/>
                </a:cxn>
                <a:cxn ang="0">
                  <a:pos x="910" y="91"/>
                </a:cxn>
                <a:cxn ang="0">
                  <a:pos x="959" y="125"/>
                </a:cxn>
                <a:cxn ang="0">
                  <a:pos x="1016" y="175"/>
                </a:cxn>
                <a:cxn ang="0">
                  <a:pos x="1058" y="220"/>
                </a:cxn>
                <a:cxn ang="0">
                  <a:pos x="1104" y="279"/>
                </a:cxn>
                <a:cxn ang="0">
                  <a:pos x="1134" y="329"/>
                </a:cxn>
                <a:cxn ang="0">
                  <a:pos x="1166" y="398"/>
                </a:cxn>
                <a:cxn ang="0">
                  <a:pos x="1184" y="455"/>
                </a:cxn>
                <a:cxn ang="0">
                  <a:pos x="1198" y="528"/>
                </a:cxn>
                <a:cxn ang="0">
                  <a:pos x="1201" y="587"/>
                </a:cxn>
                <a:cxn ang="0">
                  <a:pos x="1195" y="663"/>
                </a:cxn>
                <a:cxn ang="0">
                  <a:pos x="1181" y="725"/>
                </a:cxn>
                <a:cxn ang="0">
                  <a:pos x="1153" y="801"/>
                </a:cxn>
                <a:cxn ang="0">
                  <a:pos x="1120" y="861"/>
                </a:cxn>
                <a:cxn ang="0">
                  <a:pos x="1068" y="936"/>
                </a:cxn>
                <a:cxn ang="0">
                  <a:pos x="1017" y="990"/>
                </a:cxn>
                <a:cxn ang="0">
                  <a:pos x="939" y="1056"/>
                </a:cxn>
                <a:cxn ang="0">
                  <a:pos x="879" y="1094"/>
                </a:cxn>
                <a:cxn ang="0">
                  <a:pos x="800" y="1131"/>
                </a:cxn>
                <a:cxn ang="0">
                  <a:pos x="739" y="1152"/>
                </a:cxn>
                <a:cxn ang="0">
                  <a:pos x="659" y="1166"/>
                </a:cxn>
                <a:cxn ang="0">
                  <a:pos x="598" y="1169"/>
                </a:cxn>
                <a:cxn ang="0">
                  <a:pos x="521" y="1163"/>
                </a:cxn>
                <a:cxn ang="0">
                  <a:pos x="461" y="1151"/>
                </a:cxn>
                <a:cxn ang="0">
                  <a:pos x="389" y="1127"/>
                </a:cxn>
                <a:cxn ang="0">
                  <a:pos x="334" y="1102"/>
                </a:cxn>
                <a:cxn ang="0">
                  <a:pos x="269" y="1063"/>
                </a:cxn>
                <a:cxn ang="0">
                  <a:pos x="221" y="1025"/>
                </a:cxn>
                <a:cxn ang="0">
                  <a:pos x="165" y="974"/>
                </a:cxn>
                <a:cxn ang="0">
                  <a:pos x="126" y="929"/>
                </a:cxn>
                <a:cxn ang="0">
                  <a:pos x="82" y="866"/>
                </a:cxn>
                <a:cxn ang="0">
                  <a:pos x="55" y="815"/>
                </a:cxn>
                <a:cxn ang="0">
                  <a:pos x="27" y="745"/>
                </a:cxn>
                <a:cxn ang="0">
                  <a:pos x="11" y="688"/>
                </a:cxn>
                <a:cxn ang="0">
                  <a:pos x="0" y="614"/>
                </a:cxn>
                <a:cxn ang="0">
                  <a:pos x="0" y="554"/>
                </a:cxn>
                <a:cxn ang="0">
                  <a:pos x="11" y="477"/>
                </a:cxn>
                <a:cxn ang="0">
                  <a:pos x="28" y="416"/>
                </a:cxn>
                <a:cxn ang="0">
                  <a:pos x="62" y="341"/>
                </a:cxn>
                <a:cxn ang="0">
                  <a:pos x="96" y="280"/>
                </a:cxn>
                <a:cxn ang="0">
                  <a:pos x="156" y="207"/>
                </a:cxn>
              </a:cxnLst>
              <a:rect l="0" t="0" r="r" b="b"/>
              <a:pathLst>
                <a:path w="1202" h="1170">
                  <a:moveTo>
                    <a:pt x="184" y="179"/>
                  </a:moveTo>
                  <a:lnTo>
                    <a:pt x="184" y="179"/>
                  </a:lnTo>
                  <a:lnTo>
                    <a:pt x="208" y="157"/>
                  </a:lnTo>
                  <a:lnTo>
                    <a:pt x="212" y="152"/>
                  </a:lnTo>
                  <a:lnTo>
                    <a:pt x="234" y="135"/>
                  </a:lnTo>
                  <a:lnTo>
                    <a:pt x="239" y="130"/>
                  </a:lnTo>
                  <a:lnTo>
                    <a:pt x="261" y="112"/>
                  </a:lnTo>
                  <a:lnTo>
                    <a:pt x="267" y="110"/>
                  </a:lnTo>
                  <a:lnTo>
                    <a:pt x="288" y="94"/>
                  </a:lnTo>
                  <a:lnTo>
                    <a:pt x="294" y="91"/>
                  </a:lnTo>
                  <a:lnTo>
                    <a:pt x="316" y="78"/>
                  </a:lnTo>
                  <a:lnTo>
                    <a:pt x="321" y="75"/>
                  </a:lnTo>
                  <a:lnTo>
                    <a:pt x="344" y="62"/>
                  </a:lnTo>
                  <a:lnTo>
                    <a:pt x="350" y="60"/>
                  </a:lnTo>
                  <a:lnTo>
                    <a:pt x="373" y="50"/>
                  </a:lnTo>
                  <a:lnTo>
                    <a:pt x="378" y="46"/>
                  </a:lnTo>
                  <a:lnTo>
                    <a:pt x="400" y="37"/>
                  </a:lnTo>
                  <a:lnTo>
                    <a:pt x="406" y="36"/>
                  </a:lnTo>
                  <a:lnTo>
                    <a:pt x="428" y="27"/>
                  </a:lnTo>
                  <a:lnTo>
                    <a:pt x="434" y="24"/>
                  </a:lnTo>
                  <a:lnTo>
                    <a:pt x="456" y="19"/>
                  </a:lnTo>
                  <a:lnTo>
                    <a:pt x="461" y="16"/>
                  </a:lnTo>
                  <a:lnTo>
                    <a:pt x="484" y="12"/>
                  </a:lnTo>
                  <a:lnTo>
                    <a:pt x="490" y="11"/>
                  </a:lnTo>
                  <a:lnTo>
                    <a:pt x="513" y="6"/>
                  </a:lnTo>
                  <a:lnTo>
                    <a:pt x="519" y="5"/>
                  </a:lnTo>
                  <a:lnTo>
                    <a:pt x="541" y="3"/>
                  </a:lnTo>
                  <a:lnTo>
                    <a:pt x="547" y="3"/>
                  </a:lnTo>
                  <a:lnTo>
                    <a:pt x="569" y="0"/>
                  </a:lnTo>
                  <a:lnTo>
                    <a:pt x="575" y="0"/>
                  </a:lnTo>
                  <a:lnTo>
                    <a:pt x="598" y="0"/>
                  </a:lnTo>
                  <a:lnTo>
                    <a:pt x="604" y="0"/>
                  </a:lnTo>
                  <a:lnTo>
                    <a:pt x="625" y="0"/>
                  </a:lnTo>
                  <a:lnTo>
                    <a:pt x="631" y="0"/>
                  </a:lnTo>
                  <a:lnTo>
                    <a:pt x="651" y="3"/>
                  </a:lnTo>
                  <a:lnTo>
                    <a:pt x="657" y="3"/>
                  </a:lnTo>
                  <a:lnTo>
                    <a:pt x="680" y="5"/>
                  </a:lnTo>
                  <a:lnTo>
                    <a:pt x="686" y="6"/>
                  </a:lnTo>
                  <a:lnTo>
                    <a:pt x="706" y="11"/>
                  </a:lnTo>
                  <a:lnTo>
                    <a:pt x="712" y="12"/>
                  </a:lnTo>
                  <a:lnTo>
                    <a:pt x="733" y="16"/>
                  </a:lnTo>
                  <a:lnTo>
                    <a:pt x="739" y="18"/>
                  </a:lnTo>
                  <a:lnTo>
                    <a:pt x="760" y="24"/>
                  </a:lnTo>
                  <a:lnTo>
                    <a:pt x="765" y="26"/>
                  </a:lnTo>
                  <a:lnTo>
                    <a:pt x="787" y="32"/>
                  </a:lnTo>
                  <a:lnTo>
                    <a:pt x="791" y="34"/>
                  </a:lnTo>
                  <a:lnTo>
                    <a:pt x="812" y="43"/>
                  </a:lnTo>
                  <a:lnTo>
                    <a:pt x="817" y="44"/>
                  </a:lnTo>
                  <a:lnTo>
                    <a:pt x="837" y="53"/>
                  </a:lnTo>
                  <a:lnTo>
                    <a:pt x="843" y="54"/>
                  </a:lnTo>
                  <a:lnTo>
                    <a:pt x="862" y="64"/>
                  </a:lnTo>
                  <a:lnTo>
                    <a:pt x="866" y="67"/>
                  </a:lnTo>
                  <a:lnTo>
                    <a:pt x="886" y="78"/>
                  </a:lnTo>
                  <a:lnTo>
                    <a:pt x="889" y="80"/>
                  </a:lnTo>
                  <a:lnTo>
                    <a:pt x="910" y="91"/>
                  </a:lnTo>
                  <a:lnTo>
                    <a:pt x="913" y="94"/>
                  </a:lnTo>
                  <a:lnTo>
                    <a:pt x="931" y="107"/>
                  </a:lnTo>
                  <a:lnTo>
                    <a:pt x="936" y="109"/>
                  </a:lnTo>
                  <a:lnTo>
                    <a:pt x="954" y="123"/>
                  </a:lnTo>
                  <a:lnTo>
                    <a:pt x="959" y="125"/>
                  </a:lnTo>
                  <a:lnTo>
                    <a:pt x="976" y="139"/>
                  </a:lnTo>
                  <a:lnTo>
                    <a:pt x="979" y="143"/>
                  </a:lnTo>
                  <a:lnTo>
                    <a:pt x="996" y="157"/>
                  </a:lnTo>
                  <a:lnTo>
                    <a:pt x="1001" y="160"/>
                  </a:lnTo>
                  <a:lnTo>
                    <a:pt x="1016" y="175"/>
                  </a:lnTo>
                  <a:lnTo>
                    <a:pt x="1020" y="180"/>
                  </a:lnTo>
                  <a:lnTo>
                    <a:pt x="1035" y="195"/>
                  </a:lnTo>
                  <a:lnTo>
                    <a:pt x="1039" y="199"/>
                  </a:lnTo>
                  <a:lnTo>
                    <a:pt x="1053" y="215"/>
                  </a:lnTo>
                  <a:lnTo>
                    <a:pt x="1058" y="220"/>
                  </a:lnTo>
                  <a:lnTo>
                    <a:pt x="1071" y="236"/>
                  </a:lnTo>
                  <a:lnTo>
                    <a:pt x="1075" y="239"/>
                  </a:lnTo>
                  <a:lnTo>
                    <a:pt x="1088" y="257"/>
                  </a:lnTo>
                  <a:lnTo>
                    <a:pt x="1092" y="261"/>
                  </a:lnTo>
                  <a:lnTo>
                    <a:pt x="1104" y="279"/>
                  </a:lnTo>
                  <a:lnTo>
                    <a:pt x="1107" y="284"/>
                  </a:lnTo>
                  <a:lnTo>
                    <a:pt x="1118" y="302"/>
                  </a:lnTo>
                  <a:lnTo>
                    <a:pt x="1120" y="307"/>
                  </a:lnTo>
                  <a:lnTo>
                    <a:pt x="1132" y="326"/>
                  </a:lnTo>
                  <a:lnTo>
                    <a:pt x="1134" y="329"/>
                  </a:lnTo>
                  <a:lnTo>
                    <a:pt x="1144" y="349"/>
                  </a:lnTo>
                  <a:lnTo>
                    <a:pt x="1145" y="355"/>
                  </a:lnTo>
                  <a:lnTo>
                    <a:pt x="1156" y="373"/>
                  </a:lnTo>
                  <a:lnTo>
                    <a:pt x="1157" y="379"/>
                  </a:lnTo>
                  <a:lnTo>
                    <a:pt x="1166" y="398"/>
                  </a:lnTo>
                  <a:lnTo>
                    <a:pt x="1167" y="404"/>
                  </a:lnTo>
                  <a:lnTo>
                    <a:pt x="1174" y="423"/>
                  </a:lnTo>
                  <a:lnTo>
                    <a:pt x="1175" y="429"/>
                  </a:lnTo>
                  <a:lnTo>
                    <a:pt x="1183" y="449"/>
                  </a:lnTo>
                  <a:lnTo>
                    <a:pt x="1184" y="455"/>
                  </a:lnTo>
                  <a:lnTo>
                    <a:pt x="1187" y="476"/>
                  </a:lnTo>
                  <a:lnTo>
                    <a:pt x="1190" y="480"/>
                  </a:lnTo>
                  <a:lnTo>
                    <a:pt x="1193" y="501"/>
                  </a:lnTo>
                  <a:lnTo>
                    <a:pt x="1195" y="507"/>
                  </a:lnTo>
                  <a:lnTo>
                    <a:pt x="1198" y="528"/>
                  </a:lnTo>
                  <a:lnTo>
                    <a:pt x="1198" y="534"/>
                  </a:lnTo>
                  <a:lnTo>
                    <a:pt x="1201" y="554"/>
                  </a:lnTo>
                  <a:lnTo>
                    <a:pt x="1201" y="560"/>
                  </a:lnTo>
                  <a:lnTo>
                    <a:pt x="1201" y="582"/>
                  </a:lnTo>
                  <a:lnTo>
                    <a:pt x="1201" y="587"/>
                  </a:lnTo>
                  <a:lnTo>
                    <a:pt x="1201" y="608"/>
                  </a:lnTo>
                  <a:lnTo>
                    <a:pt x="1201" y="614"/>
                  </a:lnTo>
                  <a:lnTo>
                    <a:pt x="1198" y="636"/>
                  </a:lnTo>
                  <a:lnTo>
                    <a:pt x="1198" y="641"/>
                  </a:lnTo>
                  <a:lnTo>
                    <a:pt x="1195" y="663"/>
                  </a:lnTo>
                  <a:lnTo>
                    <a:pt x="1193" y="669"/>
                  </a:lnTo>
                  <a:lnTo>
                    <a:pt x="1190" y="692"/>
                  </a:lnTo>
                  <a:lnTo>
                    <a:pt x="1187" y="697"/>
                  </a:lnTo>
                  <a:lnTo>
                    <a:pt x="1184" y="719"/>
                  </a:lnTo>
                  <a:lnTo>
                    <a:pt x="1181" y="725"/>
                  </a:lnTo>
                  <a:lnTo>
                    <a:pt x="1175" y="746"/>
                  </a:lnTo>
                  <a:lnTo>
                    <a:pt x="1173" y="752"/>
                  </a:lnTo>
                  <a:lnTo>
                    <a:pt x="1165" y="774"/>
                  </a:lnTo>
                  <a:lnTo>
                    <a:pt x="1162" y="778"/>
                  </a:lnTo>
                  <a:lnTo>
                    <a:pt x="1153" y="801"/>
                  </a:lnTo>
                  <a:lnTo>
                    <a:pt x="1150" y="806"/>
                  </a:lnTo>
                  <a:lnTo>
                    <a:pt x="1139" y="829"/>
                  </a:lnTo>
                  <a:lnTo>
                    <a:pt x="1136" y="833"/>
                  </a:lnTo>
                  <a:lnTo>
                    <a:pt x="1124" y="855"/>
                  </a:lnTo>
                  <a:lnTo>
                    <a:pt x="1120" y="861"/>
                  </a:lnTo>
                  <a:lnTo>
                    <a:pt x="1107" y="882"/>
                  </a:lnTo>
                  <a:lnTo>
                    <a:pt x="1102" y="888"/>
                  </a:lnTo>
                  <a:lnTo>
                    <a:pt x="1087" y="909"/>
                  </a:lnTo>
                  <a:lnTo>
                    <a:pt x="1084" y="914"/>
                  </a:lnTo>
                  <a:lnTo>
                    <a:pt x="1068" y="936"/>
                  </a:lnTo>
                  <a:lnTo>
                    <a:pt x="1062" y="941"/>
                  </a:lnTo>
                  <a:lnTo>
                    <a:pt x="1044" y="961"/>
                  </a:lnTo>
                  <a:lnTo>
                    <a:pt x="1039" y="967"/>
                  </a:lnTo>
                  <a:lnTo>
                    <a:pt x="1019" y="987"/>
                  </a:lnTo>
                  <a:lnTo>
                    <a:pt x="1017" y="990"/>
                  </a:lnTo>
                  <a:lnTo>
                    <a:pt x="994" y="1011"/>
                  </a:lnTo>
                  <a:lnTo>
                    <a:pt x="988" y="1016"/>
                  </a:lnTo>
                  <a:lnTo>
                    <a:pt x="967" y="1033"/>
                  </a:lnTo>
                  <a:lnTo>
                    <a:pt x="961" y="1038"/>
                  </a:lnTo>
                  <a:lnTo>
                    <a:pt x="939" y="1056"/>
                  </a:lnTo>
                  <a:lnTo>
                    <a:pt x="934" y="1058"/>
                  </a:lnTo>
                  <a:lnTo>
                    <a:pt x="912" y="1073"/>
                  </a:lnTo>
                  <a:lnTo>
                    <a:pt x="906" y="1078"/>
                  </a:lnTo>
                  <a:lnTo>
                    <a:pt x="885" y="1090"/>
                  </a:lnTo>
                  <a:lnTo>
                    <a:pt x="879" y="1094"/>
                  </a:lnTo>
                  <a:lnTo>
                    <a:pt x="856" y="1106"/>
                  </a:lnTo>
                  <a:lnTo>
                    <a:pt x="851" y="1109"/>
                  </a:lnTo>
                  <a:lnTo>
                    <a:pt x="828" y="1120"/>
                  </a:lnTo>
                  <a:lnTo>
                    <a:pt x="822" y="1122"/>
                  </a:lnTo>
                  <a:lnTo>
                    <a:pt x="800" y="1131"/>
                  </a:lnTo>
                  <a:lnTo>
                    <a:pt x="795" y="1134"/>
                  </a:lnTo>
                  <a:lnTo>
                    <a:pt x="772" y="1142"/>
                  </a:lnTo>
                  <a:lnTo>
                    <a:pt x="766" y="1144"/>
                  </a:lnTo>
                  <a:lnTo>
                    <a:pt x="745" y="1150"/>
                  </a:lnTo>
                  <a:lnTo>
                    <a:pt x="739" y="1152"/>
                  </a:lnTo>
                  <a:lnTo>
                    <a:pt x="716" y="1156"/>
                  </a:lnTo>
                  <a:lnTo>
                    <a:pt x="711" y="1158"/>
                  </a:lnTo>
                  <a:lnTo>
                    <a:pt x="687" y="1162"/>
                  </a:lnTo>
                  <a:lnTo>
                    <a:pt x="681" y="1163"/>
                  </a:lnTo>
                  <a:lnTo>
                    <a:pt x="659" y="1166"/>
                  </a:lnTo>
                  <a:lnTo>
                    <a:pt x="654" y="1166"/>
                  </a:lnTo>
                  <a:lnTo>
                    <a:pt x="631" y="1169"/>
                  </a:lnTo>
                  <a:lnTo>
                    <a:pt x="625" y="1169"/>
                  </a:lnTo>
                  <a:lnTo>
                    <a:pt x="604" y="1169"/>
                  </a:lnTo>
                  <a:lnTo>
                    <a:pt x="598" y="1169"/>
                  </a:lnTo>
                  <a:lnTo>
                    <a:pt x="575" y="1169"/>
                  </a:lnTo>
                  <a:lnTo>
                    <a:pt x="569" y="1169"/>
                  </a:lnTo>
                  <a:lnTo>
                    <a:pt x="549" y="1166"/>
                  </a:lnTo>
                  <a:lnTo>
                    <a:pt x="543" y="1166"/>
                  </a:lnTo>
                  <a:lnTo>
                    <a:pt x="521" y="1163"/>
                  </a:lnTo>
                  <a:lnTo>
                    <a:pt x="515" y="1162"/>
                  </a:lnTo>
                  <a:lnTo>
                    <a:pt x="494" y="1158"/>
                  </a:lnTo>
                  <a:lnTo>
                    <a:pt x="489" y="1156"/>
                  </a:lnTo>
                  <a:lnTo>
                    <a:pt x="467" y="1152"/>
                  </a:lnTo>
                  <a:lnTo>
                    <a:pt x="461" y="1151"/>
                  </a:lnTo>
                  <a:lnTo>
                    <a:pt x="441" y="1144"/>
                  </a:lnTo>
                  <a:lnTo>
                    <a:pt x="435" y="1143"/>
                  </a:lnTo>
                  <a:lnTo>
                    <a:pt x="415" y="1136"/>
                  </a:lnTo>
                  <a:lnTo>
                    <a:pt x="409" y="1135"/>
                  </a:lnTo>
                  <a:lnTo>
                    <a:pt x="389" y="1127"/>
                  </a:lnTo>
                  <a:lnTo>
                    <a:pt x="383" y="1125"/>
                  </a:lnTo>
                  <a:lnTo>
                    <a:pt x="364" y="1115"/>
                  </a:lnTo>
                  <a:lnTo>
                    <a:pt x="358" y="1114"/>
                  </a:lnTo>
                  <a:lnTo>
                    <a:pt x="338" y="1103"/>
                  </a:lnTo>
                  <a:lnTo>
                    <a:pt x="334" y="1102"/>
                  </a:lnTo>
                  <a:lnTo>
                    <a:pt x="315" y="1090"/>
                  </a:lnTo>
                  <a:lnTo>
                    <a:pt x="311" y="1088"/>
                  </a:lnTo>
                  <a:lnTo>
                    <a:pt x="291" y="1078"/>
                  </a:lnTo>
                  <a:lnTo>
                    <a:pt x="287" y="1074"/>
                  </a:lnTo>
                  <a:lnTo>
                    <a:pt x="269" y="1063"/>
                  </a:lnTo>
                  <a:lnTo>
                    <a:pt x="264" y="1058"/>
                  </a:lnTo>
                  <a:lnTo>
                    <a:pt x="246" y="1046"/>
                  </a:lnTo>
                  <a:lnTo>
                    <a:pt x="242" y="1043"/>
                  </a:lnTo>
                  <a:lnTo>
                    <a:pt x="226" y="1030"/>
                  </a:lnTo>
                  <a:lnTo>
                    <a:pt x="221" y="1025"/>
                  </a:lnTo>
                  <a:lnTo>
                    <a:pt x="204" y="1011"/>
                  </a:lnTo>
                  <a:lnTo>
                    <a:pt x="200" y="1008"/>
                  </a:lnTo>
                  <a:lnTo>
                    <a:pt x="185" y="993"/>
                  </a:lnTo>
                  <a:lnTo>
                    <a:pt x="180" y="989"/>
                  </a:lnTo>
                  <a:lnTo>
                    <a:pt x="165" y="974"/>
                  </a:lnTo>
                  <a:lnTo>
                    <a:pt x="161" y="969"/>
                  </a:lnTo>
                  <a:lnTo>
                    <a:pt x="147" y="953"/>
                  </a:lnTo>
                  <a:lnTo>
                    <a:pt x="143" y="950"/>
                  </a:lnTo>
                  <a:lnTo>
                    <a:pt x="129" y="933"/>
                  </a:lnTo>
                  <a:lnTo>
                    <a:pt x="126" y="929"/>
                  </a:lnTo>
                  <a:lnTo>
                    <a:pt x="112" y="911"/>
                  </a:lnTo>
                  <a:lnTo>
                    <a:pt x="110" y="907"/>
                  </a:lnTo>
                  <a:lnTo>
                    <a:pt x="96" y="889"/>
                  </a:lnTo>
                  <a:lnTo>
                    <a:pt x="94" y="886"/>
                  </a:lnTo>
                  <a:lnTo>
                    <a:pt x="82" y="866"/>
                  </a:lnTo>
                  <a:lnTo>
                    <a:pt x="80" y="862"/>
                  </a:lnTo>
                  <a:lnTo>
                    <a:pt x="69" y="842"/>
                  </a:lnTo>
                  <a:lnTo>
                    <a:pt x="65" y="839"/>
                  </a:lnTo>
                  <a:lnTo>
                    <a:pt x="56" y="820"/>
                  </a:lnTo>
                  <a:lnTo>
                    <a:pt x="55" y="815"/>
                  </a:lnTo>
                  <a:lnTo>
                    <a:pt x="45" y="795"/>
                  </a:lnTo>
                  <a:lnTo>
                    <a:pt x="44" y="790"/>
                  </a:lnTo>
                  <a:lnTo>
                    <a:pt x="35" y="770"/>
                  </a:lnTo>
                  <a:lnTo>
                    <a:pt x="33" y="766"/>
                  </a:lnTo>
                  <a:lnTo>
                    <a:pt x="27" y="745"/>
                  </a:lnTo>
                  <a:lnTo>
                    <a:pt x="25" y="740"/>
                  </a:lnTo>
                  <a:lnTo>
                    <a:pt x="19" y="719"/>
                  </a:lnTo>
                  <a:lnTo>
                    <a:pt x="16" y="713"/>
                  </a:lnTo>
                  <a:lnTo>
                    <a:pt x="13" y="693"/>
                  </a:lnTo>
                  <a:lnTo>
                    <a:pt x="11" y="688"/>
                  </a:lnTo>
                  <a:lnTo>
                    <a:pt x="7" y="668"/>
                  </a:lnTo>
                  <a:lnTo>
                    <a:pt x="5" y="662"/>
                  </a:lnTo>
                  <a:lnTo>
                    <a:pt x="3" y="640"/>
                  </a:lnTo>
                  <a:lnTo>
                    <a:pt x="3" y="634"/>
                  </a:lnTo>
                  <a:lnTo>
                    <a:pt x="0" y="614"/>
                  </a:lnTo>
                  <a:lnTo>
                    <a:pt x="0" y="608"/>
                  </a:lnTo>
                  <a:lnTo>
                    <a:pt x="0" y="587"/>
                  </a:lnTo>
                  <a:lnTo>
                    <a:pt x="0" y="582"/>
                  </a:lnTo>
                  <a:lnTo>
                    <a:pt x="0" y="560"/>
                  </a:lnTo>
                  <a:lnTo>
                    <a:pt x="0" y="554"/>
                  </a:lnTo>
                  <a:lnTo>
                    <a:pt x="3" y="533"/>
                  </a:lnTo>
                  <a:lnTo>
                    <a:pt x="3" y="527"/>
                  </a:lnTo>
                  <a:lnTo>
                    <a:pt x="5" y="505"/>
                  </a:lnTo>
                  <a:lnTo>
                    <a:pt x="7" y="499"/>
                  </a:lnTo>
                  <a:lnTo>
                    <a:pt x="11" y="477"/>
                  </a:lnTo>
                  <a:lnTo>
                    <a:pt x="13" y="471"/>
                  </a:lnTo>
                  <a:lnTo>
                    <a:pt x="16" y="449"/>
                  </a:lnTo>
                  <a:lnTo>
                    <a:pt x="20" y="444"/>
                  </a:lnTo>
                  <a:lnTo>
                    <a:pt x="25" y="422"/>
                  </a:lnTo>
                  <a:lnTo>
                    <a:pt x="28" y="416"/>
                  </a:lnTo>
                  <a:lnTo>
                    <a:pt x="37" y="395"/>
                  </a:lnTo>
                  <a:lnTo>
                    <a:pt x="38" y="390"/>
                  </a:lnTo>
                  <a:lnTo>
                    <a:pt x="47" y="367"/>
                  </a:lnTo>
                  <a:lnTo>
                    <a:pt x="51" y="363"/>
                  </a:lnTo>
                  <a:lnTo>
                    <a:pt x="62" y="341"/>
                  </a:lnTo>
                  <a:lnTo>
                    <a:pt x="64" y="335"/>
                  </a:lnTo>
                  <a:lnTo>
                    <a:pt x="77" y="313"/>
                  </a:lnTo>
                  <a:lnTo>
                    <a:pt x="80" y="308"/>
                  </a:lnTo>
                  <a:lnTo>
                    <a:pt x="94" y="286"/>
                  </a:lnTo>
                  <a:lnTo>
                    <a:pt x="96" y="280"/>
                  </a:lnTo>
                  <a:lnTo>
                    <a:pt x="113" y="260"/>
                  </a:lnTo>
                  <a:lnTo>
                    <a:pt x="116" y="254"/>
                  </a:lnTo>
                  <a:lnTo>
                    <a:pt x="133" y="232"/>
                  </a:lnTo>
                  <a:lnTo>
                    <a:pt x="138" y="228"/>
                  </a:lnTo>
                  <a:lnTo>
                    <a:pt x="156" y="207"/>
                  </a:lnTo>
                  <a:lnTo>
                    <a:pt x="161" y="202"/>
                  </a:lnTo>
                  <a:lnTo>
                    <a:pt x="181" y="181"/>
                  </a:lnTo>
                  <a:lnTo>
                    <a:pt x="184" y="179"/>
                  </a:lnTo>
                </a:path>
              </a:pathLst>
            </a:custGeom>
            <a:gradFill rotWithShape="0">
              <a:gsLst>
                <a:gs pos="0">
                  <a:srgbClr val="66CCFF"/>
                </a:gs>
                <a:gs pos="100000">
                  <a:srgbClr val="66CCFF">
                    <a:gamma/>
                    <a:shade val="89804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40" name="Freeform 4"/>
            <p:cNvSpPr>
              <a:spLocks/>
            </p:cNvSpPr>
            <p:nvPr/>
          </p:nvSpPr>
          <p:spPr bwMode="auto">
            <a:xfrm>
              <a:off x="2505" y="2236"/>
              <a:ext cx="697" cy="679"/>
            </a:xfrm>
            <a:custGeom>
              <a:avLst/>
              <a:gdLst/>
              <a:ahLst/>
              <a:cxnLst>
                <a:cxn ang="0">
                  <a:pos x="135" y="77"/>
                </a:cxn>
                <a:cxn ang="0">
                  <a:pos x="169" y="53"/>
                </a:cxn>
                <a:cxn ang="0">
                  <a:pos x="215" y="29"/>
                </a:cxn>
                <a:cxn ang="0">
                  <a:pos x="251" y="15"/>
                </a:cxn>
                <a:cxn ang="0">
                  <a:pos x="297" y="4"/>
                </a:cxn>
                <a:cxn ang="0">
                  <a:pos x="332" y="0"/>
                </a:cxn>
                <a:cxn ang="0">
                  <a:pos x="379" y="1"/>
                </a:cxn>
                <a:cxn ang="0">
                  <a:pos x="412" y="6"/>
                </a:cxn>
                <a:cxn ang="0">
                  <a:pos x="455" y="18"/>
                </a:cxn>
                <a:cxn ang="0">
                  <a:pos x="487" y="32"/>
                </a:cxn>
                <a:cxn ang="0">
                  <a:pos x="527" y="53"/>
                </a:cxn>
                <a:cxn ang="0">
                  <a:pos x="556" y="73"/>
                </a:cxn>
                <a:cxn ang="0">
                  <a:pos x="589" y="102"/>
                </a:cxn>
                <a:cxn ang="0">
                  <a:pos x="613" y="126"/>
                </a:cxn>
                <a:cxn ang="0">
                  <a:pos x="640" y="161"/>
                </a:cxn>
                <a:cxn ang="0">
                  <a:pos x="657" y="191"/>
                </a:cxn>
                <a:cxn ang="0">
                  <a:pos x="675" y="231"/>
                </a:cxn>
                <a:cxn ang="0">
                  <a:pos x="686" y="263"/>
                </a:cxn>
                <a:cxn ang="0">
                  <a:pos x="694" y="305"/>
                </a:cxn>
                <a:cxn ang="0">
                  <a:pos x="696" y="340"/>
                </a:cxn>
                <a:cxn ang="0">
                  <a:pos x="693" y="384"/>
                </a:cxn>
                <a:cxn ang="0">
                  <a:pos x="685" y="420"/>
                </a:cxn>
                <a:cxn ang="0">
                  <a:pos x="668" y="464"/>
                </a:cxn>
                <a:cxn ang="0">
                  <a:pos x="650" y="498"/>
                </a:cxn>
                <a:cxn ang="0">
                  <a:pos x="619" y="543"/>
                </a:cxn>
                <a:cxn ang="0">
                  <a:pos x="589" y="574"/>
                </a:cxn>
                <a:cxn ang="0">
                  <a:pos x="545" y="611"/>
                </a:cxn>
                <a:cxn ang="0">
                  <a:pos x="510" y="633"/>
                </a:cxn>
                <a:cxn ang="0">
                  <a:pos x="464" y="655"/>
                </a:cxn>
                <a:cxn ang="0">
                  <a:pos x="428" y="667"/>
                </a:cxn>
                <a:cxn ang="0">
                  <a:pos x="382" y="675"/>
                </a:cxn>
                <a:cxn ang="0">
                  <a:pos x="346" y="678"/>
                </a:cxn>
                <a:cxn ang="0">
                  <a:pos x="301" y="673"/>
                </a:cxn>
                <a:cxn ang="0">
                  <a:pos x="266" y="666"/>
                </a:cxn>
                <a:cxn ang="0">
                  <a:pos x="224" y="653"/>
                </a:cxn>
                <a:cxn ang="0">
                  <a:pos x="193" y="638"/>
                </a:cxn>
                <a:cxn ang="0">
                  <a:pos x="155" y="616"/>
                </a:cxn>
                <a:cxn ang="0">
                  <a:pos x="127" y="594"/>
                </a:cxn>
                <a:cxn ang="0">
                  <a:pos x="94" y="565"/>
                </a:cxn>
                <a:cxn ang="0">
                  <a:pos x="72" y="538"/>
                </a:cxn>
                <a:cxn ang="0">
                  <a:pos x="47" y="502"/>
                </a:cxn>
                <a:cxn ang="0">
                  <a:pos x="32" y="472"/>
                </a:cxn>
                <a:cxn ang="0">
                  <a:pos x="15" y="432"/>
                </a:cxn>
                <a:cxn ang="0">
                  <a:pos x="7" y="398"/>
                </a:cxn>
                <a:cxn ang="0">
                  <a:pos x="0" y="357"/>
                </a:cxn>
                <a:cxn ang="0">
                  <a:pos x="0" y="320"/>
                </a:cxn>
                <a:cxn ang="0">
                  <a:pos x="4" y="276"/>
                </a:cxn>
                <a:cxn ang="0">
                  <a:pos x="15" y="241"/>
                </a:cxn>
                <a:cxn ang="0">
                  <a:pos x="34" y="197"/>
                </a:cxn>
                <a:cxn ang="0">
                  <a:pos x="56" y="162"/>
                </a:cxn>
                <a:cxn ang="0">
                  <a:pos x="90" y="119"/>
                </a:cxn>
              </a:cxnLst>
              <a:rect l="0" t="0" r="r" b="b"/>
              <a:pathLst>
                <a:path w="697" h="679">
                  <a:moveTo>
                    <a:pt x="106" y="103"/>
                  </a:moveTo>
                  <a:lnTo>
                    <a:pt x="106" y="103"/>
                  </a:lnTo>
                  <a:lnTo>
                    <a:pt x="119" y="90"/>
                  </a:lnTo>
                  <a:lnTo>
                    <a:pt x="123" y="88"/>
                  </a:lnTo>
                  <a:lnTo>
                    <a:pt x="135" y="77"/>
                  </a:lnTo>
                  <a:lnTo>
                    <a:pt x="138" y="74"/>
                  </a:lnTo>
                  <a:lnTo>
                    <a:pt x="150" y="65"/>
                  </a:lnTo>
                  <a:lnTo>
                    <a:pt x="155" y="63"/>
                  </a:lnTo>
                  <a:lnTo>
                    <a:pt x="167" y="54"/>
                  </a:lnTo>
                  <a:lnTo>
                    <a:pt x="169" y="53"/>
                  </a:lnTo>
                  <a:lnTo>
                    <a:pt x="182" y="45"/>
                  </a:lnTo>
                  <a:lnTo>
                    <a:pt x="185" y="44"/>
                  </a:lnTo>
                  <a:lnTo>
                    <a:pt x="199" y="37"/>
                  </a:lnTo>
                  <a:lnTo>
                    <a:pt x="202" y="33"/>
                  </a:lnTo>
                  <a:lnTo>
                    <a:pt x="215" y="29"/>
                  </a:lnTo>
                  <a:lnTo>
                    <a:pt x="218" y="26"/>
                  </a:lnTo>
                  <a:lnTo>
                    <a:pt x="232" y="22"/>
                  </a:lnTo>
                  <a:lnTo>
                    <a:pt x="234" y="20"/>
                  </a:lnTo>
                  <a:lnTo>
                    <a:pt x="248" y="15"/>
                  </a:lnTo>
                  <a:lnTo>
                    <a:pt x="251" y="15"/>
                  </a:lnTo>
                  <a:lnTo>
                    <a:pt x="264" y="10"/>
                  </a:lnTo>
                  <a:lnTo>
                    <a:pt x="267" y="9"/>
                  </a:lnTo>
                  <a:lnTo>
                    <a:pt x="281" y="6"/>
                  </a:lnTo>
                  <a:lnTo>
                    <a:pt x="283" y="5"/>
                  </a:lnTo>
                  <a:lnTo>
                    <a:pt x="297" y="4"/>
                  </a:lnTo>
                  <a:lnTo>
                    <a:pt x="300" y="2"/>
                  </a:lnTo>
                  <a:lnTo>
                    <a:pt x="313" y="1"/>
                  </a:lnTo>
                  <a:lnTo>
                    <a:pt x="316" y="1"/>
                  </a:lnTo>
                  <a:lnTo>
                    <a:pt x="330" y="0"/>
                  </a:lnTo>
                  <a:lnTo>
                    <a:pt x="332" y="0"/>
                  </a:lnTo>
                  <a:lnTo>
                    <a:pt x="346" y="0"/>
                  </a:lnTo>
                  <a:lnTo>
                    <a:pt x="349" y="0"/>
                  </a:lnTo>
                  <a:lnTo>
                    <a:pt x="362" y="0"/>
                  </a:lnTo>
                  <a:lnTo>
                    <a:pt x="365" y="0"/>
                  </a:lnTo>
                  <a:lnTo>
                    <a:pt x="379" y="1"/>
                  </a:lnTo>
                  <a:lnTo>
                    <a:pt x="381" y="1"/>
                  </a:lnTo>
                  <a:lnTo>
                    <a:pt x="394" y="4"/>
                  </a:lnTo>
                  <a:lnTo>
                    <a:pt x="397" y="4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24" y="9"/>
                  </a:lnTo>
                  <a:lnTo>
                    <a:pt x="429" y="10"/>
                  </a:lnTo>
                  <a:lnTo>
                    <a:pt x="440" y="13"/>
                  </a:lnTo>
                  <a:lnTo>
                    <a:pt x="444" y="15"/>
                  </a:lnTo>
                  <a:lnTo>
                    <a:pt x="455" y="18"/>
                  </a:lnTo>
                  <a:lnTo>
                    <a:pt x="458" y="20"/>
                  </a:lnTo>
                  <a:lnTo>
                    <a:pt x="471" y="24"/>
                  </a:lnTo>
                  <a:lnTo>
                    <a:pt x="473" y="25"/>
                  </a:lnTo>
                  <a:lnTo>
                    <a:pt x="485" y="31"/>
                  </a:lnTo>
                  <a:lnTo>
                    <a:pt x="487" y="32"/>
                  </a:lnTo>
                  <a:lnTo>
                    <a:pt x="498" y="38"/>
                  </a:lnTo>
                  <a:lnTo>
                    <a:pt x="502" y="39"/>
                  </a:lnTo>
                  <a:lnTo>
                    <a:pt x="513" y="45"/>
                  </a:lnTo>
                  <a:lnTo>
                    <a:pt x="515" y="46"/>
                  </a:lnTo>
                  <a:lnTo>
                    <a:pt x="527" y="53"/>
                  </a:lnTo>
                  <a:lnTo>
                    <a:pt x="529" y="54"/>
                  </a:lnTo>
                  <a:lnTo>
                    <a:pt x="540" y="61"/>
                  </a:lnTo>
                  <a:lnTo>
                    <a:pt x="542" y="63"/>
                  </a:lnTo>
                  <a:lnTo>
                    <a:pt x="553" y="70"/>
                  </a:lnTo>
                  <a:lnTo>
                    <a:pt x="556" y="73"/>
                  </a:lnTo>
                  <a:lnTo>
                    <a:pt x="566" y="80"/>
                  </a:lnTo>
                  <a:lnTo>
                    <a:pt x="568" y="82"/>
                  </a:lnTo>
                  <a:lnTo>
                    <a:pt x="577" y="90"/>
                  </a:lnTo>
                  <a:lnTo>
                    <a:pt x="580" y="93"/>
                  </a:lnTo>
                  <a:lnTo>
                    <a:pt x="589" y="102"/>
                  </a:lnTo>
                  <a:lnTo>
                    <a:pt x="591" y="103"/>
                  </a:lnTo>
                  <a:lnTo>
                    <a:pt x="601" y="112"/>
                  </a:lnTo>
                  <a:lnTo>
                    <a:pt x="602" y="116"/>
                  </a:lnTo>
                  <a:lnTo>
                    <a:pt x="611" y="125"/>
                  </a:lnTo>
                  <a:lnTo>
                    <a:pt x="613" y="126"/>
                  </a:lnTo>
                  <a:lnTo>
                    <a:pt x="620" y="136"/>
                  </a:lnTo>
                  <a:lnTo>
                    <a:pt x="623" y="138"/>
                  </a:lnTo>
                  <a:lnTo>
                    <a:pt x="630" y="150"/>
                  </a:lnTo>
                  <a:lnTo>
                    <a:pt x="633" y="151"/>
                  </a:lnTo>
                  <a:lnTo>
                    <a:pt x="640" y="161"/>
                  </a:lnTo>
                  <a:lnTo>
                    <a:pt x="642" y="165"/>
                  </a:lnTo>
                  <a:lnTo>
                    <a:pt x="649" y="175"/>
                  </a:lnTo>
                  <a:lnTo>
                    <a:pt x="650" y="177"/>
                  </a:lnTo>
                  <a:lnTo>
                    <a:pt x="655" y="189"/>
                  </a:lnTo>
                  <a:lnTo>
                    <a:pt x="657" y="191"/>
                  </a:lnTo>
                  <a:lnTo>
                    <a:pt x="662" y="202"/>
                  </a:lnTo>
                  <a:lnTo>
                    <a:pt x="663" y="205"/>
                  </a:lnTo>
                  <a:lnTo>
                    <a:pt x="669" y="216"/>
                  </a:lnTo>
                  <a:lnTo>
                    <a:pt x="670" y="218"/>
                  </a:lnTo>
                  <a:lnTo>
                    <a:pt x="675" y="231"/>
                  </a:lnTo>
                  <a:lnTo>
                    <a:pt x="676" y="233"/>
                  </a:lnTo>
                  <a:lnTo>
                    <a:pt x="680" y="245"/>
                  </a:lnTo>
                  <a:lnTo>
                    <a:pt x="682" y="248"/>
                  </a:lnTo>
                  <a:lnTo>
                    <a:pt x="685" y="260"/>
                  </a:lnTo>
                  <a:lnTo>
                    <a:pt x="686" y="263"/>
                  </a:lnTo>
                  <a:lnTo>
                    <a:pt x="688" y="274"/>
                  </a:lnTo>
                  <a:lnTo>
                    <a:pt x="688" y="279"/>
                  </a:lnTo>
                  <a:lnTo>
                    <a:pt x="692" y="290"/>
                  </a:lnTo>
                  <a:lnTo>
                    <a:pt x="692" y="294"/>
                  </a:lnTo>
                  <a:lnTo>
                    <a:pt x="694" y="305"/>
                  </a:lnTo>
                  <a:lnTo>
                    <a:pt x="694" y="309"/>
                  </a:lnTo>
                  <a:lnTo>
                    <a:pt x="696" y="320"/>
                  </a:lnTo>
                  <a:lnTo>
                    <a:pt x="696" y="325"/>
                  </a:lnTo>
                  <a:lnTo>
                    <a:pt x="696" y="337"/>
                  </a:lnTo>
                  <a:lnTo>
                    <a:pt x="696" y="340"/>
                  </a:lnTo>
                  <a:lnTo>
                    <a:pt x="696" y="353"/>
                  </a:lnTo>
                  <a:lnTo>
                    <a:pt x="696" y="357"/>
                  </a:lnTo>
                  <a:lnTo>
                    <a:pt x="694" y="368"/>
                  </a:lnTo>
                  <a:lnTo>
                    <a:pt x="694" y="373"/>
                  </a:lnTo>
                  <a:lnTo>
                    <a:pt x="693" y="384"/>
                  </a:lnTo>
                  <a:lnTo>
                    <a:pt x="692" y="387"/>
                  </a:lnTo>
                  <a:lnTo>
                    <a:pt x="691" y="401"/>
                  </a:lnTo>
                  <a:lnTo>
                    <a:pt x="688" y="403"/>
                  </a:lnTo>
                  <a:lnTo>
                    <a:pt x="686" y="416"/>
                  </a:lnTo>
                  <a:lnTo>
                    <a:pt x="685" y="420"/>
                  </a:lnTo>
                  <a:lnTo>
                    <a:pt x="680" y="432"/>
                  </a:lnTo>
                  <a:lnTo>
                    <a:pt x="680" y="434"/>
                  </a:lnTo>
                  <a:lnTo>
                    <a:pt x="675" y="448"/>
                  </a:lnTo>
                  <a:lnTo>
                    <a:pt x="674" y="451"/>
                  </a:lnTo>
                  <a:lnTo>
                    <a:pt x="668" y="464"/>
                  </a:lnTo>
                  <a:lnTo>
                    <a:pt x="667" y="467"/>
                  </a:lnTo>
                  <a:lnTo>
                    <a:pt x="661" y="480"/>
                  </a:lnTo>
                  <a:lnTo>
                    <a:pt x="658" y="482"/>
                  </a:lnTo>
                  <a:lnTo>
                    <a:pt x="651" y="496"/>
                  </a:lnTo>
                  <a:lnTo>
                    <a:pt x="650" y="498"/>
                  </a:lnTo>
                  <a:lnTo>
                    <a:pt x="642" y="511"/>
                  </a:lnTo>
                  <a:lnTo>
                    <a:pt x="640" y="514"/>
                  </a:lnTo>
                  <a:lnTo>
                    <a:pt x="630" y="526"/>
                  </a:lnTo>
                  <a:lnTo>
                    <a:pt x="629" y="530"/>
                  </a:lnTo>
                  <a:lnTo>
                    <a:pt x="619" y="543"/>
                  </a:lnTo>
                  <a:lnTo>
                    <a:pt x="617" y="545"/>
                  </a:lnTo>
                  <a:lnTo>
                    <a:pt x="605" y="558"/>
                  </a:lnTo>
                  <a:lnTo>
                    <a:pt x="602" y="560"/>
                  </a:lnTo>
                  <a:lnTo>
                    <a:pt x="591" y="573"/>
                  </a:lnTo>
                  <a:lnTo>
                    <a:pt x="589" y="574"/>
                  </a:lnTo>
                  <a:lnTo>
                    <a:pt x="576" y="586"/>
                  </a:lnTo>
                  <a:lnTo>
                    <a:pt x="572" y="589"/>
                  </a:lnTo>
                  <a:lnTo>
                    <a:pt x="560" y="600"/>
                  </a:lnTo>
                  <a:lnTo>
                    <a:pt x="557" y="602"/>
                  </a:lnTo>
                  <a:lnTo>
                    <a:pt x="545" y="611"/>
                  </a:lnTo>
                  <a:lnTo>
                    <a:pt x="540" y="614"/>
                  </a:lnTo>
                  <a:lnTo>
                    <a:pt x="528" y="623"/>
                  </a:lnTo>
                  <a:lnTo>
                    <a:pt x="526" y="624"/>
                  </a:lnTo>
                  <a:lnTo>
                    <a:pt x="513" y="632"/>
                  </a:lnTo>
                  <a:lnTo>
                    <a:pt x="510" y="633"/>
                  </a:lnTo>
                  <a:lnTo>
                    <a:pt x="496" y="640"/>
                  </a:lnTo>
                  <a:lnTo>
                    <a:pt x="493" y="643"/>
                  </a:lnTo>
                  <a:lnTo>
                    <a:pt x="480" y="648"/>
                  </a:lnTo>
                  <a:lnTo>
                    <a:pt x="477" y="650"/>
                  </a:lnTo>
                  <a:lnTo>
                    <a:pt x="464" y="655"/>
                  </a:lnTo>
                  <a:lnTo>
                    <a:pt x="461" y="657"/>
                  </a:lnTo>
                  <a:lnTo>
                    <a:pt x="447" y="662"/>
                  </a:lnTo>
                  <a:lnTo>
                    <a:pt x="444" y="662"/>
                  </a:lnTo>
                  <a:lnTo>
                    <a:pt x="431" y="666"/>
                  </a:lnTo>
                  <a:lnTo>
                    <a:pt x="428" y="667"/>
                  </a:lnTo>
                  <a:lnTo>
                    <a:pt x="414" y="671"/>
                  </a:lnTo>
                  <a:lnTo>
                    <a:pt x="412" y="672"/>
                  </a:lnTo>
                  <a:lnTo>
                    <a:pt x="398" y="673"/>
                  </a:lnTo>
                  <a:lnTo>
                    <a:pt x="395" y="674"/>
                  </a:lnTo>
                  <a:lnTo>
                    <a:pt x="382" y="675"/>
                  </a:lnTo>
                  <a:lnTo>
                    <a:pt x="379" y="675"/>
                  </a:lnTo>
                  <a:lnTo>
                    <a:pt x="365" y="678"/>
                  </a:lnTo>
                  <a:lnTo>
                    <a:pt x="363" y="678"/>
                  </a:lnTo>
                  <a:lnTo>
                    <a:pt x="349" y="678"/>
                  </a:lnTo>
                  <a:lnTo>
                    <a:pt x="346" y="678"/>
                  </a:lnTo>
                  <a:lnTo>
                    <a:pt x="333" y="678"/>
                  </a:lnTo>
                  <a:lnTo>
                    <a:pt x="330" y="678"/>
                  </a:lnTo>
                  <a:lnTo>
                    <a:pt x="316" y="675"/>
                  </a:lnTo>
                  <a:lnTo>
                    <a:pt x="314" y="675"/>
                  </a:lnTo>
                  <a:lnTo>
                    <a:pt x="301" y="673"/>
                  </a:lnTo>
                  <a:lnTo>
                    <a:pt x="298" y="673"/>
                  </a:lnTo>
                  <a:lnTo>
                    <a:pt x="287" y="671"/>
                  </a:lnTo>
                  <a:lnTo>
                    <a:pt x="282" y="671"/>
                  </a:lnTo>
                  <a:lnTo>
                    <a:pt x="271" y="667"/>
                  </a:lnTo>
                  <a:lnTo>
                    <a:pt x="266" y="666"/>
                  </a:lnTo>
                  <a:lnTo>
                    <a:pt x="255" y="664"/>
                  </a:lnTo>
                  <a:lnTo>
                    <a:pt x="251" y="662"/>
                  </a:lnTo>
                  <a:lnTo>
                    <a:pt x="240" y="658"/>
                  </a:lnTo>
                  <a:lnTo>
                    <a:pt x="237" y="657"/>
                  </a:lnTo>
                  <a:lnTo>
                    <a:pt x="224" y="653"/>
                  </a:lnTo>
                  <a:lnTo>
                    <a:pt x="222" y="651"/>
                  </a:lnTo>
                  <a:lnTo>
                    <a:pt x="210" y="646"/>
                  </a:lnTo>
                  <a:lnTo>
                    <a:pt x="208" y="645"/>
                  </a:lnTo>
                  <a:lnTo>
                    <a:pt x="197" y="639"/>
                  </a:lnTo>
                  <a:lnTo>
                    <a:pt x="193" y="638"/>
                  </a:lnTo>
                  <a:lnTo>
                    <a:pt x="182" y="632"/>
                  </a:lnTo>
                  <a:lnTo>
                    <a:pt x="180" y="631"/>
                  </a:lnTo>
                  <a:lnTo>
                    <a:pt x="168" y="624"/>
                  </a:lnTo>
                  <a:lnTo>
                    <a:pt x="166" y="623"/>
                  </a:lnTo>
                  <a:lnTo>
                    <a:pt x="155" y="616"/>
                  </a:lnTo>
                  <a:lnTo>
                    <a:pt x="153" y="614"/>
                  </a:lnTo>
                  <a:lnTo>
                    <a:pt x="142" y="607"/>
                  </a:lnTo>
                  <a:lnTo>
                    <a:pt x="139" y="603"/>
                  </a:lnTo>
                  <a:lnTo>
                    <a:pt x="130" y="597"/>
                  </a:lnTo>
                  <a:lnTo>
                    <a:pt x="127" y="594"/>
                  </a:lnTo>
                  <a:lnTo>
                    <a:pt x="118" y="586"/>
                  </a:lnTo>
                  <a:lnTo>
                    <a:pt x="116" y="584"/>
                  </a:lnTo>
                  <a:lnTo>
                    <a:pt x="106" y="575"/>
                  </a:lnTo>
                  <a:lnTo>
                    <a:pt x="105" y="574"/>
                  </a:lnTo>
                  <a:lnTo>
                    <a:pt x="94" y="565"/>
                  </a:lnTo>
                  <a:lnTo>
                    <a:pt x="93" y="561"/>
                  </a:lnTo>
                  <a:lnTo>
                    <a:pt x="84" y="552"/>
                  </a:lnTo>
                  <a:lnTo>
                    <a:pt x="82" y="551"/>
                  </a:lnTo>
                  <a:lnTo>
                    <a:pt x="75" y="541"/>
                  </a:lnTo>
                  <a:lnTo>
                    <a:pt x="72" y="538"/>
                  </a:lnTo>
                  <a:lnTo>
                    <a:pt x="65" y="527"/>
                  </a:lnTo>
                  <a:lnTo>
                    <a:pt x="62" y="526"/>
                  </a:lnTo>
                  <a:lnTo>
                    <a:pt x="56" y="515"/>
                  </a:lnTo>
                  <a:lnTo>
                    <a:pt x="53" y="512"/>
                  </a:lnTo>
                  <a:lnTo>
                    <a:pt x="47" y="502"/>
                  </a:lnTo>
                  <a:lnTo>
                    <a:pt x="45" y="498"/>
                  </a:lnTo>
                  <a:lnTo>
                    <a:pt x="40" y="488"/>
                  </a:lnTo>
                  <a:lnTo>
                    <a:pt x="39" y="486"/>
                  </a:lnTo>
                  <a:lnTo>
                    <a:pt x="33" y="474"/>
                  </a:lnTo>
                  <a:lnTo>
                    <a:pt x="32" y="472"/>
                  </a:lnTo>
                  <a:lnTo>
                    <a:pt x="26" y="461"/>
                  </a:lnTo>
                  <a:lnTo>
                    <a:pt x="25" y="458"/>
                  </a:lnTo>
                  <a:lnTo>
                    <a:pt x="20" y="446"/>
                  </a:lnTo>
                  <a:lnTo>
                    <a:pt x="19" y="443"/>
                  </a:lnTo>
                  <a:lnTo>
                    <a:pt x="15" y="432"/>
                  </a:lnTo>
                  <a:lnTo>
                    <a:pt x="13" y="429"/>
                  </a:lnTo>
                  <a:lnTo>
                    <a:pt x="10" y="417"/>
                  </a:lnTo>
                  <a:lnTo>
                    <a:pt x="9" y="414"/>
                  </a:lnTo>
                  <a:lnTo>
                    <a:pt x="7" y="401"/>
                  </a:lnTo>
                  <a:lnTo>
                    <a:pt x="7" y="398"/>
                  </a:lnTo>
                  <a:lnTo>
                    <a:pt x="3" y="386"/>
                  </a:lnTo>
                  <a:lnTo>
                    <a:pt x="3" y="383"/>
                  </a:lnTo>
                  <a:lnTo>
                    <a:pt x="1" y="370"/>
                  </a:lnTo>
                  <a:lnTo>
                    <a:pt x="1" y="368"/>
                  </a:lnTo>
                  <a:lnTo>
                    <a:pt x="0" y="357"/>
                  </a:lnTo>
                  <a:lnTo>
                    <a:pt x="0" y="352"/>
                  </a:lnTo>
                  <a:lnTo>
                    <a:pt x="0" y="340"/>
                  </a:lnTo>
                  <a:lnTo>
                    <a:pt x="0" y="337"/>
                  </a:lnTo>
                  <a:lnTo>
                    <a:pt x="0" y="323"/>
                  </a:lnTo>
                  <a:lnTo>
                    <a:pt x="0" y="320"/>
                  </a:lnTo>
                  <a:lnTo>
                    <a:pt x="1" y="309"/>
                  </a:lnTo>
                  <a:lnTo>
                    <a:pt x="1" y="304"/>
                  </a:lnTo>
                  <a:lnTo>
                    <a:pt x="2" y="293"/>
                  </a:lnTo>
                  <a:lnTo>
                    <a:pt x="3" y="289"/>
                  </a:lnTo>
                  <a:lnTo>
                    <a:pt x="4" y="276"/>
                  </a:lnTo>
                  <a:lnTo>
                    <a:pt x="7" y="273"/>
                  </a:lnTo>
                  <a:lnTo>
                    <a:pt x="9" y="261"/>
                  </a:lnTo>
                  <a:lnTo>
                    <a:pt x="10" y="257"/>
                  </a:lnTo>
                  <a:lnTo>
                    <a:pt x="15" y="245"/>
                  </a:lnTo>
                  <a:lnTo>
                    <a:pt x="15" y="241"/>
                  </a:lnTo>
                  <a:lnTo>
                    <a:pt x="20" y="229"/>
                  </a:lnTo>
                  <a:lnTo>
                    <a:pt x="22" y="225"/>
                  </a:lnTo>
                  <a:lnTo>
                    <a:pt x="27" y="213"/>
                  </a:lnTo>
                  <a:lnTo>
                    <a:pt x="28" y="209"/>
                  </a:lnTo>
                  <a:lnTo>
                    <a:pt x="34" y="197"/>
                  </a:lnTo>
                  <a:lnTo>
                    <a:pt x="37" y="194"/>
                  </a:lnTo>
                  <a:lnTo>
                    <a:pt x="44" y="181"/>
                  </a:lnTo>
                  <a:lnTo>
                    <a:pt x="45" y="177"/>
                  </a:lnTo>
                  <a:lnTo>
                    <a:pt x="53" y="166"/>
                  </a:lnTo>
                  <a:lnTo>
                    <a:pt x="56" y="162"/>
                  </a:lnTo>
                  <a:lnTo>
                    <a:pt x="65" y="151"/>
                  </a:lnTo>
                  <a:lnTo>
                    <a:pt x="66" y="146"/>
                  </a:lnTo>
                  <a:lnTo>
                    <a:pt x="76" y="134"/>
                  </a:lnTo>
                  <a:lnTo>
                    <a:pt x="78" y="132"/>
                  </a:lnTo>
                  <a:lnTo>
                    <a:pt x="90" y="119"/>
                  </a:lnTo>
                  <a:lnTo>
                    <a:pt x="93" y="117"/>
                  </a:lnTo>
                  <a:lnTo>
                    <a:pt x="105" y="104"/>
                  </a:lnTo>
                  <a:lnTo>
                    <a:pt x="106" y="103"/>
                  </a:lnTo>
                </a:path>
              </a:pathLst>
            </a:custGeom>
            <a:gradFill rotWithShape="0">
              <a:gsLst>
                <a:gs pos="0">
                  <a:srgbClr val="FF33CC">
                    <a:gamma/>
                    <a:tint val="0"/>
                    <a:invGamma/>
                  </a:srgbClr>
                </a:gs>
                <a:gs pos="100000">
                  <a:srgbClr val="FF33CC"/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chemeClr val="hlink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3" name="Freeform 5"/>
            <p:cNvSpPr>
              <a:spLocks/>
            </p:cNvSpPr>
            <p:nvPr/>
          </p:nvSpPr>
          <p:spPr bwMode="auto">
            <a:xfrm>
              <a:off x="2718" y="2443"/>
              <a:ext cx="285" cy="279"/>
            </a:xfrm>
            <a:custGeom>
              <a:avLst/>
              <a:gdLst>
                <a:gd name="T0" fmla="*/ 29 w 285"/>
                <a:gd name="T1" fmla="*/ 56 h 279"/>
                <a:gd name="T2" fmla="*/ 40 w 285"/>
                <a:gd name="T3" fmla="*/ 43 h 279"/>
                <a:gd name="T4" fmla="*/ 54 w 285"/>
                <a:gd name="T5" fmla="*/ 30 h 279"/>
                <a:gd name="T6" fmla="*/ 68 w 285"/>
                <a:gd name="T7" fmla="*/ 19 h 279"/>
                <a:gd name="T8" fmla="*/ 85 w 285"/>
                <a:gd name="T9" fmla="*/ 10 h 279"/>
                <a:gd name="T10" fmla="*/ 99 w 285"/>
                <a:gd name="T11" fmla="*/ 6 h 279"/>
                <a:gd name="T12" fmla="*/ 116 w 285"/>
                <a:gd name="T13" fmla="*/ 2 h 279"/>
                <a:gd name="T14" fmla="*/ 132 w 285"/>
                <a:gd name="T15" fmla="*/ 1 h 279"/>
                <a:gd name="T16" fmla="*/ 150 w 285"/>
                <a:gd name="T17" fmla="*/ 1 h 279"/>
                <a:gd name="T18" fmla="*/ 164 w 285"/>
                <a:gd name="T19" fmla="*/ 2 h 279"/>
                <a:gd name="T20" fmla="*/ 181 w 285"/>
                <a:gd name="T21" fmla="*/ 6 h 279"/>
                <a:gd name="T22" fmla="*/ 194 w 285"/>
                <a:gd name="T23" fmla="*/ 11 h 279"/>
                <a:gd name="T24" fmla="*/ 211 w 285"/>
                <a:gd name="T25" fmla="*/ 19 h 279"/>
                <a:gd name="T26" fmla="*/ 224 w 285"/>
                <a:gd name="T27" fmla="*/ 26 h 279"/>
                <a:gd name="T28" fmla="*/ 238 w 285"/>
                <a:gd name="T29" fmla="*/ 38 h 279"/>
                <a:gd name="T30" fmla="*/ 248 w 285"/>
                <a:gd name="T31" fmla="*/ 48 h 279"/>
                <a:gd name="T32" fmla="*/ 258 w 285"/>
                <a:gd name="T33" fmla="*/ 62 h 279"/>
                <a:gd name="T34" fmla="*/ 267 w 285"/>
                <a:gd name="T35" fmla="*/ 73 h 279"/>
                <a:gd name="T36" fmla="*/ 274 w 285"/>
                <a:gd name="T37" fmla="*/ 89 h 279"/>
                <a:gd name="T38" fmla="*/ 280 w 285"/>
                <a:gd name="T39" fmla="*/ 103 h 279"/>
                <a:gd name="T40" fmla="*/ 282 w 285"/>
                <a:gd name="T41" fmla="*/ 120 h 279"/>
                <a:gd name="T42" fmla="*/ 284 w 285"/>
                <a:gd name="T43" fmla="*/ 136 h 279"/>
                <a:gd name="T44" fmla="*/ 281 w 285"/>
                <a:gd name="T45" fmla="*/ 154 h 279"/>
                <a:gd name="T46" fmla="*/ 279 w 285"/>
                <a:gd name="T47" fmla="*/ 170 h 279"/>
                <a:gd name="T48" fmla="*/ 270 w 285"/>
                <a:gd name="T49" fmla="*/ 191 h 279"/>
                <a:gd name="T50" fmla="*/ 263 w 285"/>
                <a:gd name="T51" fmla="*/ 207 h 279"/>
                <a:gd name="T52" fmla="*/ 249 w 285"/>
                <a:gd name="T53" fmla="*/ 225 h 279"/>
                <a:gd name="T54" fmla="*/ 238 w 285"/>
                <a:gd name="T55" fmla="*/ 239 h 279"/>
                <a:gd name="T56" fmla="*/ 223 w 285"/>
                <a:gd name="T57" fmla="*/ 251 h 279"/>
                <a:gd name="T58" fmla="*/ 208 w 285"/>
                <a:gd name="T59" fmla="*/ 260 h 279"/>
                <a:gd name="T60" fmla="*/ 192 w 285"/>
                <a:gd name="T61" fmla="*/ 267 h 279"/>
                <a:gd name="T62" fmla="*/ 177 w 285"/>
                <a:gd name="T63" fmla="*/ 273 h 279"/>
                <a:gd name="T64" fmla="*/ 159 w 285"/>
                <a:gd name="T65" fmla="*/ 275 h 279"/>
                <a:gd name="T66" fmla="*/ 145 w 285"/>
                <a:gd name="T67" fmla="*/ 278 h 279"/>
                <a:gd name="T68" fmla="*/ 127 w 285"/>
                <a:gd name="T69" fmla="*/ 275 h 279"/>
                <a:gd name="T70" fmla="*/ 114 w 285"/>
                <a:gd name="T71" fmla="*/ 273 h 279"/>
                <a:gd name="T72" fmla="*/ 95 w 285"/>
                <a:gd name="T73" fmla="*/ 267 h 279"/>
                <a:gd name="T74" fmla="*/ 83 w 285"/>
                <a:gd name="T75" fmla="*/ 262 h 279"/>
                <a:gd name="T76" fmla="*/ 66 w 285"/>
                <a:gd name="T77" fmla="*/ 254 h 279"/>
                <a:gd name="T78" fmla="*/ 54 w 285"/>
                <a:gd name="T79" fmla="*/ 246 h 279"/>
                <a:gd name="T80" fmla="*/ 41 w 285"/>
                <a:gd name="T81" fmla="*/ 233 h 279"/>
                <a:gd name="T82" fmla="*/ 31 w 285"/>
                <a:gd name="T83" fmla="*/ 224 h 279"/>
                <a:gd name="T84" fmla="*/ 20 w 285"/>
                <a:gd name="T85" fmla="*/ 209 h 279"/>
                <a:gd name="T86" fmla="*/ 13 w 285"/>
                <a:gd name="T87" fmla="*/ 196 h 279"/>
                <a:gd name="T88" fmla="*/ 5 w 285"/>
                <a:gd name="T89" fmla="*/ 180 h 279"/>
                <a:gd name="T90" fmla="*/ 2 w 285"/>
                <a:gd name="T91" fmla="*/ 167 h 279"/>
                <a:gd name="T92" fmla="*/ 0 w 285"/>
                <a:gd name="T93" fmla="*/ 150 h 279"/>
                <a:gd name="T94" fmla="*/ 0 w 285"/>
                <a:gd name="T95" fmla="*/ 134 h 279"/>
                <a:gd name="T96" fmla="*/ 3 w 285"/>
                <a:gd name="T97" fmla="*/ 115 h 279"/>
                <a:gd name="T98" fmla="*/ 8 w 285"/>
                <a:gd name="T99" fmla="*/ 98 h 279"/>
                <a:gd name="T100" fmla="*/ 16 w 285"/>
                <a:gd name="T101" fmla="*/ 79 h 2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5"/>
                <a:gd name="T154" fmla="*/ 0 h 279"/>
                <a:gd name="T155" fmla="*/ 285 w 285"/>
                <a:gd name="T156" fmla="*/ 279 h 2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5" h="279">
                  <a:moveTo>
                    <a:pt x="20" y="70"/>
                  </a:moveTo>
                  <a:lnTo>
                    <a:pt x="20" y="70"/>
                  </a:lnTo>
                  <a:lnTo>
                    <a:pt x="25" y="63"/>
                  </a:lnTo>
                  <a:lnTo>
                    <a:pt x="26" y="62"/>
                  </a:lnTo>
                  <a:lnTo>
                    <a:pt x="29" y="56"/>
                  </a:lnTo>
                  <a:lnTo>
                    <a:pt x="29" y="55"/>
                  </a:lnTo>
                  <a:lnTo>
                    <a:pt x="34" y="51"/>
                  </a:lnTo>
                  <a:lnTo>
                    <a:pt x="35" y="50"/>
                  </a:lnTo>
                  <a:lnTo>
                    <a:pt x="40" y="44"/>
                  </a:lnTo>
                  <a:lnTo>
                    <a:pt x="40" y="43"/>
                  </a:lnTo>
                  <a:lnTo>
                    <a:pt x="44" y="39"/>
                  </a:lnTo>
                  <a:lnTo>
                    <a:pt x="45" y="38"/>
                  </a:lnTo>
                  <a:lnTo>
                    <a:pt x="50" y="33"/>
                  </a:lnTo>
                  <a:lnTo>
                    <a:pt x="51" y="33"/>
                  </a:lnTo>
                  <a:lnTo>
                    <a:pt x="54" y="30"/>
                  </a:lnTo>
                  <a:lnTo>
                    <a:pt x="57" y="27"/>
                  </a:lnTo>
                  <a:lnTo>
                    <a:pt x="60" y="25"/>
                  </a:lnTo>
                  <a:lnTo>
                    <a:pt x="62" y="24"/>
                  </a:lnTo>
                  <a:lnTo>
                    <a:pt x="68" y="22"/>
                  </a:lnTo>
                  <a:lnTo>
                    <a:pt x="68" y="19"/>
                  </a:lnTo>
                  <a:lnTo>
                    <a:pt x="73" y="17"/>
                  </a:lnTo>
                  <a:lnTo>
                    <a:pt x="75" y="16"/>
                  </a:lnTo>
                  <a:lnTo>
                    <a:pt x="78" y="15"/>
                  </a:lnTo>
                  <a:lnTo>
                    <a:pt x="79" y="13"/>
                  </a:lnTo>
                  <a:lnTo>
                    <a:pt x="85" y="10"/>
                  </a:lnTo>
                  <a:lnTo>
                    <a:pt x="91" y="9"/>
                  </a:lnTo>
                  <a:lnTo>
                    <a:pt x="93" y="8"/>
                  </a:lnTo>
                  <a:lnTo>
                    <a:pt x="99" y="6"/>
                  </a:lnTo>
                  <a:lnTo>
                    <a:pt x="103" y="5"/>
                  </a:lnTo>
                  <a:lnTo>
                    <a:pt x="105" y="3"/>
                  </a:lnTo>
                  <a:lnTo>
                    <a:pt x="110" y="2"/>
                  </a:lnTo>
                  <a:lnTo>
                    <a:pt x="112" y="2"/>
                  </a:lnTo>
                  <a:lnTo>
                    <a:pt x="116" y="2"/>
                  </a:lnTo>
                  <a:lnTo>
                    <a:pt x="118" y="1"/>
                  </a:lnTo>
                  <a:lnTo>
                    <a:pt x="124" y="1"/>
                  </a:lnTo>
                  <a:lnTo>
                    <a:pt x="125" y="1"/>
                  </a:lnTo>
                  <a:lnTo>
                    <a:pt x="131" y="1"/>
                  </a:lnTo>
                  <a:lnTo>
                    <a:pt x="132" y="1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43" y="1"/>
                  </a:lnTo>
                  <a:lnTo>
                    <a:pt x="144" y="1"/>
                  </a:lnTo>
                  <a:lnTo>
                    <a:pt x="150" y="1"/>
                  </a:lnTo>
                  <a:lnTo>
                    <a:pt x="151" y="1"/>
                  </a:lnTo>
                  <a:lnTo>
                    <a:pt x="156" y="1"/>
                  </a:lnTo>
                  <a:lnTo>
                    <a:pt x="157" y="1"/>
                  </a:lnTo>
                  <a:lnTo>
                    <a:pt x="162" y="2"/>
                  </a:lnTo>
                  <a:lnTo>
                    <a:pt x="164" y="2"/>
                  </a:lnTo>
                  <a:lnTo>
                    <a:pt x="168" y="3"/>
                  </a:lnTo>
                  <a:lnTo>
                    <a:pt x="169" y="3"/>
                  </a:lnTo>
                  <a:lnTo>
                    <a:pt x="175" y="5"/>
                  </a:lnTo>
                  <a:lnTo>
                    <a:pt x="176" y="5"/>
                  </a:lnTo>
                  <a:lnTo>
                    <a:pt x="181" y="6"/>
                  </a:lnTo>
                  <a:lnTo>
                    <a:pt x="182" y="8"/>
                  </a:lnTo>
                  <a:lnTo>
                    <a:pt x="187" y="9"/>
                  </a:lnTo>
                  <a:lnTo>
                    <a:pt x="189" y="9"/>
                  </a:lnTo>
                  <a:lnTo>
                    <a:pt x="193" y="11"/>
                  </a:lnTo>
                  <a:lnTo>
                    <a:pt x="194" y="11"/>
                  </a:lnTo>
                  <a:lnTo>
                    <a:pt x="199" y="13"/>
                  </a:lnTo>
                  <a:lnTo>
                    <a:pt x="200" y="15"/>
                  </a:lnTo>
                  <a:lnTo>
                    <a:pt x="206" y="17"/>
                  </a:lnTo>
                  <a:lnTo>
                    <a:pt x="207" y="17"/>
                  </a:lnTo>
                  <a:lnTo>
                    <a:pt x="211" y="19"/>
                  </a:lnTo>
                  <a:lnTo>
                    <a:pt x="213" y="19"/>
                  </a:lnTo>
                  <a:lnTo>
                    <a:pt x="217" y="23"/>
                  </a:lnTo>
                  <a:lnTo>
                    <a:pt x="218" y="24"/>
                  </a:lnTo>
                  <a:lnTo>
                    <a:pt x="223" y="26"/>
                  </a:lnTo>
                  <a:lnTo>
                    <a:pt x="224" y="26"/>
                  </a:lnTo>
                  <a:lnTo>
                    <a:pt x="227" y="31"/>
                  </a:lnTo>
                  <a:lnTo>
                    <a:pt x="232" y="33"/>
                  </a:lnTo>
                  <a:lnTo>
                    <a:pt x="233" y="34"/>
                  </a:lnTo>
                  <a:lnTo>
                    <a:pt x="238" y="38"/>
                  </a:lnTo>
                  <a:lnTo>
                    <a:pt x="238" y="39"/>
                  </a:lnTo>
                  <a:lnTo>
                    <a:pt x="242" y="43"/>
                  </a:lnTo>
                  <a:lnTo>
                    <a:pt x="243" y="43"/>
                  </a:lnTo>
                  <a:lnTo>
                    <a:pt x="247" y="47"/>
                  </a:lnTo>
                  <a:lnTo>
                    <a:pt x="248" y="48"/>
                  </a:lnTo>
                  <a:lnTo>
                    <a:pt x="251" y="51"/>
                  </a:lnTo>
                  <a:lnTo>
                    <a:pt x="251" y="53"/>
                  </a:lnTo>
                  <a:lnTo>
                    <a:pt x="256" y="56"/>
                  </a:lnTo>
                  <a:lnTo>
                    <a:pt x="256" y="58"/>
                  </a:lnTo>
                  <a:lnTo>
                    <a:pt x="258" y="62"/>
                  </a:lnTo>
                  <a:lnTo>
                    <a:pt x="260" y="63"/>
                  </a:lnTo>
                  <a:lnTo>
                    <a:pt x="263" y="67"/>
                  </a:lnTo>
                  <a:lnTo>
                    <a:pt x="266" y="73"/>
                  </a:lnTo>
                  <a:lnTo>
                    <a:pt x="267" y="73"/>
                  </a:lnTo>
                  <a:lnTo>
                    <a:pt x="270" y="79"/>
                  </a:lnTo>
                  <a:lnTo>
                    <a:pt x="270" y="80"/>
                  </a:lnTo>
                  <a:lnTo>
                    <a:pt x="273" y="83"/>
                  </a:lnTo>
                  <a:lnTo>
                    <a:pt x="273" y="86"/>
                  </a:lnTo>
                  <a:lnTo>
                    <a:pt x="274" y="89"/>
                  </a:lnTo>
                  <a:lnTo>
                    <a:pt x="275" y="90"/>
                  </a:lnTo>
                  <a:lnTo>
                    <a:pt x="276" y="96"/>
                  </a:lnTo>
                  <a:lnTo>
                    <a:pt x="276" y="97"/>
                  </a:lnTo>
                  <a:lnTo>
                    <a:pt x="279" y="102"/>
                  </a:lnTo>
                  <a:lnTo>
                    <a:pt x="280" y="103"/>
                  </a:lnTo>
                  <a:lnTo>
                    <a:pt x="281" y="108"/>
                  </a:lnTo>
                  <a:lnTo>
                    <a:pt x="281" y="110"/>
                  </a:lnTo>
                  <a:lnTo>
                    <a:pt x="281" y="115"/>
                  </a:lnTo>
                  <a:lnTo>
                    <a:pt x="282" y="115"/>
                  </a:lnTo>
                  <a:lnTo>
                    <a:pt x="282" y="120"/>
                  </a:lnTo>
                  <a:lnTo>
                    <a:pt x="282" y="122"/>
                  </a:lnTo>
                  <a:lnTo>
                    <a:pt x="284" y="127"/>
                  </a:lnTo>
                  <a:lnTo>
                    <a:pt x="284" y="129"/>
                  </a:lnTo>
                  <a:lnTo>
                    <a:pt x="284" y="134"/>
                  </a:lnTo>
                  <a:lnTo>
                    <a:pt x="284" y="136"/>
                  </a:lnTo>
                  <a:lnTo>
                    <a:pt x="284" y="141"/>
                  </a:lnTo>
                  <a:lnTo>
                    <a:pt x="284" y="143"/>
                  </a:lnTo>
                  <a:lnTo>
                    <a:pt x="282" y="147"/>
                  </a:lnTo>
                  <a:lnTo>
                    <a:pt x="282" y="150"/>
                  </a:lnTo>
                  <a:lnTo>
                    <a:pt x="281" y="154"/>
                  </a:lnTo>
                  <a:lnTo>
                    <a:pt x="281" y="155"/>
                  </a:lnTo>
                  <a:lnTo>
                    <a:pt x="280" y="161"/>
                  </a:lnTo>
                  <a:lnTo>
                    <a:pt x="280" y="162"/>
                  </a:lnTo>
                  <a:lnTo>
                    <a:pt x="279" y="169"/>
                  </a:lnTo>
                  <a:lnTo>
                    <a:pt x="279" y="170"/>
                  </a:lnTo>
                  <a:lnTo>
                    <a:pt x="276" y="176"/>
                  </a:lnTo>
                  <a:lnTo>
                    <a:pt x="275" y="177"/>
                  </a:lnTo>
                  <a:lnTo>
                    <a:pt x="274" y="183"/>
                  </a:lnTo>
                  <a:lnTo>
                    <a:pt x="273" y="184"/>
                  </a:lnTo>
                  <a:lnTo>
                    <a:pt x="270" y="191"/>
                  </a:lnTo>
                  <a:lnTo>
                    <a:pt x="270" y="193"/>
                  </a:lnTo>
                  <a:lnTo>
                    <a:pt x="267" y="198"/>
                  </a:lnTo>
                  <a:lnTo>
                    <a:pt x="266" y="200"/>
                  </a:lnTo>
                  <a:lnTo>
                    <a:pt x="263" y="205"/>
                  </a:lnTo>
                  <a:lnTo>
                    <a:pt x="263" y="207"/>
                  </a:lnTo>
                  <a:lnTo>
                    <a:pt x="258" y="214"/>
                  </a:lnTo>
                  <a:lnTo>
                    <a:pt x="257" y="215"/>
                  </a:lnTo>
                  <a:lnTo>
                    <a:pt x="252" y="219"/>
                  </a:lnTo>
                  <a:lnTo>
                    <a:pt x="252" y="222"/>
                  </a:lnTo>
                  <a:lnTo>
                    <a:pt x="249" y="225"/>
                  </a:lnTo>
                  <a:lnTo>
                    <a:pt x="248" y="226"/>
                  </a:lnTo>
                  <a:lnTo>
                    <a:pt x="243" y="232"/>
                  </a:lnTo>
                  <a:lnTo>
                    <a:pt x="243" y="233"/>
                  </a:lnTo>
                  <a:lnTo>
                    <a:pt x="239" y="238"/>
                  </a:lnTo>
                  <a:lnTo>
                    <a:pt x="238" y="239"/>
                  </a:lnTo>
                  <a:lnTo>
                    <a:pt x="233" y="243"/>
                  </a:lnTo>
                  <a:lnTo>
                    <a:pt x="232" y="243"/>
                  </a:lnTo>
                  <a:lnTo>
                    <a:pt x="227" y="247"/>
                  </a:lnTo>
                  <a:lnTo>
                    <a:pt x="226" y="248"/>
                  </a:lnTo>
                  <a:lnTo>
                    <a:pt x="223" y="251"/>
                  </a:lnTo>
                  <a:lnTo>
                    <a:pt x="221" y="252"/>
                  </a:lnTo>
                  <a:lnTo>
                    <a:pt x="215" y="255"/>
                  </a:lnTo>
                  <a:lnTo>
                    <a:pt x="215" y="257"/>
                  </a:lnTo>
                  <a:lnTo>
                    <a:pt x="210" y="259"/>
                  </a:lnTo>
                  <a:lnTo>
                    <a:pt x="208" y="260"/>
                  </a:lnTo>
                  <a:lnTo>
                    <a:pt x="205" y="262"/>
                  </a:lnTo>
                  <a:lnTo>
                    <a:pt x="202" y="264"/>
                  </a:lnTo>
                  <a:lnTo>
                    <a:pt x="198" y="266"/>
                  </a:lnTo>
                  <a:lnTo>
                    <a:pt x="192" y="267"/>
                  </a:lnTo>
                  <a:lnTo>
                    <a:pt x="190" y="268"/>
                  </a:lnTo>
                  <a:lnTo>
                    <a:pt x="184" y="271"/>
                  </a:lnTo>
                  <a:lnTo>
                    <a:pt x="178" y="272"/>
                  </a:lnTo>
                  <a:lnTo>
                    <a:pt x="177" y="273"/>
                  </a:lnTo>
                  <a:lnTo>
                    <a:pt x="173" y="274"/>
                  </a:lnTo>
                  <a:lnTo>
                    <a:pt x="170" y="274"/>
                  </a:lnTo>
                  <a:lnTo>
                    <a:pt x="167" y="274"/>
                  </a:lnTo>
                  <a:lnTo>
                    <a:pt x="165" y="275"/>
                  </a:lnTo>
                  <a:lnTo>
                    <a:pt x="159" y="275"/>
                  </a:lnTo>
                  <a:lnTo>
                    <a:pt x="158" y="275"/>
                  </a:lnTo>
                  <a:lnTo>
                    <a:pt x="152" y="275"/>
                  </a:lnTo>
                  <a:lnTo>
                    <a:pt x="151" y="275"/>
                  </a:lnTo>
                  <a:lnTo>
                    <a:pt x="147" y="278"/>
                  </a:lnTo>
                  <a:lnTo>
                    <a:pt x="145" y="278"/>
                  </a:lnTo>
                  <a:lnTo>
                    <a:pt x="140" y="275"/>
                  </a:lnTo>
                  <a:lnTo>
                    <a:pt x="139" y="275"/>
                  </a:lnTo>
                  <a:lnTo>
                    <a:pt x="133" y="275"/>
                  </a:lnTo>
                  <a:lnTo>
                    <a:pt x="132" y="275"/>
                  </a:lnTo>
                  <a:lnTo>
                    <a:pt x="127" y="275"/>
                  </a:lnTo>
                  <a:lnTo>
                    <a:pt x="126" y="275"/>
                  </a:lnTo>
                  <a:lnTo>
                    <a:pt x="120" y="274"/>
                  </a:lnTo>
                  <a:lnTo>
                    <a:pt x="119" y="274"/>
                  </a:lnTo>
                  <a:lnTo>
                    <a:pt x="115" y="273"/>
                  </a:lnTo>
                  <a:lnTo>
                    <a:pt x="114" y="273"/>
                  </a:lnTo>
                  <a:lnTo>
                    <a:pt x="108" y="272"/>
                  </a:lnTo>
                  <a:lnTo>
                    <a:pt x="107" y="272"/>
                  </a:lnTo>
                  <a:lnTo>
                    <a:pt x="102" y="271"/>
                  </a:lnTo>
                  <a:lnTo>
                    <a:pt x="101" y="268"/>
                  </a:lnTo>
                  <a:lnTo>
                    <a:pt x="95" y="267"/>
                  </a:lnTo>
                  <a:lnTo>
                    <a:pt x="94" y="267"/>
                  </a:lnTo>
                  <a:lnTo>
                    <a:pt x="90" y="265"/>
                  </a:lnTo>
                  <a:lnTo>
                    <a:pt x="88" y="265"/>
                  </a:lnTo>
                  <a:lnTo>
                    <a:pt x="84" y="264"/>
                  </a:lnTo>
                  <a:lnTo>
                    <a:pt x="83" y="262"/>
                  </a:lnTo>
                  <a:lnTo>
                    <a:pt x="77" y="259"/>
                  </a:lnTo>
                  <a:lnTo>
                    <a:pt x="76" y="259"/>
                  </a:lnTo>
                  <a:lnTo>
                    <a:pt x="71" y="257"/>
                  </a:lnTo>
                  <a:lnTo>
                    <a:pt x="70" y="257"/>
                  </a:lnTo>
                  <a:lnTo>
                    <a:pt x="66" y="254"/>
                  </a:lnTo>
                  <a:lnTo>
                    <a:pt x="65" y="252"/>
                  </a:lnTo>
                  <a:lnTo>
                    <a:pt x="60" y="250"/>
                  </a:lnTo>
                  <a:lnTo>
                    <a:pt x="59" y="250"/>
                  </a:lnTo>
                  <a:lnTo>
                    <a:pt x="54" y="246"/>
                  </a:lnTo>
                  <a:lnTo>
                    <a:pt x="51" y="243"/>
                  </a:lnTo>
                  <a:lnTo>
                    <a:pt x="50" y="241"/>
                  </a:lnTo>
                  <a:lnTo>
                    <a:pt x="45" y="239"/>
                  </a:lnTo>
                  <a:lnTo>
                    <a:pt x="45" y="238"/>
                  </a:lnTo>
                  <a:lnTo>
                    <a:pt x="41" y="233"/>
                  </a:lnTo>
                  <a:lnTo>
                    <a:pt x="40" y="233"/>
                  </a:lnTo>
                  <a:lnTo>
                    <a:pt x="36" y="230"/>
                  </a:lnTo>
                  <a:lnTo>
                    <a:pt x="35" y="227"/>
                  </a:lnTo>
                  <a:lnTo>
                    <a:pt x="31" y="225"/>
                  </a:lnTo>
                  <a:lnTo>
                    <a:pt x="31" y="224"/>
                  </a:lnTo>
                  <a:lnTo>
                    <a:pt x="27" y="219"/>
                  </a:lnTo>
                  <a:lnTo>
                    <a:pt x="27" y="218"/>
                  </a:lnTo>
                  <a:lnTo>
                    <a:pt x="25" y="215"/>
                  </a:lnTo>
                  <a:lnTo>
                    <a:pt x="22" y="214"/>
                  </a:lnTo>
                  <a:lnTo>
                    <a:pt x="20" y="209"/>
                  </a:lnTo>
                  <a:lnTo>
                    <a:pt x="17" y="203"/>
                  </a:lnTo>
                  <a:lnTo>
                    <a:pt x="16" y="203"/>
                  </a:lnTo>
                  <a:lnTo>
                    <a:pt x="13" y="198"/>
                  </a:lnTo>
                  <a:lnTo>
                    <a:pt x="13" y="196"/>
                  </a:lnTo>
                  <a:lnTo>
                    <a:pt x="10" y="193"/>
                  </a:lnTo>
                  <a:lnTo>
                    <a:pt x="10" y="191"/>
                  </a:lnTo>
                  <a:lnTo>
                    <a:pt x="9" y="187"/>
                  </a:lnTo>
                  <a:lnTo>
                    <a:pt x="8" y="186"/>
                  </a:lnTo>
                  <a:lnTo>
                    <a:pt x="5" y="180"/>
                  </a:lnTo>
                  <a:lnTo>
                    <a:pt x="5" y="179"/>
                  </a:lnTo>
                  <a:lnTo>
                    <a:pt x="4" y="175"/>
                  </a:lnTo>
                  <a:lnTo>
                    <a:pt x="3" y="174"/>
                  </a:lnTo>
                  <a:lnTo>
                    <a:pt x="2" y="168"/>
                  </a:lnTo>
                  <a:lnTo>
                    <a:pt x="2" y="167"/>
                  </a:lnTo>
                  <a:lnTo>
                    <a:pt x="2" y="161"/>
                  </a:lnTo>
                  <a:lnTo>
                    <a:pt x="1" y="161"/>
                  </a:lnTo>
                  <a:lnTo>
                    <a:pt x="1" y="155"/>
                  </a:lnTo>
                  <a:lnTo>
                    <a:pt x="1" y="154"/>
                  </a:lnTo>
                  <a:lnTo>
                    <a:pt x="0" y="150"/>
                  </a:lnTo>
                  <a:lnTo>
                    <a:pt x="0" y="147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1" y="129"/>
                  </a:lnTo>
                  <a:lnTo>
                    <a:pt x="1" y="127"/>
                  </a:lnTo>
                  <a:lnTo>
                    <a:pt x="2" y="122"/>
                  </a:lnTo>
                  <a:lnTo>
                    <a:pt x="2" y="120"/>
                  </a:lnTo>
                  <a:lnTo>
                    <a:pt x="3" y="115"/>
                  </a:lnTo>
                  <a:lnTo>
                    <a:pt x="3" y="113"/>
                  </a:lnTo>
                  <a:lnTo>
                    <a:pt x="4" y="107"/>
                  </a:lnTo>
                  <a:lnTo>
                    <a:pt x="4" y="105"/>
                  </a:lnTo>
                  <a:lnTo>
                    <a:pt x="5" y="100"/>
                  </a:lnTo>
                  <a:lnTo>
                    <a:pt x="8" y="98"/>
                  </a:lnTo>
                  <a:lnTo>
                    <a:pt x="9" y="94"/>
                  </a:lnTo>
                  <a:lnTo>
                    <a:pt x="10" y="91"/>
                  </a:lnTo>
                  <a:lnTo>
                    <a:pt x="13" y="86"/>
                  </a:lnTo>
                  <a:lnTo>
                    <a:pt x="13" y="83"/>
                  </a:lnTo>
                  <a:lnTo>
                    <a:pt x="16" y="79"/>
                  </a:lnTo>
                  <a:lnTo>
                    <a:pt x="17" y="77"/>
                  </a:lnTo>
                  <a:lnTo>
                    <a:pt x="20" y="72"/>
                  </a:lnTo>
                  <a:lnTo>
                    <a:pt x="20" y="7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auto">
            <a:xfrm>
              <a:off x="2718" y="2443"/>
              <a:ext cx="285" cy="279"/>
            </a:xfrm>
            <a:custGeom>
              <a:avLst/>
              <a:gdLst/>
              <a:ahLst/>
              <a:cxnLst>
                <a:cxn ang="0">
                  <a:pos x="26" y="62"/>
                </a:cxn>
                <a:cxn ang="0">
                  <a:pos x="35" y="50"/>
                </a:cxn>
                <a:cxn ang="0">
                  <a:pos x="45" y="38"/>
                </a:cxn>
                <a:cxn ang="0">
                  <a:pos x="57" y="27"/>
                </a:cxn>
                <a:cxn ang="0">
                  <a:pos x="68" y="19"/>
                </a:cxn>
                <a:cxn ang="0">
                  <a:pos x="79" y="13"/>
                </a:cxn>
                <a:cxn ang="0">
                  <a:pos x="99" y="6"/>
                </a:cxn>
                <a:cxn ang="0">
                  <a:pos x="112" y="2"/>
                </a:cxn>
                <a:cxn ang="0">
                  <a:pos x="125" y="1"/>
                </a:cxn>
                <a:cxn ang="0">
                  <a:pos x="137" y="0"/>
                </a:cxn>
                <a:cxn ang="0">
                  <a:pos x="151" y="1"/>
                </a:cxn>
                <a:cxn ang="0">
                  <a:pos x="164" y="2"/>
                </a:cxn>
                <a:cxn ang="0">
                  <a:pos x="176" y="5"/>
                </a:cxn>
                <a:cxn ang="0">
                  <a:pos x="189" y="9"/>
                </a:cxn>
                <a:cxn ang="0">
                  <a:pos x="200" y="15"/>
                </a:cxn>
                <a:cxn ang="0">
                  <a:pos x="213" y="19"/>
                </a:cxn>
                <a:cxn ang="0">
                  <a:pos x="224" y="26"/>
                </a:cxn>
                <a:cxn ang="0">
                  <a:pos x="238" y="38"/>
                </a:cxn>
                <a:cxn ang="0">
                  <a:pos x="247" y="47"/>
                </a:cxn>
                <a:cxn ang="0">
                  <a:pos x="256" y="56"/>
                </a:cxn>
                <a:cxn ang="0">
                  <a:pos x="263" y="67"/>
                </a:cxn>
                <a:cxn ang="0">
                  <a:pos x="270" y="80"/>
                </a:cxn>
                <a:cxn ang="0">
                  <a:pos x="275" y="90"/>
                </a:cxn>
                <a:cxn ang="0">
                  <a:pos x="280" y="103"/>
                </a:cxn>
                <a:cxn ang="0">
                  <a:pos x="282" y="115"/>
                </a:cxn>
                <a:cxn ang="0">
                  <a:pos x="284" y="129"/>
                </a:cxn>
                <a:cxn ang="0">
                  <a:pos x="284" y="143"/>
                </a:cxn>
                <a:cxn ang="0">
                  <a:pos x="281" y="155"/>
                </a:cxn>
                <a:cxn ang="0">
                  <a:pos x="279" y="170"/>
                </a:cxn>
                <a:cxn ang="0">
                  <a:pos x="273" y="184"/>
                </a:cxn>
                <a:cxn ang="0">
                  <a:pos x="266" y="200"/>
                </a:cxn>
                <a:cxn ang="0">
                  <a:pos x="257" y="215"/>
                </a:cxn>
                <a:cxn ang="0">
                  <a:pos x="248" y="226"/>
                </a:cxn>
                <a:cxn ang="0">
                  <a:pos x="238" y="239"/>
                </a:cxn>
                <a:cxn ang="0">
                  <a:pos x="226" y="248"/>
                </a:cxn>
                <a:cxn ang="0">
                  <a:pos x="215" y="257"/>
                </a:cxn>
                <a:cxn ang="0">
                  <a:pos x="202" y="264"/>
                </a:cxn>
                <a:cxn ang="0">
                  <a:pos x="184" y="271"/>
                </a:cxn>
                <a:cxn ang="0">
                  <a:pos x="170" y="274"/>
                </a:cxn>
                <a:cxn ang="0">
                  <a:pos x="158" y="275"/>
                </a:cxn>
                <a:cxn ang="0">
                  <a:pos x="145" y="278"/>
                </a:cxn>
                <a:cxn ang="0">
                  <a:pos x="132" y="275"/>
                </a:cxn>
                <a:cxn ang="0">
                  <a:pos x="119" y="274"/>
                </a:cxn>
                <a:cxn ang="0">
                  <a:pos x="107" y="272"/>
                </a:cxn>
                <a:cxn ang="0">
                  <a:pos x="94" y="267"/>
                </a:cxn>
                <a:cxn ang="0">
                  <a:pos x="83" y="262"/>
                </a:cxn>
                <a:cxn ang="0">
                  <a:pos x="70" y="257"/>
                </a:cxn>
                <a:cxn ang="0">
                  <a:pos x="59" y="250"/>
                </a:cxn>
                <a:cxn ang="0">
                  <a:pos x="45" y="239"/>
                </a:cxn>
                <a:cxn ang="0">
                  <a:pos x="36" y="230"/>
                </a:cxn>
                <a:cxn ang="0">
                  <a:pos x="27" y="219"/>
                </a:cxn>
                <a:cxn ang="0">
                  <a:pos x="20" y="209"/>
                </a:cxn>
                <a:cxn ang="0">
                  <a:pos x="13" y="196"/>
                </a:cxn>
                <a:cxn ang="0">
                  <a:pos x="8" y="186"/>
                </a:cxn>
                <a:cxn ang="0">
                  <a:pos x="3" y="174"/>
                </a:cxn>
                <a:cxn ang="0">
                  <a:pos x="1" y="161"/>
                </a:cxn>
                <a:cxn ang="0">
                  <a:pos x="0" y="147"/>
                </a:cxn>
                <a:cxn ang="0">
                  <a:pos x="0" y="134"/>
                </a:cxn>
                <a:cxn ang="0">
                  <a:pos x="2" y="120"/>
                </a:cxn>
                <a:cxn ang="0">
                  <a:pos x="4" y="105"/>
                </a:cxn>
                <a:cxn ang="0">
                  <a:pos x="10" y="91"/>
                </a:cxn>
                <a:cxn ang="0">
                  <a:pos x="17" y="77"/>
                </a:cxn>
              </a:cxnLst>
              <a:rect l="0" t="0" r="r" b="b"/>
              <a:pathLst>
                <a:path w="285" h="279">
                  <a:moveTo>
                    <a:pt x="20" y="70"/>
                  </a:moveTo>
                  <a:lnTo>
                    <a:pt x="20" y="70"/>
                  </a:lnTo>
                  <a:lnTo>
                    <a:pt x="25" y="63"/>
                  </a:lnTo>
                  <a:lnTo>
                    <a:pt x="26" y="62"/>
                  </a:lnTo>
                  <a:lnTo>
                    <a:pt x="29" y="56"/>
                  </a:lnTo>
                  <a:lnTo>
                    <a:pt x="29" y="55"/>
                  </a:lnTo>
                  <a:lnTo>
                    <a:pt x="34" y="51"/>
                  </a:lnTo>
                  <a:lnTo>
                    <a:pt x="35" y="50"/>
                  </a:lnTo>
                  <a:lnTo>
                    <a:pt x="40" y="44"/>
                  </a:lnTo>
                  <a:lnTo>
                    <a:pt x="40" y="43"/>
                  </a:lnTo>
                  <a:lnTo>
                    <a:pt x="44" y="39"/>
                  </a:lnTo>
                  <a:lnTo>
                    <a:pt x="45" y="38"/>
                  </a:lnTo>
                  <a:lnTo>
                    <a:pt x="50" y="33"/>
                  </a:lnTo>
                  <a:lnTo>
                    <a:pt x="51" y="33"/>
                  </a:lnTo>
                  <a:lnTo>
                    <a:pt x="54" y="30"/>
                  </a:lnTo>
                  <a:lnTo>
                    <a:pt x="57" y="27"/>
                  </a:lnTo>
                  <a:lnTo>
                    <a:pt x="60" y="25"/>
                  </a:lnTo>
                  <a:lnTo>
                    <a:pt x="62" y="24"/>
                  </a:lnTo>
                  <a:lnTo>
                    <a:pt x="68" y="22"/>
                  </a:lnTo>
                  <a:lnTo>
                    <a:pt x="68" y="19"/>
                  </a:lnTo>
                  <a:lnTo>
                    <a:pt x="73" y="17"/>
                  </a:lnTo>
                  <a:lnTo>
                    <a:pt x="75" y="16"/>
                  </a:lnTo>
                  <a:lnTo>
                    <a:pt x="78" y="15"/>
                  </a:lnTo>
                  <a:lnTo>
                    <a:pt x="79" y="13"/>
                  </a:lnTo>
                  <a:lnTo>
                    <a:pt x="85" y="10"/>
                  </a:lnTo>
                  <a:lnTo>
                    <a:pt x="91" y="9"/>
                  </a:lnTo>
                  <a:lnTo>
                    <a:pt x="93" y="8"/>
                  </a:lnTo>
                  <a:lnTo>
                    <a:pt x="99" y="6"/>
                  </a:lnTo>
                  <a:lnTo>
                    <a:pt x="103" y="5"/>
                  </a:lnTo>
                  <a:lnTo>
                    <a:pt x="105" y="3"/>
                  </a:lnTo>
                  <a:lnTo>
                    <a:pt x="110" y="2"/>
                  </a:lnTo>
                  <a:lnTo>
                    <a:pt x="112" y="2"/>
                  </a:lnTo>
                  <a:lnTo>
                    <a:pt x="116" y="2"/>
                  </a:lnTo>
                  <a:lnTo>
                    <a:pt x="118" y="1"/>
                  </a:lnTo>
                  <a:lnTo>
                    <a:pt x="124" y="1"/>
                  </a:lnTo>
                  <a:lnTo>
                    <a:pt x="125" y="1"/>
                  </a:lnTo>
                  <a:lnTo>
                    <a:pt x="131" y="1"/>
                  </a:lnTo>
                  <a:lnTo>
                    <a:pt x="132" y="1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43" y="1"/>
                  </a:lnTo>
                  <a:lnTo>
                    <a:pt x="144" y="1"/>
                  </a:lnTo>
                  <a:lnTo>
                    <a:pt x="150" y="1"/>
                  </a:lnTo>
                  <a:lnTo>
                    <a:pt x="151" y="1"/>
                  </a:lnTo>
                  <a:lnTo>
                    <a:pt x="156" y="1"/>
                  </a:lnTo>
                  <a:lnTo>
                    <a:pt x="157" y="1"/>
                  </a:lnTo>
                  <a:lnTo>
                    <a:pt x="162" y="2"/>
                  </a:lnTo>
                  <a:lnTo>
                    <a:pt x="164" y="2"/>
                  </a:lnTo>
                  <a:lnTo>
                    <a:pt x="168" y="3"/>
                  </a:lnTo>
                  <a:lnTo>
                    <a:pt x="169" y="3"/>
                  </a:lnTo>
                  <a:lnTo>
                    <a:pt x="175" y="5"/>
                  </a:lnTo>
                  <a:lnTo>
                    <a:pt x="176" y="5"/>
                  </a:lnTo>
                  <a:lnTo>
                    <a:pt x="181" y="6"/>
                  </a:lnTo>
                  <a:lnTo>
                    <a:pt x="182" y="8"/>
                  </a:lnTo>
                  <a:lnTo>
                    <a:pt x="187" y="9"/>
                  </a:lnTo>
                  <a:lnTo>
                    <a:pt x="189" y="9"/>
                  </a:lnTo>
                  <a:lnTo>
                    <a:pt x="193" y="11"/>
                  </a:lnTo>
                  <a:lnTo>
                    <a:pt x="194" y="11"/>
                  </a:lnTo>
                  <a:lnTo>
                    <a:pt x="199" y="13"/>
                  </a:lnTo>
                  <a:lnTo>
                    <a:pt x="200" y="15"/>
                  </a:lnTo>
                  <a:lnTo>
                    <a:pt x="206" y="17"/>
                  </a:lnTo>
                  <a:lnTo>
                    <a:pt x="207" y="17"/>
                  </a:lnTo>
                  <a:lnTo>
                    <a:pt x="211" y="19"/>
                  </a:lnTo>
                  <a:lnTo>
                    <a:pt x="213" y="19"/>
                  </a:lnTo>
                  <a:lnTo>
                    <a:pt x="217" y="23"/>
                  </a:lnTo>
                  <a:lnTo>
                    <a:pt x="218" y="24"/>
                  </a:lnTo>
                  <a:lnTo>
                    <a:pt x="223" y="26"/>
                  </a:lnTo>
                  <a:lnTo>
                    <a:pt x="224" y="26"/>
                  </a:lnTo>
                  <a:lnTo>
                    <a:pt x="227" y="31"/>
                  </a:lnTo>
                  <a:lnTo>
                    <a:pt x="232" y="33"/>
                  </a:lnTo>
                  <a:lnTo>
                    <a:pt x="233" y="34"/>
                  </a:lnTo>
                  <a:lnTo>
                    <a:pt x="238" y="38"/>
                  </a:lnTo>
                  <a:lnTo>
                    <a:pt x="238" y="39"/>
                  </a:lnTo>
                  <a:lnTo>
                    <a:pt x="242" y="43"/>
                  </a:lnTo>
                  <a:lnTo>
                    <a:pt x="243" y="43"/>
                  </a:lnTo>
                  <a:lnTo>
                    <a:pt x="247" y="47"/>
                  </a:lnTo>
                  <a:lnTo>
                    <a:pt x="248" y="48"/>
                  </a:lnTo>
                  <a:lnTo>
                    <a:pt x="251" y="51"/>
                  </a:lnTo>
                  <a:lnTo>
                    <a:pt x="251" y="53"/>
                  </a:lnTo>
                  <a:lnTo>
                    <a:pt x="256" y="56"/>
                  </a:lnTo>
                  <a:lnTo>
                    <a:pt x="256" y="58"/>
                  </a:lnTo>
                  <a:lnTo>
                    <a:pt x="258" y="62"/>
                  </a:lnTo>
                  <a:lnTo>
                    <a:pt x="260" y="63"/>
                  </a:lnTo>
                  <a:lnTo>
                    <a:pt x="263" y="67"/>
                  </a:lnTo>
                  <a:lnTo>
                    <a:pt x="266" y="73"/>
                  </a:lnTo>
                  <a:lnTo>
                    <a:pt x="267" y="73"/>
                  </a:lnTo>
                  <a:lnTo>
                    <a:pt x="270" y="79"/>
                  </a:lnTo>
                  <a:lnTo>
                    <a:pt x="270" y="80"/>
                  </a:lnTo>
                  <a:lnTo>
                    <a:pt x="273" y="83"/>
                  </a:lnTo>
                  <a:lnTo>
                    <a:pt x="273" y="86"/>
                  </a:lnTo>
                  <a:lnTo>
                    <a:pt x="274" y="89"/>
                  </a:lnTo>
                  <a:lnTo>
                    <a:pt x="275" y="90"/>
                  </a:lnTo>
                  <a:lnTo>
                    <a:pt x="276" y="96"/>
                  </a:lnTo>
                  <a:lnTo>
                    <a:pt x="276" y="97"/>
                  </a:lnTo>
                  <a:lnTo>
                    <a:pt x="279" y="102"/>
                  </a:lnTo>
                  <a:lnTo>
                    <a:pt x="280" y="103"/>
                  </a:lnTo>
                  <a:lnTo>
                    <a:pt x="281" y="108"/>
                  </a:lnTo>
                  <a:lnTo>
                    <a:pt x="281" y="110"/>
                  </a:lnTo>
                  <a:lnTo>
                    <a:pt x="281" y="115"/>
                  </a:lnTo>
                  <a:lnTo>
                    <a:pt x="282" y="115"/>
                  </a:lnTo>
                  <a:lnTo>
                    <a:pt x="282" y="120"/>
                  </a:lnTo>
                  <a:lnTo>
                    <a:pt x="282" y="122"/>
                  </a:lnTo>
                  <a:lnTo>
                    <a:pt x="284" y="127"/>
                  </a:lnTo>
                  <a:lnTo>
                    <a:pt x="284" y="129"/>
                  </a:lnTo>
                  <a:lnTo>
                    <a:pt x="284" y="134"/>
                  </a:lnTo>
                  <a:lnTo>
                    <a:pt x="284" y="136"/>
                  </a:lnTo>
                  <a:lnTo>
                    <a:pt x="284" y="141"/>
                  </a:lnTo>
                  <a:lnTo>
                    <a:pt x="284" y="143"/>
                  </a:lnTo>
                  <a:lnTo>
                    <a:pt x="282" y="147"/>
                  </a:lnTo>
                  <a:lnTo>
                    <a:pt x="282" y="150"/>
                  </a:lnTo>
                  <a:lnTo>
                    <a:pt x="281" y="154"/>
                  </a:lnTo>
                  <a:lnTo>
                    <a:pt x="281" y="155"/>
                  </a:lnTo>
                  <a:lnTo>
                    <a:pt x="280" y="161"/>
                  </a:lnTo>
                  <a:lnTo>
                    <a:pt x="280" y="162"/>
                  </a:lnTo>
                  <a:lnTo>
                    <a:pt x="279" y="169"/>
                  </a:lnTo>
                  <a:lnTo>
                    <a:pt x="279" y="170"/>
                  </a:lnTo>
                  <a:lnTo>
                    <a:pt x="276" y="176"/>
                  </a:lnTo>
                  <a:lnTo>
                    <a:pt x="275" y="177"/>
                  </a:lnTo>
                  <a:lnTo>
                    <a:pt x="274" y="183"/>
                  </a:lnTo>
                  <a:lnTo>
                    <a:pt x="273" y="184"/>
                  </a:lnTo>
                  <a:lnTo>
                    <a:pt x="270" y="191"/>
                  </a:lnTo>
                  <a:lnTo>
                    <a:pt x="270" y="193"/>
                  </a:lnTo>
                  <a:lnTo>
                    <a:pt x="267" y="198"/>
                  </a:lnTo>
                  <a:lnTo>
                    <a:pt x="266" y="200"/>
                  </a:lnTo>
                  <a:lnTo>
                    <a:pt x="263" y="205"/>
                  </a:lnTo>
                  <a:lnTo>
                    <a:pt x="263" y="207"/>
                  </a:lnTo>
                  <a:lnTo>
                    <a:pt x="258" y="214"/>
                  </a:lnTo>
                  <a:lnTo>
                    <a:pt x="257" y="215"/>
                  </a:lnTo>
                  <a:lnTo>
                    <a:pt x="252" y="219"/>
                  </a:lnTo>
                  <a:lnTo>
                    <a:pt x="252" y="222"/>
                  </a:lnTo>
                  <a:lnTo>
                    <a:pt x="249" y="225"/>
                  </a:lnTo>
                  <a:lnTo>
                    <a:pt x="248" y="226"/>
                  </a:lnTo>
                  <a:lnTo>
                    <a:pt x="243" y="232"/>
                  </a:lnTo>
                  <a:lnTo>
                    <a:pt x="243" y="233"/>
                  </a:lnTo>
                  <a:lnTo>
                    <a:pt x="239" y="238"/>
                  </a:lnTo>
                  <a:lnTo>
                    <a:pt x="238" y="239"/>
                  </a:lnTo>
                  <a:lnTo>
                    <a:pt x="233" y="243"/>
                  </a:lnTo>
                  <a:lnTo>
                    <a:pt x="232" y="243"/>
                  </a:lnTo>
                  <a:lnTo>
                    <a:pt x="227" y="247"/>
                  </a:lnTo>
                  <a:lnTo>
                    <a:pt x="226" y="248"/>
                  </a:lnTo>
                  <a:lnTo>
                    <a:pt x="223" y="251"/>
                  </a:lnTo>
                  <a:lnTo>
                    <a:pt x="221" y="252"/>
                  </a:lnTo>
                  <a:lnTo>
                    <a:pt x="215" y="255"/>
                  </a:lnTo>
                  <a:lnTo>
                    <a:pt x="215" y="257"/>
                  </a:lnTo>
                  <a:lnTo>
                    <a:pt x="210" y="259"/>
                  </a:lnTo>
                  <a:lnTo>
                    <a:pt x="208" y="260"/>
                  </a:lnTo>
                  <a:lnTo>
                    <a:pt x="205" y="262"/>
                  </a:lnTo>
                  <a:lnTo>
                    <a:pt x="202" y="264"/>
                  </a:lnTo>
                  <a:lnTo>
                    <a:pt x="198" y="266"/>
                  </a:lnTo>
                  <a:lnTo>
                    <a:pt x="192" y="267"/>
                  </a:lnTo>
                  <a:lnTo>
                    <a:pt x="190" y="268"/>
                  </a:lnTo>
                  <a:lnTo>
                    <a:pt x="184" y="271"/>
                  </a:lnTo>
                  <a:lnTo>
                    <a:pt x="178" y="272"/>
                  </a:lnTo>
                  <a:lnTo>
                    <a:pt x="177" y="273"/>
                  </a:lnTo>
                  <a:lnTo>
                    <a:pt x="173" y="274"/>
                  </a:lnTo>
                  <a:lnTo>
                    <a:pt x="170" y="274"/>
                  </a:lnTo>
                  <a:lnTo>
                    <a:pt x="167" y="274"/>
                  </a:lnTo>
                  <a:lnTo>
                    <a:pt x="165" y="275"/>
                  </a:lnTo>
                  <a:lnTo>
                    <a:pt x="159" y="275"/>
                  </a:lnTo>
                  <a:lnTo>
                    <a:pt x="158" y="275"/>
                  </a:lnTo>
                  <a:lnTo>
                    <a:pt x="152" y="275"/>
                  </a:lnTo>
                  <a:lnTo>
                    <a:pt x="151" y="275"/>
                  </a:lnTo>
                  <a:lnTo>
                    <a:pt x="147" y="278"/>
                  </a:lnTo>
                  <a:lnTo>
                    <a:pt x="145" y="278"/>
                  </a:lnTo>
                  <a:lnTo>
                    <a:pt x="140" y="275"/>
                  </a:lnTo>
                  <a:lnTo>
                    <a:pt x="139" y="275"/>
                  </a:lnTo>
                  <a:lnTo>
                    <a:pt x="133" y="275"/>
                  </a:lnTo>
                  <a:lnTo>
                    <a:pt x="132" y="275"/>
                  </a:lnTo>
                  <a:lnTo>
                    <a:pt x="127" y="275"/>
                  </a:lnTo>
                  <a:lnTo>
                    <a:pt x="126" y="275"/>
                  </a:lnTo>
                  <a:lnTo>
                    <a:pt x="120" y="274"/>
                  </a:lnTo>
                  <a:lnTo>
                    <a:pt x="119" y="274"/>
                  </a:lnTo>
                  <a:lnTo>
                    <a:pt x="115" y="273"/>
                  </a:lnTo>
                  <a:lnTo>
                    <a:pt x="114" y="273"/>
                  </a:lnTo>
                  <a:lnTo>
                    <a:pt x="108" y="272"/>
                  </a:lnTo>
                  <a:lnTo>
                    <a:pt x="107" y="272"/>
                  </a:lnTo>
                  <a:lnTo>
                    <a:pt x="102" y="271"/>
                  </a:lnTo>
                  <a:lnTo>
                    <a:pt x="101" y="268"/>
                  </a:lnTo>
                  <a:lnTo>
                    <a:pt x="95" y="267"/>
                  </a:lnTo>
                  <a:lnTo>
                    <a:pt x="94" y="267"/>
                  </a:lnTo>
                  <a:lnTo>
                    <a:pt x="90" y="265"/>
                  </a:lnTo>
                  <a:lnTo>
                    <a:pt x="88" y="265"/>
                  </a:lnTo>
                  <a:lnTo>
                    <a:pt x="84" y="264"/>
                  </a:lnTo>
                  <a:lnTo>
                    <a:pt x="83" y="262"/>
                  </a:lnTo>
                  <a:lnTo>
                    <a:pt x="77" y="259"/>
                  </a:lnTo>
                  <a:lnTo>
                    <a:pt x="76" y="259"/>
                  </a:lnTo>
                  <a:lnTo>
                    <a:pt x="71" y="257"/>
                  </a:lnTo>
                  <a:lnTo>
                    <a:pt x="70" y="257"/>
                  </a:lnTo>
                  <a:lnTo>
                    <a:pt x="66" y="254"/>
                  </a:lnTo>
                  <a:lnTo>
                    <a:pt x="65" y="252"/>
                  </a:lnTo>
                  <a:lnTo>
                    <a:pt x="60" y="250"/>
                  </a:lnTo>
                  <a:lnTo>
                    <a:pt x="59" y="250"/>
                  </a:lnTo>
                  <a:lnTo>
                    <a:pt x="54" y="246"/>
                  </a:lnTo>
                  <a:lnTo>
                    <a:pt x="51" y="243"/>
                  </a:lnTo>
                  <a:lnTo>
                    <a:pt x="50" y="241"/>
                  </a:lnTo>
                  <a:lnTo>
                    <a:pt x="45" y="239"/>
                  </a:lnTo>
                  <a:lnTo>
                    <a:pt x="45" y="238"/>
                  </a:lnTo>
                  <a:lnTo>
                    <a:pt x="41" y="233"/>
                  </a:lnTo>
                  <a:lnTo>
                    <a:pt x="40" y="233"/>
                  </a:lnTo>
                  <a:lnTo>
                    <a:pt x="36" y="230"/>
                  </a:lnTo>
                  <a:lnTo>
                    <a:pt x="35" y="227"/>
                  </a:lnTo>
                  <a:lnTo>
                    <a:pt x="31" y="225"/>
                  </a:lnTo>
                  <a:lnTo>
                    <a:pt x="31" y="224"/>
                  </a:lnTo>
                  <a:lnTo>
                    <a:pt x="27" y="219"/>
                  </a:lnTo>
                  <a:lnTo>
                    <a:pt x="27" y="218"/>
                  </a:lnTo>
                  <a:lnTo>
                    <a:pt x="25" y="215"/>
                  </a:lnTo>
                  <a:lnTo>
                    <a:pt x="22" y="214"/>
                  </a:lnTo>
                  <a:lnTo>
                    <a:pt x="20" y="209"/>
                  </a:lnTo>
                  <a:lnTo>
                    <a:pt x="17" y="203"/>
                  </a:lnTo>
                  <a:lnTo>
                    <a:pt x="16" y="203"/>
                  </a:lnTo>
                  <a:lnTo>
                    <a:pt x="13" y="198"/>
                  </a:lnTo>
                  <a:lnTo>
                    <a:pt x="13" y="196"/>
                  </a:lnTo>
                  <a:lnTo>
                    <a:pt x="10" y="193"/>
                  </a:lnTo>
                  <a:lnTo>
                    <a:pt x="10" y="191"/>
                  </a:lnTo>
                  <a:lnTo>
                    <a:pt x="9" y="187"/>
                  </a:lnTo>
                  <a:lnTo>
                    <a:pt x="8" y="186"/>
                  </a:lnTo>
                  <a:lnTo>
                    <a:pt x="5" y="180"/>
                  </a:lnTo>
                  <a:lnTo>
                    <a:pt x="5" y="179"/>
                  </a:lnTo>
                  <a:lnTo>
                    <a:pt x="4" y="175"/>
                  </a:lnTo>
                  <a:lnTo>
                    <a:pt x="3" y="174"/>
                  </a:lnTo>
                  <a:lnTo>
                    <a:pt x="2" y="168"/>
                  </a:lnTo>
                  <a:lnTo>
                    <a:pt x="2" y="167"/>
                  </a:lnTo>
                  <a:lnTo>
                    <a:pt x="2" y="161"/>
                  </a:lnTo>
                  <a:lnTo>
                    <a:pt x="1" y="161"/>
                  </a:lnTo>
                  <a:lnTo>
                    <a:pt x="1" y="155"/>
                  </a:lnTo>
                  <a:lnTo>
                    <a:pt x="1" y="154"/>
                  </a:lnTo>
                  <a:lnTo>
                    <a:pt x="0" y="150"/>
                  </a:lnTo>
                  <a:lnTo>
                    <a:pt x="0" y="147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1" y="129"/>
                  </a:lnTo>
                  <a:lnTo>
                    <a:pt x="1" y="127"/>
                  </a:lnTo>
                  <a:lnTo>
                    <a:pt x="2" y="122"/>
                  </a:lnTo>
                  <a:lnTo>
                    <a:pt x="2" y="120"/>
                  </a:lnTo>
                  <a:lnTo>
                    <a:pt x="3" y="115"/>
                  </a:lnTo>
                  <a:lnTo>
                    <a:pt x="3" y="113"/>
                  </a:lnTo>
                  <a:lnTo>
                    <a:pt x="4" y="107"/>
                  </a:lnTo>
                  <a:lnTo>
                    <a:pt x="4" y="105"/>
                  </a:lnTo>
                  <a:lnTo>
                    <a:pt x="5" y="100"/>
                  </a:lnTo>
                  <a:lnTo>
                    <a:pt x="8" y="98"/>
                  </a:lnTo>
                  <a:lnTo>
                    <a:pt x="9" y="94"/>
                  </a:lnTo>
                  <a:lnTo>
                    <a:pt x="10" y="91"/>
                  </a:lnTo>
                  <a:lnTo>
                    <a:pt x="13" y="86"/>
                  </a:lnTo>
                  <a:lnTo>
                    <a:pt x="13" y="83"/>
                  </a:lnTo>
                  <a:lnTo>
                    <a:pt x="16" y="79"/>
                  </a:lnTo>
                  <a:lnTo>
                    <a:pt x="17" y="77"/>
                  </a:lnTo>
                  <a:lnTo>
                    <a:pt x="20" y="72"/>
                  </a:lnTo>
                  <a:lnTo>
                    <a:pt x="20" y="70"/>
                  </a:lnTo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69804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CC99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" name="Freeform 7"/>
            <p:cNvSpPr>
              <a:spLocks/>
            </p:cNvSpPr>
            <p:nvPr/>
          </p:nvSpPr>
          <p:spPr bwMode="auto">
            <a:xfrm>
              <a:off x="2399" y="2475"/>
              <a:ext cx="194" cy="187"/>
            </a:xfrm>
            <a:custGeom>
              <a:avLst/>
              <a:gdLst/>
              <a:ahLst/>
              <a:cxnLst>
                <a:cxn ang="0">
                  <a:pos x="38" y="21"/>
                </a:cxn>
                <a:cxn ang="0">
                  <a:pos x="47" y="15"/>
                </a:cxn>
                <a:cxn ang="0">
                  <a:pos x="59" y="8"/>
                </a:cxn>
                <a:cxn ang="0">
                  <a:pos x="70" y="3"/>
                </a:cxn>
                <a:cxn ang="0">
                  <a:pos x="82" y="1"/>
                </a:cxn>
                <a:cxn ang="0">
                  <a:pos x="92" y="1"/>
                </a:cxn>
                <a:cxn ang="0">
                  <a:pos x="105" y="1"/>
                </a:cxn>
                <a:cxn ang="0">
                  <a:pos x="115" y="2"/>
                </a:cxn>
                <a:cxn ang="0">
                  <a:pos x="125" y="4"/>
                </a:cxn>
                <a:cxn ang="0">
                  <a:pos x="136" y="9"/>
                </a:cxn>
                <a:cxn ang="0">
                  <a:pos x="146" y="15"/>
                </a:cxn>
                <a:cxn ang="0">
                  <a:pos x="154" y="19"/>
                </a:cxn>
                <a:cxn ang="0">
                  <a:pos x="163" y="27"/>
                </a:cxn>
                <a:cxn ang="0">
                  <a:pos x="170" y="34"/>
                </a:cxn>
                <a:cxn ang="0">
                  <a:pos x="176" y="43"/>
                </a:cxn>
                <a:cxn ang="0">
                  <a:pos x="182" y="51"/>
                </a:cxn>
                <a:cxn ang="0">
                  <a:pos x="187" y="63"/>
                </a:cxn>
                <a:cxn ang="0">
                  <a:pos x="190" y="72"/>
                </a:cxn>
                <a:cxn ang="0">
                  <a:pos x="191" y="83"/>
                </a:cxn>
                <a:cxn ang="0">
                  <a:pos x="193" y="93"/>
                </a:cxn>
                <a:cxn ang="0">
                  <a:pos x="191" y="105"/>
                </a:cxn>
                <a:cxn ang="0">
                  <a:pos x="189" y="114"/>
                </a:cxn>
                <a:cxn ang="0">
                  <a:pos x="184" y="127"/>
                </a:cxn>
                <a:cxn ang="0">
                  <a:pos x="179" y="136"/>
                </a:cxn>
                <a:cxn ang="0">
                  <a:pos x="171" y="147"/>
                </a:cxn>
                <a:cxn ang="0">
                  <a:pos x="164" y="158"/>
                </a:cxn>
                <a:cxn ang="0">
                  <a:pos x="151" y="167"/>
                </a:cxn>
                <a:cxn ang="0">
                  <a:pos x="141" y="174"/>
                </a:cxn>
                <a:cxn ang="0">
                  <a:pos x="129" y="179"/>
                </a:cxn>
                <a:cxn ang="0">
                  <a:pos x="118" y="183"/>
                </a:cxn>
                <a:cxn ang="0">
                  <a:pos x="106" y="184"/>
                </a:cxn>
                <a:cxn ang="0">
                  <a:pos x="97" y="186"/>
                </a:cxn>
                <a:cxn ang="0">
                  <a:pos x="83" y="184"/>
                </a:cxn>
                <a:cxn ang="0">
                  <a:pos x="74" y="182"/>
                </a:cxn>
                <a:cxn ang="0">
                  <a:pos x="63" y="179"/>
                </a:cxn>
                <a:cxn ang="0">
                  <a:pos x="55" y="175"/>
                </a:cxn>
                <a:cxn ang="0">
                  <a:pos x="43" y="168"/>
                </a:cxn>
                <a:cxn ang="0">
                  <a:pos x="35" y="162"/>
                </a:cxn>
                <a:cxn ang="0">
                  <a:pos x="26" y="154"/>
                </a:cxn>
                <a:cxn ang="0">
                  <a:pos x="21" y="146"/>
                </a:cxn>
                <a:cxn ang="0">
                  <a:pos x="14" y="137"/>
                </a:cxn>
                <a:cxn ang="0">
                  <a:pos x="9" y="129"/>
                </a:cxn>
                <a:cxn ang="0">
                  <a:pos x="4" y="118"/>
                </a:cxn>
                <a:cxn ang="0">
                  <a:pos x="2" y="109"/>
                </a:cxn>
                <a:cxn ang="0">
                  <a:pos x="1" y="97"/>
                </a:cxn>
                <a:cxn ang="0">
                  <a:pos x="1" y="87"/>
                </a:cxn>
                <a:cxn ang="0">
                  <a:pos x="2" y="75"/>
                </a:cxn>
                <a:cxn ang="0">
                  <a:pos x="5" y="65"/>
                </a:cxn>
                <a:cxn ang="0">
                  <a:pos x="9" y="54"/>
                </a:cxn>
                <a:cxn ang="0">
                  <a:pos x="16" y="43"/>
                </a:cxn>
                <a:cxn ang="0">
                  <a:pos x="25" y="33"/>
                </a:cxn>
              </a:cxnLst>
              <a:rect l="0" t="0" r="r" b="b"/>
              <a:pathLst>
                <a:path w="194" h="187">
                  <a:moveTo>
                    <a:pt x="29" y="27"/>
                  </a:moveTo>
                  <a:lnTo>
                    <a:pt x="29" y="27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8" y="21"/>
                  </a:lnTo>
                  <a:lnTo>
                    <a:pt x="39" y="21"/>
                  </a:lnTo>
                  <a:lnTo>
                    <a:pt x="41" y="18"/>
                  </a:lnTo>
                  <a:lnTo>
                    <a:pt x="43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59" y="8"/>
                  </a:lnTo>
                  <a:lnTo>
                    <a:pt x="62" y="8"/>
                  </a:lnTo>
                  <a:lnTo>
                    <a:pt x="64" y="6"/>
                  </a:lnTo>
                  <a:lnTo>
                    <a:pt x="65" y="6"/>
                  </a:lnTo>
                  <a:lnTo>
                    <a:pt x="68" y="4"/>
                  </a:lnTo>
                  <a:lnTo>
                    <a:pt x="70" y="3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00" y="1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9" y="1"/>
                  </a:lnTo>
                  <a:lnTo>
                    <a:pt x="110" y="1"/>
                  </a:lnTo>
                  <a:lnTo>
                    <a:pt x="113" y="2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8" y="3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5" y="4"/>
                  </a:lnTo>
                  <a:lnTo>
                    <a:pt x="128" y="6"/>
                  </a:lnTo>
                  <a:lnTo>
                    <a:pt x="130" y="6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36" y="9"/>
                  </a:lnTo>
                  <a:lnTo>
                    <a:pt x="139" y="10"/>
                  </a:lnTo>
                  <a:lnTo>
                    <a:pt x="139" y="10"/>
                  </a:lnTo>
                  <a:lnTo>
                    <a:pt x="142" y="12"/>
                  </a:lnTo>
                  <a:lnTo>
                    <a:pt x="142" y="12"/>
                  </a:lnTo>
                  <a:lnTo>
                    <a:pt x="146" y="15"/>
                  </a:lnTo>
                  <a:lnTo>
                    <a:pt x="147" y="16"/>
                  </a:lnTo>
                  <a:lnTo>
                    <a:pt x="149" y="17"/>
                  </a:lnTo>
                  <a:lnTo>
                    <a:pt x="149" y="17"/>
                  </a:lnTo>
                  <a:lnTo>
                    <a:pt x="153" y="19"/>
                  </a:lnTo>
                  <a:lnTo>
                    <a:pt x="154" y="19"/>
                  </a:lnTo>
                  <a:lnTo>
                    <a:pt x="157" y="23"/>
                  </a:lnTo>
                  <a:lnTo>
                    <a:pt x="157" y="23"/>
                  </a:lnTo>
                  <a:lnTo>
                    <a:pt x="159" y="25"/>
                  </a:lnTo>
                  <a:lnTo>
                    <a:pt x="161" y="25"/>
                  </a:lnTo>
                  <a:lnTo>
                    <a:pt x="163" y="27"/>
                  </a:lnTo>
                  <a:lnTo>
                    <a:pt x="164" y="30"/>
                  </a:lnTo>
                  <a:lnTo>
                    <a:pt x="166" y="31"/>
                  </a:lnTo>
                  <a:lnTo>
                    <a:pt x="166" y="32"/>
                  </a:lnTo>
                  <a:lnTo>
                    <a:pt x="170" y="34"/>
                  </a:lnTo>
                  <a:lnTo>
                    <a:pt x="170" y="34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5" y="41"/>
                  </a:lnTo>
                  <a:lnTo>
                    <a:pt x="175" y="41"/>
                  </a:lnTo>
                  <a:lnTo>
                    <a:pt x="176" y="43"/>
                  </a:lnTo>
                  <a:lnTo>
                    <a:pt x="178" y="46"/>
                  </a:lnTo>
                  <a:lnTo>
                    <a:pt x="179" y="48"/>
                  </a:lnTo>
                  <a:lnTo>
                    <a:pt x="179" y="48"/>
                  </a:lnTo>
                  <a:lnTo>
                    <a:pt x="182" y="51"/>
                  </a:lnTo>
                  <a:lnTo>
                    <a:pt x="182" y="51"/>
                  </a:lnTo>
                  <a:lnTo>
                    <a:pt x="183" y="55"/>
                  </a:lnTo>
                  <a:lnTo>
                    <a:pt x="183" y="56"/>
                  </a:lnTo>
                  <a:lnTo>
                    <a:pt x="184" y="58"/>
                  </a:lnTo>
                  <a:lnTo>
                    <a:pt x="187" y="60"/>
                  </a:lnTo>
                  <a:lnTo>
                    <a:pt x="187" y="63"/>
                  </a:lnTo>
                  <a:lnTo>
                    <a:pt x="188" y="64"/>
                  </a:lnTo>
                  <a:lnTo>
                    <a:pt x="189" y="67"/>
                  </a:lnTo>
                  <a:lnTo>
                    <a:pt x="189" y="68"/>
                  </a:lnTo>
                  <a:lnTo>
                    <a:pt x="189" y="71"/>
                  </a:lnTo>
                  <a:lnTo>
                    <a:pt x="190" y="72"/>
                  </a:lnTo>
                  <a:lnTo>
                    <a:pt x="190" y="75"/>
                  </a:lnTo>
                  <a:lnTo>
                    <a:pt x="190" y="76"/>
                  </a:lnTo>
                  <a:lnTo>
                    <a:pt x="191" y="79"/>
                  </a:lnTo>
                  <a:lnTo>
                    <a:pt x="191" y="80"/>
                  </a:lnTo>
                  <a:lnTo>
                    <a:pt x="191" y="83"/>
                  </a:lnTo>
                  <a:lnTo>
                    <a:pt x="191" y="84"/>
                  </a:lnTo>
                  <a:lnTo>
                    <a:pt x="191" y="88"/>
                  </a:lnTo>
                  <a:lnTo>
                    <a:pt x="191" y="88"/>
                  </a:lnTo>
                  <a:lnTo>
                    <a:pt x="193" y="93"/>
                  </a:lnTo>
                  <a:lnTo>
                    <a:pt x="193" y="93"/>
                  </a:lnTo>
                  <a:lnTo>
                    <a:pt x="191" y="97"/>
                  </a:lnTo>
                  <a:lnTo>
                    <a:pt x="191" y="98"/>
                  </a:lnTo>
                  <a:lnTo>
                    <a:pt x="191" y="101"/>
                  </a:lnTo>
                  <a:lnTo>
                    <a:pt x="191" y="102"/>
                  </a:lnTo>
                  <a:lnTo>
                    <a:pt x="191" y="105"/>
                  </a:lnTo>
                  <a:lnTo>
                    <a:pt x="191" y="106"/>
                  </a:lnTo>
                  <a:lnTo>
                    <a:pt x="190" y="110"/>
                  </a:lnTo>
                  <a:lnTo>
                    <a:pt x="190" y="110"/>
                  </a:lnTo>
                  <a:lnTo>
                    <a:pt x="190" y="114"/>
                  </a:lnTo>
                  <a:lnTo>
                    <a:pt x="189" y="114"/>
                  </a:lnTo>
                  <a:lnTo>
                    <a:pt x="189" y="118"/>
                  </a:lnTo>
                  <a:lnTo>
                    <a:pt x="188" y="120"/>
                  </a:lnTo>
                  <a:lnTo>
                    <a:pt x="187" y="122"/>
                  </a:lnTo>
                  <a:lnTo>
                    <a:pt x="187" y="123"/>
                  </a:lnTo>
                  <a:lnTo>
                    <a:pt x="184" y="127"/>
                  </a:lnTo>
                  <a:lnTo>
                    <a:pt x="184" y="128"/>
                  </a:lnTo>
                  <a:lnTo>
                    <a:pt x="183" y="131"/>
                  </a:lnTo>
                  <a:lnTo>
                    <a:pt x="182" y="131"/>
                  </a:lnTo>
                  <a:lnTo>
                    <a:pt x="181" y="136"/>
                  </a:lnTo>
                  <a:lnTo>
                    <a:pt x="179" y="136"/>
                  </a:lnTo>
                  <a:lnTo>
                    <a:pt x="178" y="139"/>
                  </a:lnTo>
                  <a:lnTo>
                    <a:pt x="176" y="142"/>
                  </a:lnTo>
                  <a:lnTo>
                    <a:pt x="175" y="144"/>
                  </a:lnTo>
                  <a:lnTo>
                    <a:pt x="173" y="145"/>
                  </a:lnTo>
                  <a:lnTo>
                    <a:pt x="171" y="147"/>
                  </a:lnTo>
                  <a:lnTo>
                    <a:pt x="171" y="150"/>
                  </a:lnTo>
                  <a:lnTo>
                    <a:pt x="167" y="152"/>
                  </a:lnTo>
                  <a:lnTo>
                    <a:pt x="166" y="153"/>
                  </a:lnTo>
                  <a:lnTo>
                    <a:pt x="164" y="155"/>
                  </a:lnTo>
                  <a:lnTo>
                    <a:pt x="164" y="158"/>
                  </a:lnTo>
                  <a:lnTo>
                    <a:pt x="159" y="160"/>
                  </a:lnTo>
                  <a:lnTo>
                    <a:pt x="158" y="161"/>
                  </a:lnTo>
                  <a:lnTo>
                    <a:pt x="155" y="164"/>
                  </a:lnTo>
                  <a:lnTo>
                    <a:pt x="154" y="164"/>
                  </a:lnTo>
                  <a:lnTo>
                    <a:pt x="151" y="167"/>
                  </a:lnTo>
                  <a:lnTo>
                    <a:pt x="149" y="168"/>
                  </a:lnTo>
                  <a:lnTo>
                    <a:pt x="147" y="169"/>
                  </a:lnTo>
                  <a:lnTo>
                    <a:pt x="146" y="170"/>
                  </a:lnTo>
                  <a:lnTo>
                    <a:pt x="141" y="173"/>
                  </a:lnTo>
                  <a:lnTo>
                    <a:pt x="141" y="174"/>
                  </a:lnTo>
                  <a:lnTo>
                    <a:pt x="137" y="175"/>
                  </a:lnTo>
                  <a:lnTo>
                    <a:pt x="137" y="176"/>
                  </a:lnTo>
                  <a:lnTo>
                    <a:pt x="133" y="177"/>
                  </a:lnTo>
                  <a:lnTo>
                    <a:pt x="131" y="177"/>
                  </a:lnTo>
                  <a:lnTo>
                    <a:pt x="129" y="179"/>
                  </a:lnTo>
                  <a:lnTo>
                    <a:pt x="128" y="179"/>
                  </a:lnTo>
                  <a:lnTo>
                    <a:pt x="124" y="181"/>
                  </a:lnTo>
                  <a:lnTo>
                    <a:pt x="123" y="182"/>
                  </a:lnTo>
                  <a:lnTo>
                    <a:pt x="118" y="182"/>
                  </a:lnTo>
                  <a:lnTo>
                    <a:pt x="118" y="183"/>
                  </a:lnTo>
                  <a:lnTo>
                    <a:pt x="115" y="183"/>
                  </a:lnTo>
                  <a:lnTo>
                    <a:pt x="115" y="183"/>
                  </a:lnTo>
                  <a:lnTo>
                    <a:pt x="110" y="184"/>
                  </a:lnTo>
                  <a:lnTo>
                    <a:pt x="109" y="184"/>
                  </a:lnTo>
                  <a:lnTo>
                    <a:pt x="106" y="184"/>
                  </a:lnTo>
                  <a:lnTo>
                    <a:pt x="105" y="184"/>
                  </a:lnTo>
                  <a:lnTo>
                    <a:pt x="101" y="184"/>
                  </a:lnTo>
                  <a:lnTo>
                    <a:pt x="100" y="184"/>
                  </a:lnTo>
                  <a:lnTo>
                    <a:pt x="97" y="186"/>
                  </a:lnTo>
                  <a:lnTo>
                    <a:pt x="97" y="186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88" y="184"/>
                  </a:lnTo>
                  <a:lnTo>
                    <a:pt x="87" y="184"/>
                  </a:lnTo>
                  <a:lnTo>
                    <a:pt x="83" y="184"/>
                  </a:lnTo>
                  <a:lnTo>
                    <a:pt x="82" y="184"/>
                  </a:lnTo>
                  <a:lnTo>
                    <a:pt x="80" y="183"/>
                  </a:lnTo>
                  <a:lnTo>
                    <a:pt x="79" y="183"/>
                  </a:lnTo>
                  <a:lnTo>
                    <a:pt x="75" y="183"/>
                  </a:lnTo>
                  <a:lnTo>
                    <a:pt x="74" y="182"/>
                  </a:lnTo>
                  <a:lnTo>
                    <a:pt x="71" y="182"/>
                  </a:lnTo>
                  <a:lnTo>
                    <a:pt x="70" y="182"/>
                  </a:lnTo>
                  <a:lnTo>
                    <a:pt x="67" y="181"/>
                  </a:lnTo>
                  <a:lnTo>
                    <a:pt x="65" y="179"/>
                  </a:lnTo>
                  <a:lnTo>
                    <a:pt x="63" y="179"/>
                  </a:lnTo>
                  <a:lnTo>
                    <a:pt x="62" y="177"/>
                  </a:lnTo>
                  <a:lnTo>
                    <a:pt x="58" y="176"/>
                  </a:lnTo>
                  <a:lnTo>
                    <a:pt x="57" y="176"/>
                  </a:lnTo>
                  <a:lnTo>
                    <a:pt x="55" y="175"/>
                  </a:lnTo>
                  <a:lnTo>
                    <a:pt x="55" y="175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47" y="170"/>
                  </a:lnTo>
                  <a:lnTo>
                    <a:pt x="46" y="169"/>
                  </a:lnTo>
                  <a:lnTo>
                    <a:pt x="43" y="168"/>
                  </a:lnTo>
                  <a:lnTo>
                    <a:pt x="43" y="168"/>
                  </a:lnTo>
                  <a:lnTo>
                    <a:pt x="40" y="166"/>
                  </a:lnTo>
                  <a:lnTo>
                    <a:pt x="39" y="166"/>
                  </a:lnTo>
                  <a:lnTo>
                    <a:pt x="35" y="162"/>
                  </a:lnTo>
                  <a:lnTo>
                    <a:pt x="35" y="162"/>
                  </a:lnTo>
                  <a:lnTo>
                    <a:pt x="33" y="160"/>
                  </a:lnTo>
                  <a:lnTo>
                    <a:pt x="32" y="160"/>
                  </a:lnTo>
                  <a:lnTo>
                    <a:pt x="31" y="158"/>
                  </a:lnTo>
                  <a:lnTo>
                    <a:pt x="29" y="155"/>
                  </a:lnTo>
                  <a:lnTo>
                    <a:pt x="26" y="154"/>
                  </a:lnTo>
                  <a:lnTo>
                    <a:pt x="26" y="153"/>
                  </a:lnTo>
                  <a:lnTo>
                    <a:pt x="23" y="151"/>
                  </a:lnTo>
                  <a:lnTo>
                    <a:pt x="23" y="151"/>
                  </a:lnTo>
                  <a:lnTo>
                    <a:pt x="21" y="147"/>
                  </a:lnTo>
                  <a:lnTo>
                    <a:pt x="21" y="146"/>
                  </a:lnTo>
                  <a:lnTo>
                    <a:pt x="17" y="144"/>
                  </a:lnTo>
                  <a:lnTo>
                    <a:pt x="17" y="144"/>
                  </a:lnTo>
                  <a:lnTo>
                    <a:pt x="16" y="142"/>
                  </a:lnTo>
                  <a:lnTo>
                    <a:pt x="15" y="139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0" y="134"/>
                  </a:lnTo>
                  <a:lnTo>
                    <a:pt x="10" y="134"/>
                  </a:lnTo>
                  <a:lnTo>
                    <a:pt x="9" y="130"/>
                  </a:lnTo>
                  <a:lnTo>
                    <a:pt x="9" y="129"/>
                  </a:lnTo>
                  <a:lnTo>
                    <a:pt x="8" y="127"/>
                  </a:lnTo>
                  <a:lnTo>
                    <a:pt x="7" y="125"/>
                  </a:lnTo>
                  <a:lnTo>
                    <a:pt x="7" y="122"/>
                  </a:lnTo>
                  <a:lnTo>
                    <a:pt x="5" y="121"/>
                  </a:lnTo>
                  <a:lnTo>
                    <a:pt x="4" y="118"/>
                  </a:lnTo>
                  <a:lnTo>
                    <a:pt x="4" y="117"/>
                  </a:lnTo>
                  <a:lnTo>
                    <a:pt x="4" y="114"/>
                  </a:lnTo>
                  <a:lnTo>
                    <a:pt x="2" y="113"/>
                  </a:lnTo>
                  <a:lnTo>
                    <a:pt x="2" y="110"/>
                  </a:lnTo>
                  <a:lnTo>
                    <a:pt x="2" y="109"/>
                  </a:lnTo>
                  <a:lnTo>
                    <a:pt x="1" y="106"/>
                  </a:lnTo>
                  <a:lnTo>
                    <a:pt x="1" y="105"/>
                  </a:lnTo>
                  <a:lnTo>
                    <a:pt x="1" y="102"/>
                  </a:lnTo>
                  <a:lnTo>
                    <a:pt x="1" y="101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1" y="88"/>
                  </a:lnTo>
                  <a:lnTo>
                    <a:pt x="1" y="87"/>
                  </a:lnTo>
                  <a:lnTo>
                    <a:pt x="1" y="84"/>
                  </a:lnTo>
                  <a:lnTo>
                    <a:pt x="1" y="83"/>
                  </a:lnTo>
                  <a:lnTo>
                    <a:pt x="1" y="80"/>
                  </a:lnTo>
                  <a:lnTo>
                    <a:pt x="1" y="79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2" y="71"/>
                  </a:lnTo>
                  <a:lnTo>
                    <a:pt x="4" y="71"/>
                  </a:lnTo>
                  <a:lnTo>
                    <a:pt x="4" y="67"/>
                  </a:lnTo>
                  <a:lnTo>
                    <a:pt x="5" y="65"/>
                  </a:lnTo>
                  <a:lnTo>
                    <a:pt x="7" y="63"/>
                  </a:lnTo>
                  <a:lnTo>
                    <a:pt x="7" y="62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3" y="49"/>
                  </a:lnTo>
                  <a:lnTo>
                    <a:pt x="14" y="49"/>
                  </a:lnTo>
                  <a:lnTo>
                    <a:pt x="15" y="46"/>
                  </a:lnTo>
                  <a:lnTo>
                    <a:pt x="16" y="43"/>
                  </a:lnTo>
                  <a:lnTo>
                    <a:pt x="17" y="41"/>
                  </a:lnTo>
                  <a:lnTo>
                    <a:pt x="19" y="40"/>
                  </a:lnTo>
                  <a:lnTo>
                    <a:pt x="22" y="38"/>
                  </a:lnTo>
                  <a:lnTo>
                    <a:pt x="22" y="35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9" y="30"/>
                  </a:lnTo>
                  <a:lnTo>
                    <a:pt x="29" y="27"/>
                  </a:lnTo>
                </a:path>
              </a:pathLst>
            </a:custGeom>
            <a:solidFill>
              <a:srgbClr val="FF33CC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6" name="Freeform 8"/>
            <p:cNvSpPr>
              <a:spLocks/>
            </p:cNvSpPr>
            <p:nvPr/>
          </p:nvSpPr>
          <p:spPr bwMode="auto">
            <a:xfrm>
              <a:off x="2399" y="2475"/>
              <a:ext cx="194" cy="187"/>
            </a:xfrm>
            <a:custGeom>
              <a:avLst/>
              <a:gdLst>
                <a:gd name="T0" fmla="*/ 34 w 194"/>
                <a:gd name="T1" fmla="*/ 24 h 187"/>
                <a:gd name="T2" fmla="*/ 43 w 194"/>
                <a:gd name="T3" fmla="*/ 17 h 187"/>
                <a:gd name="T4" fmla="*/ 51 w 194"/>
                <a:gd name="T5" fmla="*/ 11 h 187"/>
                <a:gd name="T6" fmla="*/ 62 w 194"/>
                <a:gd name="T7" fmla="*/ 8 h 187"/>
                <a:gd name="T8" fmla="*/ 70 w 194"/>
                <a:gd name="T9" fmla="*/ 3 h 187"/>
                <a:gd name="T10" fmla="*/ 82 w 194"/>
                <a:gd name="T11" fmla="*/ 1 h 187"/>
                <a:gd name="T12" fmla="*/ 91 w 194"/>
                <a:gd name="T13" fmla="*/ 1 h 187"/>
                <a:gd name="T14" fmla="*/ 105 w 194"/>
                <a:gd name="T15" fmla="*/ 1 h 187"/>
                <a:gd name="T16" fmla="*/ 113 w 194"/>
                <a:gd name="T17" fmla="*/ 2 h 187"/>
                <a:gd name="T18" fmla="*/ 122 w 194"/>
                <a:gd name="T19" fmla="*/ 3 h 187"/>
                <a:gd name="T20" fmla="*/ 130 w 194"/>
                <a:gd name="T21" fmla="*/ 6 h 187"/>
                <a:gd name="T22" fmla="*/ 139 w 194"/>
                <a:gd name="T23" fmla="*/ 10 h 187"/>
                <a:gd name="T24" fmla="*/ 149 w 194"/>
                <a:gd name="T25" fmla="*/ 17 h 187"/>
                <a:gd name="T26" fmla="*/ 159 w 194"/>
                <a:gd name="T27" fmla="*/ 25 h 187"/>
                <a:gd name="T28" fmla="*/ 166 w 194"/>
                <a:gd name="T29" fmla="*/ 31 h 187"/>
                <a:gd name="T30" fmla="*/ 172 w 194"/>
                <a:gd name="T31" fmla="*/ 39 h 187"/>
                <a:gd name="T32" fmla="*/ 179 w 194"/>
                <a:gd name="T33" fmla="*/ 48 h 187"/>
                <a:gd name="T34" fmla="*/ 184 w 194"/>
                <a:gd name="T35" fmla="*/ 58 h 187"/>
                <a:gd name="T36" fmla="*/ 189 w 194"/>
                <a:gd name="T37" fmla="*/ 67 h 187"/>
                <a:gd name="T38" fmla="*/ 190 w 194"/>
                <a:gd name="T39" fmla="*/ 75 h 187"/>
                <a:gd name="T40" fmla="*/ 191 w 194"/>
                <a:gd name="T41" fmla="*/ 83 h 187"/>
                <a:gd name="T42" fmla="*/ 191 w 194"/>
                <a:gd name="T43" fmla="*/ 97 h 187"/>
                <a:gd name="T44" fmla="*/ 191 w 194"/>
                <a:gd name="T45" fmla="*/ 105 h 187"/>
                <a:gd name="T46" fmla="*/ 189 w 194"/>
                <a:gd name="T47" fmla="*/ 114 h 187"/>
                <a:gd name="T48" fmla="*/ 187 w 194"/>
                <a:gd name="T49" fmla="*/ 123 h 187"/>
                <a:gd name="T50" fmla="*/ 182 w 194"/>
                <a:gd name="T51" fmla="*/ 131 h 187"/>
                <a:gd name="T52" fmla="*/ 176 w 194"/>
                <a:gd name="T53" fmla="*/ 142 h 187"/>
                <a:gd name="T54" fmla="*/ 171 w 194"/>
                <a:gd name="T55" fmla="*/ 150 h 187"/>
                <a:gd name="T56" fmla="*/ 164 w 194"/>
                <a:gd name="T57" fmla="*/ 158 h 187"/>
                <a:gd name="T58" fmla="*/ 154 w 194"/>
                <a:gd name="T59" fmla="*/ 164 h 187"/>
                <a:gd name="T60" fmla="*/ 146 w 194"/>
                <a:gd name="T61" fmla="*/ 170 h 187"/>
                <a:gd name="T62" fmla="*/ 137 w 194"/>
                <a:gd name="T63" fmla="*/ 176 h 187"/>
                <a:gd name="T64" fmla="*/ 128 w 194"/>
                <a:gd name="T65" fmla="*/ 179 h 187"/>
                <a:gd name="T66" fmla="*/ 118 w 194"/>
                <a:gd name="T67" fmla="*/ 183 h 187"/>
                <a:gd name="T68" fmla="*/ 106 w 194"/>
                <a:gd name="T69" fmla="*/ 184 h 187"/>
                <a:gd name="T70" fmla="*/ 97 w 194"/>
                <a:gd name="T71" fmla="*/ 186 h 187"/>
                <a:gd name="T72" fmla="*/ 83 w 194"/>
                <a:gd name="T73" fmla="*/ 184 h 187"/>
                <a:gd name="T74" fmla="*/ 75 w 194"/>
                <a:gd name="T75" fmla="*/ 183 h 187"/>
                <a:gd name="T76" fmla="*/ 67 w 194"/>
                <a:gd name="T77" fmla="*/ 181 h 187"/>
                <a:gd name="T78" fmla="*/ 58 w 194"/>
                <a:gd name="T79" fmla="*/ 176 h 187"/>
                <a:gd name="T80" fmla="*/ 47 w 194"/>
                <a:gd name="T81" fmla="*/ 170 h 187"/>
                <a:gd name="T82" fmla="*/ 39 w 194"/>
                <a:gd name="T83" fmla="*/ 166 h 187"/>
                <a:gd name="T84" fmla="*/ 31 w 194"/>
                <a:gd name="T85" fmla="*/ 158 h 187"/>
                <a:gd name="T86" fmla="*/ 23 w 194"/>
                <a:gd name="T87" fmla="*/ 151 h 187"/>
                <a:gd name="T88" fmla="*/ 16 w 194"/>
                <a:gd name="T89" fmla="*/ 142 h 187"/>
                <a:gd name="T90" fmla="*/ 9 w 194"/>
                <a:gd name="T91" fmla="*/ 130 h 187"/>
                <a:gd name="T92" fmla="*/ 7 w 194"/>
                <a:gd name="T93" fmla="*/ 122 h 187"/>
                <a:gd name="T94" fmla="*/ 4 w 194"/>
                <a:gd name="T95" fmla="*/ 114 h 187"/>
                <a:gd name="T96" fmla="*/ 1 w 194"/>
                <a:gd name="T97" fmla="*/ 106 h 187"/>
                <a:gd name="T98" fmla="*/ 1 w 194"/>
                <a:gd name="T99" fmla="*/ 97 h 187"/>
                <a:gd name="T100" fmla="*/ 1 w 194"/>
                <a:gd name="T101" fmla="*/ 84 h 187"/>
                <a:gd name="T102" fmla="*/ 2 w 194"/>
                <a:gd name="T103" fmla="*/ 75 h 187"/>
                <a:gd name="T104" fmla="*/ 5 w 194"/>
                <a:gd name="T105" fmla="*/ 65 h 187"/>
                <a:gd name="T106" fmla="*/ 8 w 194"/>
                <a:gd name="T107" fmla="*/ 57 h 187"/>
                <a:gd name="T108" fmla="*/ 14 w 194"/>
                <a:gd name="T109" fmla="*/ 49 h 187"/>
                <a:gd name="T110" fmla="*/ 19 w 194"/>
                <a:gd name="T111" fmla="*/ 40 h 187"/>
                <a:gd name="T112" fmla="*/ 26 w 194"/>
                <a:gd name="T113" fmla="*/ 32 h 1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4"/>
                <a:gd name="T172" fmla="*/ 0 h 187"/>
                <a:gd name="T173" fmla="*/ 194 w 194"/>
                <a:gd name="T174" fmla="*/ 187 h 18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4" h="187">
                  <a:moveTo>
                    <a:pt x="29" y="27"/>
                  </a:moveTo>
                  <a:lnTo>
                    <a:pt x="29" y="27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8" y="21"/>
                  </a:lnTo>
                  <a:lnTo>
                    <a:pt x="39" y="21"/>
                  </a:lnTo>
                  <a:lnTo>
                    <a:pt x="41" y="18"/>
                  </a:lnTo>
                  <a:lnTo>
                    <a:pt x="43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59" y="8"/>
                  </a:lnTo>
                  <a:lnTo>
                    <a:pt x="62" y="8"/>
                  </a:lnTo>
                  <a:lnTo>
                    <a:pt x="64" y="6"/>
                  </a:lnTo>
                  <a:lnTo>
                    <a:pt x="65" y="6"/>
                  </a:lnTo>
                  <a:lnTo>
                    <a:pt x="68" y="4"/>
                  </a:lnTo>
                  <a:lnTo>
                    <a:pt x="70" y="3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7" y="0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9" y="1"/>
                  </a:lnTo>
                  <a:lnTo>
                    <a:pt x="110" y="1"/>
                  </a:lnTo>
                  <a:lnTo>
                    <a:pt x="113" y="2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8" y="3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5" y="4"/>
                  </a:lnTo>
                  <a:lnTo>
                    <a:pt x="128" y="6"/>
                  </a:lnTo>
                  <a:lnTo>
                    <a:pt x="130" y="6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36" y="9"/>
                  </a:lnTo>
                  <a:lnTo>
                    <a:pt x="139" y="10"/>
                  </a:lnTo>
                  <a:lnTo>
                    <a:pt x="142" y="12"/>
                  </a:lnTo>
                  <a:lnTo>
                    <a:pt x="146" y="15"/>
                  </a:lnTo>
                  <a:lnTo>
                    <a:pt x="147" y="16"/>
                  </a:lnTo>
                  <a:lnTo>
                    <a:pt x="149" y="17"/>
                  </a:lnTo>
                  <a:lnTo>
                    <a:pt x="153" y="19"/>
                  </a:lnTo>
                  <a:lnTo>
                    <a:pt x="154" y="19"/>
                  </a:lnTo>
                  <a:lnTo>
                    <a:pt x="157" y="23"/>
                  </a:lnTo>
                  <a:lnTo>
                    <a:pt x="159" y="25"/>
                  </a:lnTo>
                  <a:lnTo>
                    <a:pt x="161" y="25"/>
                  </a:lnTo>
                  <a:lnTo>
                    <a:pt x="163" y="27"/>
                  </a:lnTo>
                  <a:lnTo>
                    <a:pt x="164" y="30"/>
                  </a:lnTo>
                  <a:lnTo>
                    <a:pt x="166" y="31"/>
                  </a:lnTo>
                  <a:lnTo>
                    <a:pt x="166" y="32"/>
                  </a:lnTo>
                  <a:lnTo>
                    <a:pt x="170" y="34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5" y="41"/>
                  </a:lnTo>
                  <a:lnTo>
                    <a:pt x="176" y="43"/>
                  </a:lnTo>
                  <a:lnTo>
                    <a:pt x="178" y="46"/>
                  </a:lnTo>
                  <a:lnTo>
                    <a:pt x="179" y="48"/>
                  </a:lnTo>
                  <a:lnTo>
                    <a:pt x="182" y="51"/>
                  </a:lnTo>
                  <a:lnTo>
                    <a:pt x="183" y="55"/>
                  </a:lnTo>
                  <a:lnTo>
                    <a:pt x="183" y="56"/>
                  </a:lnTo>
                  <a:lnTo>
                    <a:pt x="184" y="58"/>
                  </a:lnTo>
                  <a:lnTo>
                    <a:pt x="187" y="60"/>
                  </a:lnTo>
                  <a:lnTo>
                    <a:pt x="187" y="63"/>
                  </a:lnTo>
                  <a:lnTo>
                    <a:pt x="188" y="64"/>
                  </a:lnTo>
                  <a:lnTo>
                    <a:pt x="189" y="67"/>
                  </a:lnTo>
                  <a:lnTo>
                    <a:pt x="189" y="68"/>
                  </a:lnTo>
                  <a:lnTo>
                    <a:pt x="189" y="71"/>
                  </a:lnTo>
                  <a:lnTo>
                    <a:pt x="190" y="72"/>
                  </a:lnTo>
                  <a:lnTo>
                    <a:pt x="190" y="75"/>
                  </a:lnTo>
                  <a:lnTo>
                    <a:pt x="190" y="76"/>
                  </a:lnTo>
                  <a:lnTo>
                    <a:pt x="191" y="79"/>
                  </a:lnTo>
                  <a:lnTo>
                    <a:pt x="191" y="80"/>
                  </a:lnTo>
                  <a:lnTo>
                    <a:pt x="191" y="83"/>
                  </a:lnTo>
                  <a:lnTo>
                    <a:pt x="191" y="84"/>
                  </a:lnTo>
                  <a:lnTo>
                    <a:pt x="191" y="88"/>
                  </a:lnTo>
                  <a:lnTo>
                    <a:pt x="193" y="93"/>
                  </a:lnTo>
                  <a:lnTo>
                    <a:pt x="191" y="97"/>
                  </a:lnTo>
                  <a:lnTo>
                    <a:pt x="191" y="98"/>
                  </a:lnTo>
                  <a:lnTo>
                    <a:pt x="191" y="101"/>
                  </a:lnTo>
                  <a:lnTo>
                    <a:pt x="191" y="102"/>
                  </a:lnTo>
                  <a:lnTo>
                    <a:pt x="191" y="105"/>
                  </a:lnTo>
                  <a:lnTo>
                    <a:pt x="191" y="106"/>
                  </a:lnTo>
                  <a:lnTo>
                    <a:pt x="190" y="110"/>
                  </a:lnTo>
                  <a:lnTo>
                    <a:pt x="190" y="114"/>
                  </a:lnTo>
                  <a:lnTo>
                    <a:pt x="189" y="114"/>
                  </a:lnTo>
                  <a:lnTo>
                    <a:pt x="189" y="118"/>
                  </a:lnTo>
                  <a:lnTo>
                    <a:pt x="188" y="120"/>
                  </a:lnTo>
                  <a:lnTo>
                    <a:pt x="187" y="122"/>
                  </a:lnTo>
                  <a:lnTo>
                    <a:pt x="187" y="123"/>
                  </a:lnTo>
                  <a:lnTo>
                    <a:pt x="184" y="127"/>
                  </a:lnTo>
                  <a:lnTo>
                    <a:pt x="184" y="128"/>
                  </a:lnTo>
                  <a:lnTo>
                    <a:pt x="183" y="131"/>
                  </a:lnTo>
                  <a:lnTo>
                    <a:pt x="182" y="131"/>
                  </a:lnTo>
                  <a:lnTo>
                    <a:pt x="181" y="136"/>
                  </a:lnTo>
                  <a:lnTo>
                    <a:pt x="179" y="136"/>
                  </a:lnTo>
                  <a:lnTo>
                    <a:pt x="178" y="139"/>
                  </a:lnTo>
                  <a:lnTo>
                    <a:pt x="176" y="142"/>
                  </a:lnTo>
                  <a:lnTo>
                    <a:pt x="175" y="144"/>
                  </a:lnTo>
                  <a:lnTo>
                    <a:pt x="173" y="145"/>
                  </a:lnTo>
                  <a:lnTo>
                    <a:pt x="171" y="147"/>
                  </a:lnTo>
                  <a:lnTo>
                    <a:pt x="171" y="150"/>
                  </a:lnTo>
                  <a:lnTo>
                    <a:pt x="167" y="152"/>
                  </a:lnTo>
                  <a:lnTo>
                    <a:pt x="166" y="153"/>
                  </a:lnTo>
                  <a:lnTo>
                    <a:pt x="164" y="155"/>
                  </a:lnTo>
                  <a:lnTo>
                    <a:pt x="164" y="158"/>
                  </a:lnTo>
                  <a:lnTo>
                    <a:pt x="159" y="160"/>
                  </a:lnTo>
                  <a:lnTo>
                    <a:pt x="158" y="161"/>
                  </a:lnTo>
                  <a:lnTo>
                    <a:pt x="155" y="164"/>
                  </a:lnTo>
                  <a:lnTo>
                    <a:pt x="154" y="164"/>
                  </a:lnTo>
                  <a:lnTo>
                    <a:pt x="151" y="167"/>
                  </a:lnTo>
                  <a:lnTo>
                    <a:pt x="149" y="168"/>
                  </a:lnTo>
                  <a:lnTo>
                    <a:pt x="147" y="169"/>
                  </a:lnTo>
                  <a:lnTo>
                    <a:pt x="146" y="170"/>
                  </a:lnTo>
                  <a:lnTo>
                    <a:pt x="141" y="173"/>
                  </a:lnTo>
                  <a:lnTo>
                    <a:pt x="141" y="174"/>
                  </a:lnTo>
                  <a:lnTo>
                    <a:pt x="137" y="175"/>
                  </a:lnTo>
                  <a:lnTo>
                    <a:pt x="137" y="176"/>
                  </a:lnTo>
                  <a:lnTo>
                    <a:pt x="133" y="177"/>
                  </a:lnTo>
                  <a:lnTo>
                    <a:pt x="131" y="177"/>
                  </a:lnTo>
                  <a:lnTo>
                    <a:pt x="129" y="179"/>
                  </a:lnTo>
                  <a:lnTo>
                    <a:pt x="128" y="179"/>
                  </a:lnTo>
                  <a:lnTo>
                    <a:pt x="124" y="181"/>
                  </a:lnTo>
                  <a:lnTo>
                    <a:pt x="123" y="182"/>
                  </a:lnTo>
                  <a:lnTo>
                    <a:pt x="118" y="182"/>
                  </a:lnTo>
                  <a:lnTo>
                    <a:pt x="118" y="183"/>
                  </a:lnTo>
                  <a:lnTo>
                    <a:pt x="115" y="183"/>
                  </a:lnTo>
                  <a:lnTo>
                    <a:pt x="110" y="184"/>
                  </a:lnTo>
                  <a:lnTo>
                    <a:pt x="109" y="184"/>
                  </a:lnTo>
                  <a:lnTo>
                    <a:pt x="106" y="184"/>
                  </a:lnTo>
                  <a:lnTo>
                    <a:pt x="105" y="184"/>
                  </a:lnTo>
                  <a:lnTo>
                    <a:pt x="101" y="184"/>
                  </a:lnTo>
                  <a:lnTo>
                    <a:pt x="100" y="184"/>
                  </a:lnTo>
                  <a:lnTo>
                    <a:pt x="97" y="186"/>
                  </a:lnTo>
                  <a:lnTo>
                    <a:pt x="92" y="184"/>
                  </a:lnTo>
                  <a:lnTo>
                    <a:pt x="88" y="184"/>
                  </a:lnTo>
                  <a:lnTo>
                    <a:pt x="87" y="184"/>
                  </a:lnTo>
                  <a:lnTo>
                    <a:pt x="83" y="184"/>
                  </a:lnTo>
                  <a:lnTo>
                    <a:pt x="82" y="184"/>
                  </a:lnTo>
                  <a:lnTo>
                    <a:pt x="80" y="183"/>
                  </a:lnTo>
                  <a:lnTo>
                    <a:pt x="79" y="183"/>
                  </a:lnTo>
                  <a:lnTo>
                    <a:pt x="75" y="183"/>
                  </a:lnTo>
                  <a:lnTo>
                    <a:pt x="74" y="182"/>
                  </a:lnTo>
                  <a:lnTo>
                    <a:pt x="71" y="182"/>
                  </a:lnTo>
                  <a:lnTo>
                    <a:pt x="70" y="182"/>
                  </a:lnTo>
                  <a:lnTo>
                    <a:pt x="67" y="181"/>
                  </a:lnTo>
                  <a:lnTo>
                    <a:pt x="65" y="179"/>
                  </a:lnTo>
                  <a:lnTo>
                    <a:pt x="63" y="179"/>
                  </a:lnTo>
                  <a:lnTo>
                    <a:pt x="62" y="177"/>
                  </a:lnTo>
                  <a:lnTo>
                    <a:pt x="58" y="176"/>
                  </a:lnTo>
                  <a:lnTo>
                    <a:pt x="57" y="176"/>
                  </a:lnTo>
                  <a:lnTo>
                    <a:pt x="55" y="175"/>
                  </a:lnTo>
                  <a:lnTo>
                    <a:pt x="50" y="173"/>
                  </a:lnTo>
                  <a:lnTo>
                    <a:pt x="47" y="170"/>
                  </a:lnTo>
                  <a:lnTo>
                    <a:pt x="46" y="169"/>
                  </a:lnTo>
                  <a:lnTo>
                    <a:pt x="43" y="168"/>
                  </a:lnTo>
                  <a:lnTo>
                    <a:pt x="40" y="166"/>
                  </a:lnTo>
                  <a:lnTo>
                    <a:pt x="39" y="166"/>
                  </a:lnTo>
                  <a:lnTo>
                    <a:pt x="35" y="162"/>
                  </a:lnTo>
                  <a:lnTo>
                    <a:pt x="33" y="160"/>
                  </a:lnTo>
                  <a:lnTo>
                    <a:pt x="32" y="160"/>
                  </a:lnTo>
                  <a:lnTo>
                    <a:pt x="31" y="158"/>
                  </a:lnTo>
                  <a:lnTo>
                    <a:pt x="29" y="155"/>
                  </a:lnTo>
                  <a:lnTo>
                    <a:pt x="26" y="154"/>
                  </a:lnTo>
                  <a:lnTo>
                    <a:pt x="26" y="153"/>
                  </a:lnTo>
                  <a:lnTo>
                    <a:pt x="23" y="151"/>
                  </a:lnTo>
                  <a:lnTo>
                    <a:pt x="21" y="147"/>
                  </a:lnTo>
                  <a:lnTo>
                    <a:pt x="21" y="146"/>
                  </a:lnTo>
                  <a:lnTo>
                    <a:pt x="17" y="144"/>
                  </a:lnTo>
                  <a:lnTo>
                    <a:pt x="16" y="142"/>
                  </a:lnTo>
                  <a:lnTo>
                    <a:pt x="15" y="139"/>
                  </a:lnTo>
                  <a:lnTo>
                    <a:pt x="14" y="137"/>
                  </a:lnTo>
                  <a:lnTo>
                    <a:pt x="10" y="134"/>
                  </a:lnTo>
                  <a:lnTo>
                    <a:pt x="9" y="130"/>
                  </a:lnTo>
                  <a:lnTo>
                    <a:pt x="9" y="129"/>
                  </a:lnTo>
                  <a:lnTo>
                    <a:pt x="8" y="127"/>
                  </a:lnTo>
                  <a:lnTo>
                    <a:pt x="7" y="125"/>
                  </a:lnTo>
                  <a:lnTo>
                    <a:pt x="7" y="122"/>
                  </a:lnTo>
                  <a:lnTo>
                    <a:pt x="5" y="121"/>
                  </a:lnTo>
                  <a:lnTo>
                    <a:pt x="4" y="118"/>
                  </a:lnTo>
                  <a:lnTo>
                    <a:pt x="4" y="117"/>
                  </a:lnTo>
                  <a:lnTo>
                    <a:pt x="4" y="114"/>
                  </a:lnTo>
                  <a:lnTo>
                    <a:pt x="2" y="113"/>
                  </a:lnTo>
                  <a:lnTo>
                    <a:pt x="2" y="110"/>
                  </a:lnTo>
                  <a:lnTo>
                    <a:pt x="2" y="109"/>
                  </a:lnTo>
                  <a:lnTo>
                    <a:pt x="1" y="106"/>
                  </a:lnTo>
                  <a:lnTo>
                    <a:pt x="1" y="105"/>
                  </a:lnTo>
                  <a:lnTo>
                    <a:pt x="1" y="102"/>
                  </a:lnTo>
                  <a:lnTo>
                    <a:pt x="1" y="101"/>
                  </a:lnTo>
                  <a:lnTo>
                    <a:pt x="1" y="97"/>
                  </a:lnTo>
                  <a:lnTo>
                    <a:pt x="0" y="93"/>
                  </a:lnTo>
                  <a:lnTo>
                    <a:pt x="1" y="88"/>
                  </a:lnTo>
                  <a:lnTo>
                    <a:pt x="1" y="87"/>
                  </a:lnTo>
                  <a:lnTo>
                    <a:pt x="1" y="84"/>
                  </a:lnTo>
                  <a:lnTo>
                    <a:pt x="1" y="83"/>
                  </a:lnTo>
                  <a:lnTo>
                    <a:pt x="1" y="80"/>
                  </a:lnTo>
                  <a:lnTo>
                    <a:pt x="1" y="79"/>
                  </a:lnTo>
                  <a:lnTo>
                    <a:pt x="2" y="75"/>
                  </a:lnTo>
                  <a:lnTo>
                    <a:pt x="2" y="71"/>
                  </a:lnTo>
                  <a:lnTo>
                    <a:pt x="4" y="71"/>
                  </a:lnTo>
                  <a:lnTo>
                    <a:pt x="4" y="67"/>
                  </a:lnTo>
                  <a:lnTo>
                    <a:pt x="5" y="65"/>
                  </a:lnTo>
                  <a:lnTo>
                    <a:pt x="7" y="63"/>
                  </a:lnTo>
                  <a:lnTo>
                    <a:pt x="7" y="62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3" y="49"/>
                  </a:lnTo>
                  <a:lnTo>
                    <a:pt x="14" y="49"/>
                  </a:lnTo>
                  <a:lnTo>
                    <a:pt x="15" y="46"/>
                  </a:lnTo>
                  <a:lnTo>
                    <a:pt x="16" y="43"/>
                  </a:lnTo>
                  <a:lnTo>
                    <a:pt x="17" y="41"/>
                  </a:lnTo>
                  <a:lnTo>
                    <a:pt x="19" y="40"/>
                  </a:lnTo>
                  <a:lnTo>
                    <a:pt x="22" y="38"/>
                  </a:lnTo>
                  <a:lnTo>
                    <a:pt x="22" y="35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9" y="30"/>
                  </a:lnTo>
                  <a:lnTo>
                    <a:pt x="29" y="27"/>
                  </a:lnTo>
                </a:path>
              </a:pathLst>
            </a:custGeom>
            <a:gradFill rotWithShape="0">
              <a:gsLst>
                <a:gs pos="0">
                  <a:srgbClr val="FF33CC"/>
                </a:gs>
                <a:gs pos="100000">
                  <a:srgbClr val="7F1966"/>
                </a:gs>
              </a:gsLst>
              <a:path path="rect">
                <a:fillToRect l="50000" t="50000" r="50000" b="50000"/>
              </a:path>
            </a:gra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Freeform 9"/>
            <p:cNvSpPr>
              <a:spLocks/>
            </p:cNvSpPr>
            <p:nvPr/>
          </p:nvSpPr>
          <p:spPr bwMode="auto">
            <a:xfrm>
              <a:off x="3085" y="2487"/>
              <a:ext cx="195" cy="190"/>
            </a:xfrm>
            <a:custGeom>
              <a:avLst/>
              <a:gdLst/>
              <a:ahLst/>
              <a:cxnLst>
                <a:cxn ang="0">
                  <a:pos x="38" y="22"/>
                </a:cxn>
                <a:cxn ang="0">
                  <a:pos x="47" y="15"/>
                </a:cxn>
                <a:cxn ang="0">
                  <a:pos x="61" y="9"/>
                </a:cxn>
                <a:cxn ang="0">
                  <a:pos x="70" y="4"/>
                </a:cxn>
                <a:cxn ang="0">
                  <a:pos x="82" y="2"/>
                </a:cxn>
                <a:cxn ang="0">
                  <a:pos x="92" y="2"/>
                </a:cxn>
                <a:cxn ang="0">
                  <a:pos x="105" y="2"/>
                </a:cxn>
                <a:cxn ang="0">
                  <a:pos x="114" y="3"/>
                </a:cxn>
                <a:cxn ang="0">
                  <a:pos x="125" y="5"/>
                </a:cxn>
                <a:cxn ang="0">
                  <a:pos x="136" y="10"/>
                </a:cxn>
                <a:cxn ang="0">
                  <a:pos x="146" y="15"/>
                </a:cxn>
                <a:cxn ang="0">
                  <a:pos x="154" y="21"/>
                </a:cxn>
                <a:cxn ang="0">
                  <a:pos x="162" y="29"/>
                </a:cxn>
                <a:cxn ang="0">
                  <a:pos x="170" y="36"/>
                </a:cxn>
                <a:cxn ang="0">
                  <a:pos x="177" y="45"/>
                </a:cxn>
                <a:cxn ang="0">
                  <a:pos x="182" y="53"/>
                </a:cxn>
                <a:cxn ang="0">
                  <a:pos x="186" y="64"/>
                </a:cxn>
                <a:cxn ang="0">
                  <a:pos x="190" y="74"/>
                </a:cxn>
                <a:cxn ang="0">
                  <a:pos x="191" y="85"/>
                </a:cxn>
                <a:cxn ang="0">
                  <a:pos x="194" y="94"/>
                </a:cxn>
                <a:cxn ang="0">
                  <a:pos x="191" y="107"/>
                </a:cxn>
                <a:cxn ang="0">
                  <a:pos x="189" y="116"/>
                </a:cxn>
                <a:cxn ang="0">
                  <a:pos x="185" y="128"/>
                </a:cxn>
                <a:cxn ang="0">
                  <a:pos x="179" y="138"/>
                </a:cxn>
                <a:cxn ang="0">
                  <a:pos x="171" y="150"/>
                </a:cxn>
                <a:cxn ang="0">
                  <a:pos x="164" y="159"/>
                </a:cxn>
                <a:cxn ang="0">
                  <a:pos x="152" y="170"/>
                </a:cxn>
                <a:cxn ang="0">
                  <a:pos x="141" y="176"/>
                </a:cxn>
                <a:cxn ang="0">
                  <a:pos x="129" y="182"/>
                </a:cxn>
                <a:cxn ang="0">
                  <a:pos x="119" y="186"/>
                </a:cxn>
                <a:cxn ang="0">
                  <a:pos x="106" y="187"/>
                </a:cxn>
                <a:cxn ang="0">
                  <a:pos x="97" y="189"/>
                </a:cxn>
                <a:cxn ang="0">
                  <a:pos x="83" y="187"/>
                </a:cxn>
                <a:cxn ang="0">
                  <a:pos x="74" y="184"/>
                </a:cxn>
                <a:cxn ang="0">
                  <a:pos x="63" y="182"/>
                </a:cxn>
                <a:cxn ang="0">
                  <a:pos x="55" y="178"/>
                </a:cxn>
                <a:cxn ang="0">
                  <a:pos x="43" y="171"/>
                </a:cxn>
                <a:cxn ang="0">
                  <a:pos x="37" y="165"/>
                </a:cxn>
                <a:cxn ang="0">
                  <a:pos x="26" y="157"/>
                </a:cxn>
                <a:cxn ang="0">
                  <a:pos x="21" y="149"/>
                </a:cxn>
                <a:cxn ang="0">
                  <a:pos x="14" y="140"/>
                </a:cxn>
                <a:cxn ang="0">
                  <a:pos x="9" y="131"/>
                </a:cxn>
                <a:cxn ang="0">
                  <a:pos x="4" y="120"/>
                </a:cxn>
                <a:cxn ang="0">
                  <a:pos x="3" y="110"/>
                </a:cxn>
                <a:cxn ang="0">
                  <a:pos x="1" y="99"/>
                </a:cxn>
                <a:cxn ang="0">
                  <a:pos x="1" y="89"/>
                </a:cxn>
                <a:cxn ang="0">
                  <a:pos x="3" y="77"/>
                </a:cxn>
                <a:cxn ang="0">
                  <a:pos x="5" y="67"/>
                </a:cxn>
                <a:cxn ang="0">
                  <a:pos x="9" y="54"/>
                </a:cxn>
                <a:cxn ang="0">
                  <a:pos x="16" y="45"/>
                </a:cxn>
                <a:cxn ang="0">
                  <a:pos x="25" y="35"/>
                </a:cxn>
              </a:cxnLst>
              <a:rect l="0" t="0" r="r" b="b"/>
              <a:pathLst>
                <a:path w="195" h="190">
                  <a:moveTo>
                    <a:pt x="29" y="29"/>
                  </a:moveTo>
                  <a:lnTo>
                    <a:pt x="29" y="29"/>
                  </a:lnTo>
                  <a:lnTo>
                    <a:pt x="33" y="26"/>
                  </a:lnTo>
                  <a:lnTo>
                    <a:pt x="34" y="25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1" y="19"/>
                  </a:lnTo>
                  <a:lnTo>
                    <a:pt x="43" y="18"/>
                  </a:lnTo>
                  <a:lnTo>
                    <a:pt x="46" y="17"/>
                  </a:lnTo>
                  <a:lnTo>
                    <a:pt x="47" y="15"/>
                  </a:lnTo>
                  <a:lnTo>
                    <a:pt x="51" y="14"/>
                  </a:lnTo>
                  <a:lnTo>
                    <a:pt x="51" y="12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61" y="9"/>
                  </a:lnTo>
                  <a:lnTo>
                    <a:pt x="62" y="9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9" y="5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82" y="2"/>
                  </a:lnTo>
                  <a:lnTo>
                    <a:pt x="83" y="2"/>
                  </a:lnTo>
                  <a:lnTo>
                    <a:pt x="87" y="2"/>
                  </a:lnTo>
                  <a:lnTo>
                    <a:pt x="88" y="2"/>
                  </a:lnTo>
                  <a:lnTo>
                    <a:pt x="91" y="2"/>
                  </a:lnTo>
                  <a:lnTo>
                    <a:pt x="92" y="2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05" y="2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11" y="2"/>
                  </a:lnTo>
                  <a:lnTo>
                    <a:pt x="113" y="3"/>
                  </a:lnTo>
                  <a:lnTo>
                    <a:pt x="114" y="3"/>
                  </a:lnTo>
                  <a:lnTo>
                    <a:pt x="117" y="3"/>
                  </a:lnTo>
                  <a:lnTo>
                    <a:pt x="119" y="4"/>
                  </a:lnTo>
                  <a:lnTo>
                    <a:pt x="122" y="4"/>
                  </a:lnTo>
                  <a:lnTo>
                    <a:pt x="123" y="4"/>
                  </a:lnTo>
                  <a:lnTo>
                    <a:pt x="125" y="5"/>
                  </a:lnTo>
                  <a:lnTo>
                    <a:pt x="128" y="7"/>
                  </a:lnTo>
                  <a:lnTo>
                    <a:pt x="130" y="7"/>
                  </a:lnTo>
                  <a:lnTo>
                    <a:pt x="131" y="9"/>
                  </a:lnTo>
                  <a:lnTo>
                    <a:pt x="135" y="10"/>
                  </a:lnTo>
                  <a:lnTo>
                    <a:pt x="136" y="10"/>
                  </a:lnTo>
                  <a:lnTo>
                    <a:pt x="138" y="11"/>
                  </a:lnTo>
                  <a:lnTo>
                    <a:pt x="138" y="11"/>
                  </a:lnTo>
                  <a:lnTo>
                    <a:pt x="143" y="14"/>
                  </a:lnTo>
                  <a:lnTo>
                    <a:pt x="143" y="14"/>
                  </a:lnTo>
                  <a:lnTo>
                    <a:pt x="146" y="15"/>
                  </a:lnTo>
                  <a:lnTo>
                    <a:pt x="147" y="17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153" y="21"/>
                  </a:lnTo>
                  <a:lnTo>
                    <a:pt x="154" y="21"/>
                  </a:lnTo>
                  <a:lnTo>
                    <a:pt x="156" y="23"/>
                  </a:lnTo>
                  <a:lnTo>
                    <a:pt x="156" y="23"/>
                  </a:lnTo>
                  <a:lnTo>
                    <a:pt x="160" y="26"/>
                  </a:lnTo>
                  <a:lnTo>
                    <a:pt x="161" y="26"/>
                  </a:lnTo>
                  <a:lnTo>
                    <a:pt x="162" y="29"/>
                  </a:lnTo>
                  <a:lnTo>
                    <a:pt x="164" y="30"/>
                  </a:lnTo>
                  <a:lnTo>
                    <a:pt x="166" y="31"/>
                  </a:lnTo>
                  <a:lnTo>
                    <a:pt x="166" y="33"/>
                  </a:lnTo>
                  <a:lnTo>
                    <a:pt x="170" y="36"/>
                  </a:lnTo>
                  <a:lnTo>
                    <a:pt x="170" y="36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4" y="43"/>
                  </a:lnTo>
                  <a:lnTo>
                    <a:pt x="174" y="43"/>
                  </a:lnTo>
                  <a:lnTo>
                    <a:pt x="177" y="45"/>
                  </a:lnTo>
                  <a:lnTo>
                    <a:pt x="178" y="46"/>
                  </a:lnTo>
                  <a:lnTo>
                    <a:pt x="179" y="50"/>
                  </a:lnTo>
                  <a:lnTo>
                    <a:pt x="179" y="50"/>
                  </a:lnTo>
                  <a:lnTo>
                    <a:pt x="182" y="53"/>
                  </a:lnTo>
                  <a:lnTo>
                    <a:pt x="182" y="53"/>
                  </a:lnTo>
                  <a:lnTo>
                    <a:pt x="183" y="56"/>
                  </a:lnTo>
                  <a:lnTo>
                    <a:pt x="183" y="58"/>
                  </a:lnTo>
                  <a:lnTo>
                    <a:pt x="185" y="60"/>
                  </a:lnTo>
                  <a:lnTo>
                    <a:pt x="186" y="61"/>
                  </a:lnTo>
                  <a:lnTo>
                    <a:pt x="186" y="64"/>
                  </a:lnTo>
                  <a:lnTo>
                    <a:pt x="188" y="66"/>
                  </a:lnTo>
                  <a:lnTo>
                    <a:pt x="189" y="68"/>
                  </a:lnTo>
                  <a:lnTo>
                    <a:pt x="189" y="70"/>
                  </a:lnTo>
                  <a:lnTo>
                    <a:pt x="189" y="72"/>
                  </a:lnTo>
                  <a:lnTo>
                    <a:pt x="190" y="74"/>
                  </a:lnTo>
                  <a:lnTo>
                    <a:pt x="190" y="77"/>
                  </a:lnTo>
                  <a:lnTo>
                    <a:pt x="190" y="78"/>
                  </a:lnTo>
                  <a:lnTo>
                    <a:pt x="191" y="81"/>
                  </a:lnTo>
                  <a:lnTo>
                    <a:pt x="191" y="82"/>
                  </a:lnTo>
                  <a:lnTo>
                    <a:pt x="191" y="85"/>
                  </a:lnTo>
                  <a:lnTo>
                    <a:pt x="191" y="86"/>
                  </a:lnTo>
                  <a:lnTo>
                    <a:pt x="191" y="91"/>
                  </a:lnTo>
                  <a:lnTo>
                    <a:pt x="191" y="91"/>
                  </a:lnTo>
                  <a:lnTo>
                    <a:pt x="194" y="94"/>
                  </a:lnTo>
                  <a:lnTo>
                    <a:pt x="194" y="94"/>
                  </a:lnTo>
                  <a:lnTo>
                    <a:pt x="191" y="99"/>
                  </a:lnTo>
                  <a:lnTo>
                    <a:pt x="191" y="100"/>
                  </a:lnTo>
                  <a:lnTo>
                    <a:pt x="191" y="102"/>
                  </a:lnTo>
                  <a:lnTo>
                    <a:pt x="191" y="103"/>
                  </a:lnTo>
                  <a:lnTo>
                    <a:pt x="191" y="107"/>
                  </a:lnTo>
                  <a:lnTo>
                    <a:pt x="191" y="108"/>
                  </a:lnTo>
                  <a:lnTo>
                    <a:pt x="190" y="112"/>
                  </a:lnTo>
                  <a:lnTo>
                    <a:pt x="190" y="112"/>
                  </a:lnTo>
                  <a:lnTo>
                    <a:pt x="190" y="116"/>
                  </a:lnTo>
                  <a:lnTo>
                    <a:pt x="189" y="116"/>
                  </a:lnTo>
                  <a:lnTo>
                    <a:pt x="189" y="120"/>
                  </a:lnTo>
                  <a:lnTo>
                    <a:pt x="188" y="122"/>
                  </a:lnTo>
                  <a:lnTo>
                    <a:pt x="186" y="124"/>
                  </a:lnTo>
                  <a:lnTo>
                    <a:pt x="186" y="126"/>
                  </a:lnTo>
                  <a:lnTo>
                    <a:pt x="185" y="128"/>
                  </a:lnTo>
                  <a:lnTo>
                    <a:pt x="185" y="130"/>
                  </a:lnTo>
                  <a:lnTo>
                    <a:pt x="183" y="134"/>
                  </a:lnTo>
                  <a:lnTo>
                    <a:pt x="182" y="134"/>
                  </a:lnTo>
                  <a:lnTo>
                    <a:pt x="180" y="138"/>
                  </a:lnTo>
                  <a:lnTo>
                    <a:pt x="179" y="138"/>
                  </a:lnTo>
                  <a:lnTo>
                    <a:pt x="178" y="142"/>
                  </a:lnTo>
                  <a:lnTo>
                    <a:pt x="177" y="143"/>
                  </a:lnTo>
                  <a:lnTo>
                    <a:pt x="174" y="147"/>
                  </a:lnTo>
                  <a:lnTo>
                    <a:pt x="173" y="148"/>
                  </a:lnTo>
                  <a:lnTo>
                    <a:pt x="171" y="150"/>
                  </a:lnTo>
                  <a:lnTo>
                    <a:pt x="171" y="151"/>
                  </a:lnTo>
                  <a:lnTo>
                    <a:pt x="168" y="155"/>
                  </a:lnTo>
                  <a:lnTo>
                    <a:pt x="166" y="156"/>
                  </a:lnTo>
                  <a:lnTo>
                    <a:pt x="164" y="158"/>
                  </a:lnTo>
                  <a:lnTo>
                    <a:pt x="164" y="159"/>
                  </a:lnTo>
                  <a:lnTo>
                    <a:pt x="160" y="163"/>
                  </a:lnTo>
                  <a:lnTo>
                    <a:pt x="158" y="164"/>
                  </a:lnTo>
                  <a:lnTo>
                    <a:pt x="155" y="166"/>
                  </a:lnTo>
                  <a:lnTo>
                    <a:pt x="154" y="166"/>
                  </a:lnTo>
                  <a:lnTo>
                    <a:pt x="152" y="170"/>
                  </a:lnTo>
                  <a:lnTo>
                    <a:pt x="149" y="171"/>
                  </a:lnTo>
                  <a:lnTo>
                    <a:pt x="147" y="172"/>
                  </a:lnTo>
                  <a:lnTo>
                    <a:pt x="146" y="173"/>
                  </a:lnTo>
                  <a:lnTo>
                    <a:pt x="141" y="175"/>
                  </a:lnTo>
                  <a:lnTo>
                    <a:pt x="141" y="176"/>
                  </a:lnTo>
                  <a:lnTo>
                    <a:pt x="137" y="178"/>
                  </a:lnTo>
                  <a:lnTo>
                    <a:pt x="137" y="179"/>
                  </a:lnTo>
                  <a:lnTo>
                    <a:pt x="132" y="180"/>
                  </a:lnTo>
                  <a:lnTo>
                    <a:pt x="131" y="180"/>
                  </a:lnTo>
                  <a:lnTo>
                    <a:pt x="129" y="182"/>
                  </a:lnTo>
                  <a:lnTo>
                    <a:pt x="128" y="182"/>
                  </a:lnTo>
                  <a:lnTo>
                    <a:pt x="124" y="183"/>
                  </a:lnTo>
                  <a:lnTo>
                    <a:pt x="123" y="184"/>
                  </a:lnTo>
                  <a:lnTo>
                    <a:pt x="119" y="184"/>
                  </a:lnTo>
                  <a:lnTo>
                    <a:pt x="119" y="186"/>
                  </a:lnTo>
                  <a:lnTo>
                    <a:pt x="114" y="186"/>
                  </a:lnTo>
                  <a:lnTo>
                    <a:pt x="114" y="186"/>
                  </a:lnTo>
                  <a:lnTo>
                    <a:pt x="111" y="187"/>
                  </a:lnTo>
                  <a:lnTo>
                    <a:pt x="108" y="187"/>
                  </a:lnTo>
                  <a:lnTo>
                    <a:pt x="106" y="187"/>
                  </a:lnTo>
                  <a:lnTo>
                    <a:pt x="105" y="187"/>
                  </a:lnTo>
                  <a:lnTo>
                    <a:pt x="102" y="187"/>
                  </a:lnTo>
                  <a:lnTo>
                    <a:pt x="100" y="187"/>
                  </a:lnTo>
                  <a:lnTo>
                    <a:pt x="97" y="189"/>
                  </a:lnTo>
                  <a:lnTo>
                    <a:pt x="97" y="189"/>
                  </a:lnTo>
                  <a:lnTo>
                    <a:pt x="92" y="187"/>
                  </a:lnTo>
                  <a:lnTo>
                    <a:pt x="92" y="187"/>
                  </a:lnTo>
                  <a:lnTo>
                    <a:pt x="88" y="187"/>
                  </a:lnTo>
                  <a:lnTo>
                    <a:pt x="87" y="187"/>
                  </a:lnTo>
                  <a:lnTo>
                    <a:pt x="83" y="187"/>
                  </a:lnTo>
                  <a:lnTo>
                    <a:pt x="82" y="187"/>
                  </a:lnTo>
                  <a:lnTo>
                    <a:pt x="80" y="186"/>
                  </a:lnTo>
                  <a:lnTo>
                    <a:pt x="79" y="186"/>
                  </a:lnTo>
                  <a:lnTo>
                    <a:pt x="75" y="186"/>
                  </a:lnTo>
                  <a:lnTo>
                    <a:pt x="74" y="184"/>
                  </a:lnTo>
                  <a:lnTo>
                    <a:pt x="71" y="184"/>
                  </a:lnTo>
                  <a:lnTo>
                    <a:pt x="70" y="184"/>
                  </a:lnTo>
                  <a:lnTo>
                    <a:pt x="67" y="183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2" y="180"/>
                  </a:lnTo>
                  <a:lnTo>
                    <a:pt x="58" y="179"/>
                  </a:lnTo>
                  <a:lnTo>
                    <a:pt x="57" y="179"/>
                  </a:lnTo>
                  <a:lnTo>
                    <a:pt x="55" y="178"/>
                  </a:lnTo>
                  <a:lnTo>
                    <a:pt x="55" y="178"/>
                  </a:lnTo>
                  <a:lnTo>
                    <a:pt x="50" y="175"/>
                  </a:lnTo>
                  <a:lnTo>
                    <a:pt x="50" y="175"/>
                  </a:lnTo>
                  <a:lnTo>
                    <a:pt x="47" y="173"/>
                  </a:lnTo>
                  <a:lnTo>
                    <a:pt x="46" y="172"/>
                  </a:lnTo>
                  <a:lnTo>
                    <a:pt x="43" y="171"/>
                  </a:lnTo>
                  <a:lnTo>
                    <a:pt x="43" y="171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7" y="165"/>
                  </a:lnTo>
                  <a:lnTo>
                    <a:pt x="37" y="165"/>
                  </a:lnTo>
                  <a:lnTo>
                    <a:pt x="33" y="163"/>
                  </a:lnTo>
                  <a:lnTo>
                    <a:pt x="32" y="163"/>
                  </a:lnTo>
                  <a:lnTo>
                    <a:pt x="31" y="159"/>
                  </a:lnTo>
                  <a:lnTo>
                    <a:pt x="29" y="158"/>
                  </a:lnTo>
                  <a:lnTo>
                    <a:pt x="26" y="157"/>
                  </a:lnTo>
                  <a:lnTo>
                    <a:pt x="26" y="156"/>
                  </a:lnTo>
                  <a:lnTo>
                    <a:pt x="23" y="152"/>
                  </a:lnTo>
                  <a:lnTo>
                    <a:pt x="23" y="152"/>
                  </a:lnTo>
                  <a:lnTo>
                    <a:pt x="21" y="150"/>
                  </a:lnTo>
                  <a:lnTo>
                    <a:pt x="21" y="149"/>
                  </a:lnTo>
                  <a:lnTo>
                    <a:pt x="17" y="147"/>
                  </a:lnTo>
                  <a:lnTo>
                    <a:pt x="17" y="147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4" y="140"/>
                  </a:lnTo>
                  <a:lnTo>
                    <a:pt x="14" y="140"/>
                  </a:lnTo>
                  <a:lnTo>
                    <a:pt x="11" y="135"/>
                  </a:lnTo>
                  <a:lnTo>
                    <a:pt x="11" y="135"/>
                  </a:lnTo>
                  <a:lnTo>
                    <a:pt x="9" y="133"/>
                  </a:lnTo>
                  <a:lnTo>
                    <a:pt x="9" y="131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4"/>
                  </a:lnTo>
                  <a:lnTo>
                    <a:pt x="5" y="123"/>
                  </a:lnTo>
                  <a:lnTo>
                    <a:pt x="4" y="120"/>
                  </a:lnTo>
                  <a:lnTo>
                    <a:pt x="4" y="119"/>
                  </a:lnTo>
                  <a:lnTo>
                    <a:pt x="4" y="116"/>
                  </a:lnTo>
                  <a:lnTo>
                    <a:pt x="3" y="115"/>
                  </a:lnTo>
                  <a:lnTo>
                    <a:pt x="3" y="112"/>
                  </a:lnTo>
                  <a:lnTo>
                    <a:pt x="3" y="110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9"/>
                  </a:lnTo>
                  <a:lnTo>
                    <a:pt x="1" y="99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1" y="91"/>
                  </a:lnTo>
                  <a:lnTo>
                    <a:pt x="1" y="89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1" y="82"/>
                  </a:lnTo>
                  <a:lnTo>
                    <a:pt x="1" y="81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5" y="67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3" y="51"/>
                  </a:lnTo>
                  <a:lnTo>
                    <a:pt x="14" y="51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7" y="43"/>
                  </a:lnTo>
                  <a:lnTo>
                    <a:pt x="20" y="42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5" y="35"/>
                  </a:lnTo>
                  <a:lnTo>
                    <a:pt x="26" y="33"/>
                  </a:lnTo>
                  <a:lnTo>
                    <a:pt x="29" y="30"/>
                  </a:lnTo>
                  <a:lnTo>
                    <a:pt x="29" y="29"/>
                  </a:lnTo>
                </a:path>
              </a:pathLst>
            </a:custGeom>
            <a:gradFill rotWithShape="0">
              <a:gsLst>
                <a:gs pos="0">
                  <a:srgbClr val="FF33CC"/>
                </a:gs>
                <a:gs pos="100000">
                  <a:srgbClr val="FF33CC">
                    <a:gamma/>
                    <a:shade val="49804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8" name="Freeform 10"/>
            <p:cNvSpPr>
              <a:spLocks/>
            </p:cNvSpPr>
            <p:nvPr/>
          </p:nvSpPr>
          <p:spPr bwMode="auto">
            <a:xfrm>
              <a:off x="3085" y="2487"/>
              <a:ext cx="195" cy="190"/>
            </a:xfrm>
            <a:custGeom>
              <a:avLst/>
              <a:gdLst>
                <a:gd name="T0" fmla="*/ 34 w 195"/>
                <a:gd name="T1" fmla="*/ 25 h 190"/>
                <a:gd name="T2" fmla="*/ 43 w 195"/>
                <a:gd name="T3" fmla="*/ 18 h 190"/>
                <a:gd name="T4" fmla="*/ 51 w 195"/>
                <a:gd name="T5" fmla="*/ 12 h 190"/>
                <a:gd name="T6" fmla="*/ 62 w 195"/>
                <a:gd name="T7" fmla="*/ 9 h 190"/>
                <a:gd name="T8" fmla="*/ 70 w 195"/>
                <a:gd name="T9" fmla="*/ 4 h 190"/>
                <a:gd name="T10" fmla="*/ 82 w 195"/>
                <a:gd name="T11" fmla="*/ 2 h 190"/>
                <a:gd name="T12" fmla="*/ 91 w 195"/>
                <a:gd name="T13" fmla="*/ 2 h 190"/>
                <a:gd name="T14" fmla="*/ 105 w 195"/>
                <a:gd name="T15" fmla="*/ 2 h 190"/>
                <a:gd name="T16" fmla="*/ 113 w 195"/>
                <a:gd name="T17" fmla="*/ 3 h 190"/>
                <a:gd name="T18" fmla="*/ 122 w 195"/>
                <a:gd name="T19" fmla="*/ 4 h 190"/>
                <a:gd name="T20" fmla="*/ 130 w 195"/>
                <a:gd name="T21" fmla="*/ 7 h 190"/>
                <a:gd name="T22" fmla="*/ 138 w 195"/>
                <a:gd name="T23" fmla="*/ 11 h 190"/>
                <a:gd name="T24" fmla="*/ 149 w 195"/>
                <a:gd name="T25" fmla="*/ 18 h 190"/>
                <a:gd name="T26" fmla="*/ 160 w 195"/>
                <a:gd name="T27" fmla="*/ 26 h 190"/>
                <a:gd name="T28" fmla="*/ 166 w 195"/>
                <a:gd name="T29" fmla="*/ 31 h 190"/>
                <a:gd name="T30" fmla="*/ 172 w 195"/>
                <a:gd name="T31" fmla="*/ 39 h 190"/>
                <a:gd name="T32" fmla="*/ 179 w 195"/>
                <a:gd name="T33" fmla="*/ 50 h 190"/>
                <a:gd name="T34" fmla="*/ 185 w 195"/>
                <a:gd name="T35" fmla="*/ 60 h 190"/>
                <a:gd name="T36" fmla="*/ 189 w 195"/>
                <a:gd name="T37" fmla="*/ 68 h 190"/>
                <a:gd name="T38" fmla="*/ 190 w 195"/>
                <a:gd name="T39" fmla="*/ 77 h 190"/>
                <a:gd name="T40" fmla="*/ 191 w 195"/>
                <a:gd name="T41" fmla="*/ 85 h 190"/>
                <a:gd name="T42" fmla="*/ 191 w 195"/>
                <a:gd name="T43" fmla="*/ 99 h 190"/>
                <a:gd name="T44" fmla="*/ 191 w 195"/>
                <a:gd name="T45" fmla="*/ 107 h 190"/>
                <a:gd name="T46" fmla="*/ 189 w 195"/>
                <a:gd name="T47" fmla="*/ 116 h 190"/>
                <a:gd name="T48" fmla="*/ 186 w 195"/>
                <a:gd name="T49" fmla="*/ 126 h 190"/>
                <a:gd name="T50" fmla="*/ 182 w 195"/>
                <a:gd name="T51" fmla="*/ 134 h 190"/>
                <a:gd name="T52" fmla="*/ 177 w 195"/>
                <a:gd name="T53" fmla="*/ 143 h 190"/>
                <a:gd name="T54" fmla="*/ 171 w 195"/>
                <a:gd name="T55" fmla="*/ 151 h 190"/>
                <a:gd name="T56" fmla="*/ 164 w 195"/>
                <a:gd name="T57" fmla="*/ 159 h 190"/>
                <a:gd name="T58" fmla="*/ 154 w 195"/>
                <a:gd name="T59" fmla="*/ 166 h 190"/>
                <a:gd name="T60" fmla="*/ 146 w 195"/>
                <a:gd name="T61" fmla="*/ 173 h 190"/>
                <a:gd name="T62" fmla="*/ 137 w 195"/>
                <a:gd name="T63" fmla="*/ 179 h 190"/>
                <a:gd name="T64" fmla="*/ 128 w 195"/>
                <a:gd name="T65" fmla="*/ 182 h 190"/>
                <a:gd name="T66" fmla="*/ 119 w 195"/>
                <a:gd name="T67" fmla="*/ 186 h 190"/>
                <a:gd name="T68" fmla="*/ 106 w 195"/>
                <a:gd name="T69" fmla="*/ 187 h 190"/>
                <a:gd name="T70" fmla="*/ 97 w 195"/>
                <a:gd name="T71" fmla="*/ 189 h 190"/>
                <a:gd name="T72" fmla="*/ 83 w 195"/>
                <a:gd name="T73" fmla="*/ 187 h 190"/>
                <a:gd name="T74" fmla="*/ 75 w 195"/>
                <a:gd name="T75" fmla="*/ 186 h 190"/>
                <a:gd name="T76" fmla="*/ 67 w 195"/>
                <a:gd name="T77" fmla="*/ 183 h 190"/>
                <a:gd name="T78" fmla="*/ 58 w 195"/>
                <a:gd name="T79" fmla="*/ 179 h 190"/>
                <a:gd name="T80" fmla="*/ 47 w 195"/>
                <a:gd name="T81" fmla="*/ 173 h 190"/>
                <a:gd name="T82" fmla="*/ 39 w 195"/>
                <a:gd name="T83" fmla="*/ 168 h 190"/>
                <a:gd name="T84" fmla="*/ 31 w 195"/>
                <a:gd name="T85" fmla="*/ 159 h 190"/>
                <a:gd name="T86" fmla="*/ 23 w 195"/>
                <a:gd name="T87" fmla="*/ 152 h 190"/>
                <a:gd name="T88" fmla="*/ 16 w 195"/>
                <a:gd name="T89" fmla="*/ 143 h 190"/>
                <a:gd name="T90" fmla="*/ 9 w 195"/>
                <a:gd name="T91" fmla="*/ 133 h 190"/>
                <a:gd name="T92" fmla="*/ 7 w 195"/>
                <a:gd name="T93" fmla="*/ 124 h 190"/>
                <a:gd name="T94" fmla="*/ 4 w 195"/>
                <a:gd name="T95" fmla="*/ 116 h 190"/>
                <a:gd name="T96" fmla="*/ 1 w 195"/>
                <a:gd name="T97" fmla="*/ 108 h 190"/>
                <a:gd name="T98" fmla="*/ 1 w 195"/>
                <a:gd name="T99" fmla="*/ 99 h 190"/>
                <a:gd name="T100" fmla="*/ 1 w 195"/>
                <a:gd name="T101" fmla="*/ 86 h 190"/>
                <a:gd name="T102" fmla="*/ 3 w 195"/>
                <a:gd name="T103" fmla="*/ 77 h 190"/>
                <a:gd name="T104" fmla="*/ 5 w 195"/>
                <a:gd name="T105" fmla="*/ 67 h 190"/>
                <a:gd name="T106" fmla="*/ 8 w 195"/>
                <a:gd name="T107" fmla="*/ 59 h 190"/>
                <a:gd name="T108" fmla="*/ 14 w 195"/>
                <a:gd name="T109" fmla="*/ 51 h 190"/>
                <a:gd name="T110" fmla="*/ 20 w 195"/>
                <a:gd name="T111" fmla="*/ 42 h 190"/>
                <a:gd name="T112" fmla="*/ 26 w 195"/>
                <a:gd name="T113" fmla="*/ 33 h 1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5"/>
                <a:gd name="T172" fmla="*/ 0 h 190"/>
                <a:gd name="T173" fmla="*/ 195 w 195"/>
                <a:gd name="T174" fmla="*/ 190 h 19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5" h="190">
                  <a:moveTo>
                    <a:pt x="29" y="29"/>
                  </a:moveTo>
                  <a:lnTo>
                    <a:pt x="29" y="29"/>
                  </a:lnTo>
                  <a:lnTo>
                    <a:pt x="33" y="26"/>
                  </a:lnTo>
                  <a:lnTo>
                    <a:pt x="34" y="25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1" y="19"/>
                  </a:lnTo>
                  <a:lnTo>
                    <a:pt x="43" y="18"/>
                  </a:lnTo>
                  <a:lnTo>
                    <a:pt x="46" y="17"/>
                  </a:lnTo>
                  <a:lnTo>
                    <a:pt x="47" y="15"/>
                  </a:lnTo>
                  <a:lnTo>
                    <a:pt x="51" y="14"/>
                  </a:lnTo>
                  <a:lnTo>
                    <a:pt x="51" y="12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61" y="9"/>
                  </a:lnTo>
                  <a:lnTo>
                    <a:pt x="62" y="9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9" y="5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79" y="3"/>
                  </a:lnTo>
                  <a:lnTo>
                    <a:pt x="82" y="2"/>
                  </a:lnTo>
                  <a:lnTo>
                    <a:pt x="83" y="2"/>
                  </a:lnTo>
                  <a:lnTo>
                    <a:pt x="87" y="2"/>
                  </a:lnTo>
                  <a:lnTo>
                    <a:pt x="88" y="2"/>
                  </a:lnTo>
                  <a:lnTo>
                    <a:pt x="91" y="2"/>
                  </a:lnTo>
                  <a:lnTo>
                    <a:pt x="92" y="2"/>
                  </a:lnTo>
                  <a:lnTo>
                    <a:pt x="97" y="0"/>
                  </a:lnTo>
                  <a:lnTo>
                    <a:pt x="100" y="2"/>
                  </a:lnTo>
                  <a:lnTo>
                    <a:pt x="105" y="2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11" y="2"/>
                  </a:lnTo>
                  <a:lnTo>
                    <a:pt x="113" y="3"/>
                  </a:lnTo>
                  <a:lnTo>
                    <a:pt x="114" y="3"/>
                  </a:lnTo>
                  <a:lnTo>
                    <a:pt x="117" y="3"/>
                  </a:lnTo>
                  <a:lnTo>
                    <a:pt x="119" y="4"/>
                  </a:lnTo>
                  <a:lnTo>
                    <a:pt x="122" y="4"/>
                  </a:lnTo>
                  <a:lnTo>
                    <a:pt x="123" y="4"/>
                  </a:lnTo>
                  <a:lnTo>
                    <a:pt x="125" y="5"/>
                  </a:lnTo>
                  <a:lnTo>
                    <a:pt x="128" y="7"/>
                  </a:lnTo>
                  <a:lnTo>
                    <a:pt x="130" y="7"/>
                  </a:lnTo>
                  <a:lnTo>
                    <a:pt x="131" y="9"/>
                  </a:lnTo>
                  <a:lnTo>
                    <a:pt x="135" y="10"/>
                  </a:lnTo>
                  <a:lnTo>
                    <a:pt x="136" y="10"/>
                  </a:lnTo>
                  <a:lnTo>
                    <a:pt x="138" y="11"/>
                  </a:lnTo>
                  <a:lnTo>
                    <a:pt x="143" y="14"/>
                  </a:lnTo>
                  <a:lnTo>
                    <a:pt x="146" y="15"/>
                  </a:lnTo>
                  <a:lnTo>
                    <a:pt x="147" y="17"/>
                  </a:lnTo>
                  <a:lnTo>
                    <a:pt x="149" y="18"/>
                  </a:lnTo>
                  <a:lnTo>
                    <a:pt x="153" y="21"/>
                  </a:lnTo>
                  <a:lnTo>
                    <a:pt x="154" y="21"/>
                  </a:lnTo>
                  <a:lnTo>
                    <a:pt x="156" y="23"/>
                  </a:lnTo>
                  <a:lnTo>
                    <a:pt x="160" y="26"/>
                  </a:lnTo>
                  <a:lnTo>
                    <a:pt x="161" y="26"/>
                  </a:lnTo>
                  <a:lnTo>
                    <a:pt x="162" y="29"/>
                  </a:lnTo>
                  <a:lnTo>
                    <a:pt x="164" y="30"/>
                  </a:lnTo>
                  <a:lnTo>
                    <a:pt x="166" y="31"/>
                  </a:lnTo>
                  <a:lnTo>
                    <a:pt x="166" y="33"/>
                  </a:lnTo>
                  <a:lnTo>
                    <a:pt x="170" y="36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4" y="43"/>
                  </a:lnTo>
                  <a:lnTo>
                    <a:pt x="177" y="45"/>
                  </a:lnTo>
                  <a:lnTo>
                    <a:pt x="178" y="46"/>
                  </a:lnTo>
                  <a:lnTo>
                    <a:pt x="179" y="50"/>
                  </a:lnTo>
                  <a:lnTo>
                    <a:pt x="182" y="53"/>
                  </a:lnTo>
                  <a:lnTo>
                    <a:pt x="183" y="56"/>
                  </a:lnTo>
                  <a:lnTo>
                    <a:pt x="183" y="58"/>
                  </a:lnTo>
                  <a:lnTo>
                    <a:pt x="185" y="60"/>
                  </a:lnTo>
                  <a:lnTo>
                    <a:pt x="186" y="61"/>
                  </a:lnTo>
                  <a:lnTo>
                    <a:pt x="186" y="64"/>
                  </a:lnTo>
                  <a:lnTo>
                    <a:pt x="188" y="66"/>
                  </a:lnTo>
                  <a:lnTo>
                    <a:pt x="189" y="68"/>
                  </a:lnTo>
                  <a:lnTo>
                    <a:pt x="189" y="70"/>
                  </a:lnTo>
                  <a:lnTo>
                    <a:pt x="189" y="72"/>
                  </a:lnTo>
                  <a:lnTo>
                    <a:pt x="190" y="74"/>
                  </a:lnTo>
                  <a:lnTo>
                    <a:pt x="190" y="77"/>
                  </a:lnTo>
                  <a:lnTo>
                    <a:pt x="190" y="78"/>
                  </a:lnTo>
                  <a:lnTo>
                    <a:pt x="191" y="81"/>
                  </a:lnTo>
                  <a:lnTo>
                    <a:pt x="191" y="82"/>
                  </a:lnTo>
                  <a:lnTo>
                    <a:pt x="191" y="85"/>
                  </a:lnTo>
                  <a:lnTo>
                    <a:pt x="191" y="86"/>
                  </a:lnTo>
                  <a:lnTo>
                    <a:pt x="191" y="91"/>
                  </a:lnTo>
                  <a:lnTo>
                    <a:pt x="194" y="94"/>
                  </a:lnTo>
                  <a:lnTo>
                    <a:pt x="191" y="99"/>
                  </a:lnTo>
                  <a:lnTo>
                    <a:pt x="191" y="100"/>
                  </a:lnTo>
                  <a:lnTo>
                    <a:pt x="191" y="102"/>
                  </a:lnTo>
                  <a:lnTo>
                    <a:pt x="191" y="103"/>
                  </a:lnTo>
                  <a:lnTo>
                    <a:pt x="191" y="107"/>
                  </a:lnTo>
                  <a:lnTo>
                    <a:pt x="191" y="108"/>
                  </a:lnTo>
                  <a:lnTo>
                    <a:pt x="190" y="112"/>
                  </a:lnTo>
                  <a:lnTo>
                    <a:pt x="190" y="116"/>
                  </a:lnTo>
                  <a:lnTo>
                    <a:pt x="189" y="116"/>
                  </a:lnTo>
                  <a:lnTo>
                    <a:pt x="189" y="120"/>
                  </a:lnTo>
                  <a:lnTo>
                    <a:pt x="188" y="122"/>
                  </a:lnTo>
                  <a:lnTo>
                    <a:pt x="186" y="124"/>
                  </a:lnTo>
                  <a:lnTo>
                    <a:pt x="186" y="126"/>
                  </a:lnTo>
                  <a:lnTo>
                    <a:pt x="185" y="128"/>
                  </a:lnTo>
                  <a:lnTo>
                    <a:pt x="185" y="130"/>
                  </a:lnTo>
                  <a:lnTo>
                    <a:pt x="183" y="134"/>
                  </a:lnTo>
                  <a:lnTo>
                    <a:pt x="182" y="134"/>
                  </a:lnTo>
                  <a:lnTo>
                    <a:pt x="180" y="138"/>
                  </a:lnTo>
                  <a:lnTo>
                    <a:pt x="179" y="138"/>
                  </a:lnTo>
                  <a:lnTo>
                    <a:pt x="178" y="142"/>
                  </a:lnTo>
                  <a:lnTo>
                    <a:pt x="177" y="143"/>
                  </a:lnTo>
                  <a:lnTo>
                    <a:pt x="174" y="147"/>
                  </a:lnTo>
                  <a:lnTo>
                    <a:pt x="173" y="148"/>
                  </a:lnTo>
                  <a:lnTo>
                    <a:pt x="171" y="150"/>
                  </a:lnTo>
                  <a:lnTo>
                    <a:pt x="171" y="151"/>
                  </a:lnTo>
                  <a:lnTo>
                    <a:pt x="168" y="155"/>
                  </a:lnTo>
                  <a:lnTo>
                    <a:pt x="166" y="156"/>
                  </a:lnTo>
                  <a:lnTo>
                    <a:pt x="164" y="158"/>
                  </a:lnTo>
                  <a:lnTo>
                    <a:pt x="164" y="159"/>
                  </a:lnTo>
                  <a:lnTo>
                    <a:pt x="160" y="163"/>
                  </a:lnTo>
                  <a:lnTo>
                    <a:pt x="158" y="164"/>
                  </a:lnTo>
                  <a:lnTo>
                    <a:pt x="155" y="166"/>
                  </a:lnTo>
                  <a:lnTo>
                    <a:pt x="154" y="166"/>
                  </a:lnTo>
                  <a:lnTo>
                    <a:pt x="152" y="170"/>
                  </a:lnTo>
                  <a:lnTo>
                    <a:pt x="149" y="171"/>
                  </a:lnTo>
                  <a:lnTo>
                    <a:pt x="147" y="172"/>
                  </a:lnTo>
                  <a:lnTo>
                    <a:pt x="146" y="173"/>
                  </a:lnTo>
                  <a:lnTo>
                    <a:pt x="141" y="175"/>
                  </a:lnTo>
                  <a:lnTo>
                    <a:pt x="141" y="176"/>
                  </a:lnTo>
                  <a:lnTo>
                    <a:pt x="137" y="178"/>
                  </a:lnTo>
                  <a:lnTo>
                    <a:pt x="137" y="179"/>
                  </a:lnTo>
                  <a:lnTo>
                    <a:pt x="132" y="180"/>
                  </a:lnTo>
                  <a:lnTo>
                    <a:pt x="131" y="180"/>
                  </a:lnTo>
                  <a:lnTo>
                    <a:pt x="129" y="182"/>
                  </a:lnTo>
                  <a:lnTo>
                    <a:pt x="128" y="182"/>
                  </a:lnTo>
                  <a:lnTo>
                    <a:pt x="124" y="183"/>
                  </a:lnTo>
                  <a:lnTo>
                    <a:pt x="123" y="184"/>
                  </a:lnTo>
                  <a:lnTo>
                    <a:pt x="119" y="184"/>
                  </a:lnTo>
                  <a:lnTo>
                    <a:pt x="119" y="186"/>
                  </a:lnTo>
                  <a:lnTo>
                    <a:pt x="114" y="186"/>
                  </a:lnTo>
                  <a:lnTo>
                    <a:pt x="111" y="187"/>
                  </a:lnTo>
                  <a:lnTo>
                    <a:pt x="108" y="187"/>
                  </a:lnTo>
                  <a:lnTo>
                    <a:pt x="106" y="187"/>
                  </a:lnTo>
                  <a:lnTo>
                    <a:pt x="105" y="187"/>
                  </a:lnTo>
                  <a:lnTo>
                    <a:pt x="102" y="187"/>
                  </a:lnTo>
                  <a:lnTo>
                    <a:pt x="100" y="187"/>
                  </a:lnTo>
                  <a:lnTo>
                    <a:pt x="97" y="189"/>
                  </a:lnTo>
                  <a:lnTo>
                    <a:pt x="92" y="187"/>
                  </a:lnTo>
                  <a:lnTo>
                    <a:pt x="88" y="187"/>
                  </a:lnTo>
                  <a:lnTo>
                    <a:pt x="87" y="187"/>
                  </a:lnTo>
                  <a:lnTo>
                    <a:pt x="83" y="187"/>
                  </a:lnTo>
                  <a:lnTo>
                    <a:pt x="82" y="187"/>
                  </a:lnTo>
                  <a:lnTo>
                    <a:pt x="80" y="186"/>
                  </a:lnTo>
                  <a:lnTo>
                    <a:pt x="79" y="186"/>
                  </a:lnTo>
                  <a:lnTo>
                    <a:pt x="75" y="186"/>
                  </a:lnTo>
                  <a:lnTo>
                    <a:pt x="74" y="184"/>
                  </a:lnTo>
                  <a:lnTo>
                    <a:pt x="71" y="184"/>
                  </a:lnTo>
                  <a:lnTo>
                    <a:pt x="70" y="184"/>
                  </a:lnTo>
                  <a:lnTo>
                    <a:pt x="67" y="183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2" y="180"/>
                  </a:lnTo>
                  <a:lnTo>
                    <a:pt x="58" y="179"/>
                  </a:lnTo>
                  <a:lnTo>
                    <a:pt x="57" y="179"/>
                  </a:lnTo>
                  <a:lnTo>
                    <a:pt x="55" y="178"/>
                  </a:lnTo>
                  <a:lnTo>
                    <a:pt x="50" y="175"/>
                  </a:lnTo>
                  <a:lnTo>
                    <a:pt x="47" y="173"/>
                  </a:lnTo>
                  <a:lnTo>
                    <a:pt x="46" y="172"/>
                  </a:lnTo>
                  <a:lnTo>
                    <a:pt x="43" y="171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7" y="165"/>
                  </a:lnTo>
                  <a:lnTo>
                    <a:pt x="33" y="163"/>
                  </a:lnTo>
                  <a:lnTo>
                    <a:pt x="32" y="163"/>
                  </a:lnTo>
                  <a:lnTo>
                    <a:pt x="31" y="159"/>
                  </a:lnTo>
                  <a:lnTo>
                    <a:pt x="29" y="158"/>
                  </a:lnTo>
                  <a:lnTo>
                    <a:pt x="26" y="157"/>
                  </a:lnTo>
                  <a:lnTo>
                    <a:pt x="26" y="156"/>
                  </a:lnTo>
                  <a:lnTo>
                    <a:pt x="23" y="152"/>
                  </a:lnTo>
                  <a:lnTo>
                    <a:pt x="21" y="150"/>
                  </a:lnTo>
                  <a:lnTo>
                    <a:pt x="21" y="149"/>
                  </a:lnTo>
                  <a:lnTo>
                    <a:pt x="17" y="147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4" y="140"/>
                  </a:lnTo>
                  <a:lnTo>
                    <a:pt x="11" y="135"/>
                  </a:lnTo>
                  <a:lnTo>
                    <a:pt x="9" y="133"/>
                  </a:lnTo>
                  <a:lnTo>
                    <a:pt x="9" y="131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4"/>
                  </a:lnTo>
                  <a:lnTo>
                    <a:pt x="5" y="123"/>
                  </a:lnTo>
                  <a:lnTo>
                    <a:pt x="4" y="120"/>
                  </a:lnTo>
                  <a:lnTo>
                    <a:pt x="4" y="119"/>
                  </a:lnTo>
                  <a:lnTo>
                    <a:pt x="4" y="116"/>
                  </a:lnTo>
                  <a:lnTo>
                    <a:pt x="3" y="115"/>
                  </a:lnTo>
                  <a:lnTo>
                    <a:pt x="3" y="112"/>
                  </a:lnTo>
                  <a:lnTo>
                    <a:pt x="3" y="110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9"/>
                  </a:lnTo>
                  <a:lnTo>
                    <a:pt x="0" y="94"/>
                  </a:lnTo>
                  <a:lnTo>
                    <a:pt x="1" y="91"/>
                  </a:lnTo>
                  <a:lnTo>
                    <a:pt x="1" y="89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1" y="82"/>
                  </a:lnTo>
                  <a:lnTo>
                    <a:pt x="1" y="81"/>
                  </a:lnTo>
                  <a:lnTo>
                    <a:pt x="3" y="77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5" y="67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3" y="51"/>
                  </a:lnTo>
                  <a:lnTo>
                    <a:pt x="14" y="51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7" y="43"/>
                  </a:lnTo>
                  <a:lnTo>
                    <a:pt x="20" y="42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5" y="35"/>
                  </a:lnTo>
                  <a:lnTo>
                    <a:pt x="26" y="33"/>
                  </a:lnTo>
                  <a:lnTo>
                    <a:pt x="29" y="30"/>
                  </a:lnTo>
                  <a:lnTo>
                    <a:pt x="29" y="2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9" name="Freeform 11"/>
            <p:cNvSpPr>
              <a:spLocks/>
            </p:cNvSpPr>
            <p:nvPr/>
          </p:nvSpPr>
          <p:spPr bwMode="auto">
            <a:xfrm>
              <a:off x="2763" y="1902"/>
              <a:ext cx="195" cy="189"/>
            </a:xfrm>
            <a:custGeom>
              <a:avLst/>
              <a:gdLst>
                <a:gd name="T0" fmla="*/ 38 w 195"/>
                <a:gd name="T1" fmla="*/ 21 h 189"/>
                <a:gd name="T2" fmla="*/ 47 w 195"/>
                <a:gd name="T3" fmla="*/ 14 h 189"/>
                <a:gd name="T4" fmla="*/ 59 w 195"/>
                <a:gd name="T5" fmla="*/ 8 h 189"/>
                <a:gd name="T6" fmla="*/ 70 w 195"/>
                <a:gd name="T7" fmla="*/ 3 h 189"/>
                <a:gd name="T8" fmla="*/ 82 w 195"/>
                <a:gd name="T9" fmla="*/ 1 h 189"/>
                <a:gd name="T10" fmla="*/ 92 w 195"/>
                <a:gd name="T11" fmla="*/ 1 h 189"/>
                <a:gd name="T12" fmla="*/ 105 w 195"/>
                <a:gd name="T13" fmla="*/ 1 h 189"/>
                <a:gd name="T14" fmla="*/ 114 w 195"/>
                <a:gd name="T15" fmla="*/ 2 h 189"/>
                <a:gd name="T16" fmla="*/ 125 w 195"/>
                <a:gd name="T17" fmla="*/ 4 h 189"/>
                <a:gd name="T18" fmla="*/ 136 w 195"/>
                <a:gd name="T19" fmla="*/ 9 h 189"/>
                <a:gd name="T20" fmla="*/ 146 w 195"/>
                <a:gd name="T21" fmla="*/ 14 h 189"/>
                <a:gd name="T22" fmla="*/ 154 w 195"/>
                <a:gd name="T23" fmla="*/ 19 h 189"/>
                <a:gd name="T24" fmla="*/ 162 w 195"/>
                <a:gd name="T25" fmla="*/ 28 h 189"/>
                <a:gd name="T26" fmla="*/ 170 w 195"/>
                <a:gd name="T27" fmla="*/ 35 h 189"/>
                <a:gd name="T28" fmla="*/ 177 w 195"/>
                <a:gd name="T29" fmla="*/ 44 h 189"/>
                <a:gd name="T30" fmla="*/ 182 w 195"/>
                <a:gd name="T31" fmla="*/ 52 h 189"/>
                <a:gd name="T32" fmla="*/ 186 w 195"/>
                <a:gd name="T33" fmla="*/ 63 h 189"/>
                <a:gd name="T34" fmla="*/ 190 w 195"/>
                <a:gd name="T35" fmla="*/ 73 h 189"/>
                <a:gd name="T36" fmla="*/ 191 w 195"/>
                <a:gd name="T37" fmla="*/ 84 h 189"/>
                <a:gd name="T38" fmla="*/ 194 w 195"/>
                <a:gd name="T39" fmla="*/ 93 h 189"/>
                <a:gd name="T40" fmla="*/ 191 w 195"/>
                <a:gd name="T41" fmla="*/ 106 h 189"/>
                <a:gd name="T42" fmla="*/ 189 w 195"/>
                <a:gd name="T43" fmla="*/ 115 h 189"/>
                <a:gd name="T44" fmla="*/ 185 w 195"/>
                <a:gd name="T45" fmla="*/ 127 h 189"/>
                <a:gd name="T46" fmla="*/ 179 w 195"/>
                <a:gd name="T47" fmla="*/ 137 h 189"/>
                <a:gd name="T48" fmla="*/ 171 w 195"/>
                <a:gd name="T49" fmla="*/ 149 h 189"/>
                <a:gd name="T50" fmla="*/ 164 w 195"/>
                <a:gd name="T51" fmla="*/ 158 h 189"/>
                <a:gd name="T52" fmla="*/ 152 w 195"/>
                <a:gd name="T53" fmla="*/ 169 h 189"/>
                <a:gd name="T54" fmla="*/ 141 w 195"/>
                <a:gd name="T55" fmla="*/ 175 h 189"/>
                <a:gd name="T56" fmla="*/ 129 w 195"/>
                <a:gd name="T57" fmla="*/ 180 h 189"/>
                <a:gd name="T58" fmla="*/ 119 w 195"/>
                <a:gd name="T59" fmla="*/ 185 h 189"/>
                <a:gd name="T60" fmla="*/ 106 w 195"/>
                <a:gd name="T61" fmla="*/ 186 h 189"/>
                <a:gd name="T62" fmla="*/ 97 w 195"/>
                <a:gd name="T63" fmla="*/ 188 h 189"/>
                <a:gd name="T64" fmla="*/ 83 w 195"/>
                <a:gd name="T65" fmla="*/ 186 h 189"/>
                <a:gd name="T66" fmla="*/ 74 w 195"/>
                <a:gd name="T67" fmla="*/ 183 h 189"/>
                <a:gd name="T68" fmla="*/ 63 w 195"/>
                <a:gd name="T69" fmla="*/ 180 h 189"/>
                <a:gd name="T70" fmla="*/ 55 w 195"/>
                <a:gd name="T71" fmla="*/ 177 h 189"/>
                <a:gd name="T72" fmla="*/ 43 w 195"/>
                <a:gd name="T73" fmla="*/ 170 h 189"/>
                <a:gd name="T74" fmla="*/ 37 w 195"/>
                <a:gd name="T75" fmla="*/ 164 h 189"/>
                <a:gd name="T76" fmla="*/ 26 w 195"/>
                <a:gd name="T77" fmla="*/ 156 h 189"/>
                <a:gd name="T78" fmla="*/ 21 w 195"/>
                <a:gd name="T79" fmla="*/ 148 h 189"/>
                <a:gd name="T80" fmla="*/ 14 w 195"/>
                <a:gd name="T81" fmla="*/ 138 h 189"/>
                <a:gd name="T82" fmla="*/ 9 w 195"/>
                <a:gd name="T83" fmla="*/ 130 h 189"/>
                <a:gd name="T84" fmla="*/ 4 w 195"/>
                <a:gd name="T85" fmla="*/ 119 h 189"/>
                <a:gd name="T86" fmla="*/ 3 w 195"/>
                <a:gd name="T87" fmla="*/ 109 h 189"/>
                <a:gd name="T88" fmla="*/ 1 w 195"/>
                <a:gd name="T89" fmla="*/ 98 h 189"/>
                <a:gd name="T90" fmla="*/ 1 w 195"/>
                <a:gd name="T91" fmla="*/ 88 h 189"/>
                <a:gd name="T92" fmla="*/ 3 w 195"/>
                <a:gd name="T93" fmla="*/ 75 h 189"/>
                <a:gd name="T94" fmla="*/ 5 w 195"/>
                <a:gd name="T95" fmla="*/ 66 h 189"/>
                <a:gd name="T96" fmla="*/ 9 w 195"/>
                <a:gd name="T97" fmla="*/ 53 h 189"/>
                <a:gd name="T98" fmla="*/ 16 w 195"/>
                <a:gd name="T99" fmla="*/ 44 h 189"/>
                <a:gd name="T100" fmla="*/ 25 w 195"/>
                <a:gd name="T101" fmla="*/ 33 h 1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5"/>
                <a:gd name="T154" fmla="*/ 0 h 189"/>
                <a:gd name="T155" fmla="*/ 195 w 195"/>
                <a:gd name="T156" fmla="*/ 189 h 1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5" h="189">
                  <a:moveTo>
                    <a:pt x="29" y="28"/>
                  </a:moveTo>
                  <a:lnTo>
                    <a:pt x="29" y="28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8" y="21"/>
                  </a:lnTo>
                  <a:lnTo>
                    <a:pt x="39" y="21"/>
                  </a:lnTo>
                  <a:lnTo>
                    <a:pt x="41" y="18"/>
                  </a:lnTo>
                  <a:lnTo>
                    <a:pt x="43" y="17"/>
                  </a:lnTo>
                  <a:lnTo>
                    <a:pt x="46" y="16"/>
                  </a:lnTo>
                  <a:lnTo>
                    <a:pt x="47" y="14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59" y="8"/>
                  </a:lnTo>
                  <a:lnTo>
                    <a:pt x="62" y="8"/>
                  </a:lnTo>
                  <a:lnTo>
                    <a:pt x="64" y="5"/>
                  </a:lnTo>
                  <a:lnTo>
                    <a:pt x="65" y="5"/>
                  </a:lnTo>
                  <a:lnTo>
                    <a:pt x="69" y="4"/>
                  </a:lnTo>
                  <a:lnTo>
                    <a:pt x="70" y="3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7" y="0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11" y="1"/>
                  </a:lnTo>
                  <a:lnTo>
                    <a:pt x="113" y="2"/>
                  </a:lnTo>
                  <a:lnTo>
                    <a:pt x="114" y="2"/>
                  </a:lnTo>
                  <a:lnTo>
                    <a:pt x="117" y="2"/>
                  </a:lnTo>
                  <a:lnTo>
                    <a:pt x="119" y="3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5" y="4"/>
                  </a:lnTo>
                  <a:lnTo>
                    <a:pt x="128" y="5"/>
                  </a:lnTo>
                  <a:lnTo>
                    <a:pt x="130" y="5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36" y="9"/>
                  </a:lnTo>
                  <a:lnTo>
                    <a:pt x="138" y="10"/>
                  </a:lnTo>
                  <a:lnTo>
                    <a:pt x="142" y="12"/>
                  </a:lnTo>
                  <a:lnTo>
                    <a:pt x="146" y="14"/>
                  </a:lnTo>
                  <a:lnTo>
                    <a:pt x="147" y="16"/>
                  </a:lnTo>
                  <a:lnTo>
                    <a:pt x="149" y="17"/>
                  </a:lnTo>
                  <a:lnTo>
                    <a:pt x="153" y="19"/>
                  </a:lnTo>
                  <a:lnTo>
                    <a:pt x="154" y="19"/>
                  </a:lnTo>
                  <a:lnTo>
                    <a:pt x="156" y="22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2" y="28"/>
                  </a:lnTo>
                  <a:lnTo>
                    <a:pt x="164" y="29"/>
                  </a:lnTo>
                  <a:lnTo>
                    <a:pt x="166" y="30"/>
                  </a:lnTo>
                  <a:lnTo>
                    <a:pt x="166" y="32"/>
                  </a:lnTo>
                  <a:lnTo>
                    <a:pt x="170" y="35"/>
                  </a:lnTo>
                  <a:lnTo>
                    <a:pt x="172" y="37"/>
                  </a:lnTo>
                  <a:lnTo>
                    <a:pt x="172" y="38"/>
                  </a:lnTo>
                  <a:lnTo>
                    <a:pt x="174" y="42"/>
                  </a:lnTo>
                  <a:lnTo>
                    <a:pt x="177" y="44"/>
                  </a:lnTo>
                  <a:lnTo>
                    <a:pt x="178" y="45"/>
                  </a:lnTo>
                  <a:lnTo>
                    <a:pt x="179" y="49"/>
                  </a:lnTo>
                  <a:lnTo>
                    <a:pt x="182" y="52"/>
                  </a:lnTo>
                  <a:lnTo>
                    <a:pt x="183" y="54"/>
                  </a:lnTo>
                  <a:lnTo>
                    <a:pt x="183" y="57"/>
                  </a:lnTo>
                  <a:lnTo>
                    <a:pt x="185" y="59"/>
                  </a:lnTo>
                  <a:lnTo>
                    <a:pt x="186" y="60"/>
                  </a:lnTo>
                  <a:lnTo>
                    <a:pt x="186" y="63"/>
                  </a:lnTo>
                  <a:lnTo>
                    <a:pt x="188" y="65"/>
                  </a:lnTo>
                  <a:lnTo>
                    <a:pt x="189" y="67"/>
                  </a:lnTo>
                  <a:lnTo>
                    <a:pt x="189" y="68"/>
                  </a:lnTo>
                  <a:lnTo>
                    <a:pt x="189" y="72"/>
                  </a:lnTo>
                  <a:lnTo>
                    <a:pt x="190" y="73"/>
                  </a:lnTo>
                  <a:lnTo>
                    <a:pt x="190" y="75"/>
                  </a:lnTo>
                  <a:lnTo>
                    <a:pt x="190" y="77"/>
                  </a:lnTo>
                  <a:lnTo>
                    <a:pt x="191" y="80"/>
                  </a:lnTo>
                  <a:lnTo>
                    <a:pt x="191" y="81"/>
                  </a:lnTo>
                  <a:lnTo>
                    <a:pt x="191" y="84"/>
                  </a:lnTo>
                  <a:lnTo>
                    <a:pt x="191" y="85"/>
                  </a:lnTo>
                  <a:lnTo>
                    <a:pt x="191" y="89"/>
                  </a:lnTo>
                  <a:lnTo>
                    <a:pt x="194" y="93"/>
                  </a:lnTo>
                  <a:lnTo>
                    <a:pt x="191" y="98"/>
                  </a:lnTo>
                  <a:lnTo>
                    <a:pt x="191" y="99"/>
                  </a:lnTo>
                  <a:lnTo>
                    <a:pt x="191" y="101"/>
                  </a:lnTo>
                  <a:lnTo>
                    <a:pt x="191" y="102"/>
                  </a:lnTo>
                  <a:lnTo>
                    <a:pt x="191" y="106"/>
                  </a:lnTo>
                  <a:lnTo>
                    <a:pt x="191" y="107"/>
                  </a:lnTo>
                  <a:lnTo>
                    <a:pt x="190" y="110"/>
                  </a:lnTo>
                  <a:lnTo>
                    <a:pt x="190" y="115"/>
                  </a:lnTo>
                  <a:lnTo>
                    <a:pt x="189" y="115"/>
                  </a:lnTo>
                  <a:lnTo>
                    <a:pt x="189" y="119"/>
                  </a:lnTo>
                  <a:lnTo>
                    <a:pt x="188" y="121"/>
                  </a:lnTo>
                  <a:lnTo>
                    <a:pt x="186" y="123"/>
                  </a:lnTo>
                  <a:lnTo>
                    <a:pt x="186" y="124"/>
                  </a:lnTo>
                  <a:lnTo>
                    <a:pt x="185" y="127"/>
                  </a:lnTo>
                  <a:lnTo>
                    <a:pt x="185" y="129"/>
                  </a:lnTo>
                  <a:lnTo>
                    <a:pt x="183" y="133"/>
                  </a:lnTo>
                  <a:lnTo>
                    <a:pt x="182" y="133"/>
                  </a:lnTo>
                  <a:lnTo>
                    <a:pt x="180" y="137"/>
                  </a:lnTo>
                  <a:lnTo>
                    <a:pt x="179" y="137"/>
                  </a:lnTo>
                  <a:lnTo>
                    <a:pt x="178" y="141"/>
                  </a:lnTo>
                  <a:lnTo>
                    <a:pt x="177" y="142"/>
                  </a:lnTo>
                  <a:lnTo>
                    <a:pt x="174" y="145"/>
                  </a:lnTo>
                  <a:lnTo>
                    <a:pt x="173" y="147"/>
                  </a:lnTo>
                  <a:lnTo>
                    <a:pt x="171" y="149"/>
                  </a:lnTo>
                  <a:lnTo>
                    <a:pt x="171" y="150"/>
                  </a:lnTo>
                  <a:lnTo>
                    <a:pt x="168" y="154"/>
                  </a:lnTo>
                  <a:lnTo>
                    <a:pt x="166" y="155"/>
                  </a:lnTo>
                  <a:lnTo>
                    <a:pt x="164" y="157"/>
                  </a:lnTo>
                  <a:lnTo>
                    <a:pt x="164" y="158"/>
                  </a:lnTo>
                  <a:lnTo>
                    <a:pt x="160" y="162"/>
                  </a:lnTo>
                  <a:lnTo>
                    <a:pt x="158" y="163"/>
                  </a:lnTo>
                  <a:lnTo>
                    <a:pt x="155" y="165"/>
                  </a:lnTo>
                  <a:lnTo>
                    <a:pt x="154" y="165"/>
                  </a:lnTo>
                  <a:lnTo>
                    <a:pt x="152" y="169"/>
                  </a:lnTo>
                  <a:lnTo>
                    <a:pt x="149" y="170"/>
                  </a:lnTo>
                  <a:lnTo>
                    <a:pt x="147" y="171"/>
                  </a:lnTo>
                  <a:lnTo>
                    <a:pt x="146" y="172"/>
                  </a:lnTo>
                  <a:lnTo>
                    <a:pt x="141" y="173"/>
                  </a:lnTo>
                  <a:lnTo>
                    <a:pt x="141" y="175"/>
                  </a:lnTo>
                  <a:lnTo>
                    <a:pt x="137" y="177"/>
                  </a:lnTo>
                  <a:lnTo>
                    <a:pt x="137" y="178"/>
                  </a:lnTo>
                  <a:lnTo>
                    <a:pt x="132" y="179"/>
                  </a:lnTo>
                  <a:lnTo>
                    <a:pt x="131" y="179"/>
                  </a:lnTo>
                  <a:lnTo>
                    <a:pt x="129" y="180"/>
                  </a:lnTo>
                  <a:lnTo>
                    <a:pt x="128" y="180"/>
                  </a:lnTo>
                  <a:lnTo>
                    <a:pt x="124" y="182"/>
                  </a:lnTo>
                  <a:lnTo>
                    <a:pt x="123" y="183"/>
                  </a:lnTo>
                  <a:lnTo>
                    <a:pt x="119" y="183"/>
                  </a:lnTo>
                  <a:lnTo>
                    <a:pt x="119" y="185"/>
                  </a:lnTo>
                  <a:lnTo>
                    <a:pt x="114" y="185"/>
                  </a:lnTo>
                  <a:lnTo>
                    <a:pt x="111" y="186"/>
                  </a:lnTo>
                  <a:lnTo>
                    <a:pt x="108" y="186"/>
                  </a:lnTo>
                  <a:lnTo>
                    <a:pt x="106" y="186"/>
                  </a:lnTo>
                  <a:lnTo>
                    <a:pt x="105" y="186"/>
                  </a:lnTo>
                  <a:lnTo>
                    <a:pt x="102" y="186"/>
                  </a:lnTo>
                  <a:lnTo>
                    <a:pt x="100" y="186"/>
                  </a:lnTo>
                  <a:lnTo>
                    <a:pt x="97" y="188"/>
                  </a:lnTo>
                  <a:lnTo>
                    <a:pt x="92" y="186"/>
                  </a:lnTo>
                  <a:lnTo>
                    <a:pt x="88" y="186"/>
                  </a:lnTo>
                  <a:lnTo>
                    <a:pt x="87" y="186"/>
                  </a:lnTo>
                  <a:lnTo>
                    <a:pt x="83" y="186"/>
                  </a:lnTo>
                  <a:lnTo>
                    <a:pt x="82" y="186"/>
                  </a:lnTo>
                  <a:lnTo>
                    <a:pt x="80" y="185"/>
                  </a:lnTo>
                  <a:lnTo>
                    <a:pt x="79" y="185"/>
                  </a:lnTo>
                  <a:lnTo>
                    <a:pt x="75" y="185"/>
                  </a:lnTo>
                  <a:lnTo>
                    <a:pt x="74" y="183"/>
                  </a:lnTo>
                  <a:lnTo>
                    <a:pt x="71" y="183"/>
                  </a:lnTo>
                  <a:lnTo>
                    <a:pt x="70" y="183"/>
                  </a:lnTo>
                  <a:lnTo>
                    <a:pt x="67" y="182"/>
                  </a:lnTo>
                  <a:lnTo>
                    <a:pt x="65" y="180"/>
                  </a:lnTo>
                  <a:lnTo>
                    <a:pt x="63" y="180"/>
                  </a:lnTo>
                  <a:lnTo>
                    <a:pt x="62" y="179"/>
                  </a:lnTo>
                  <a:lnTo>
                    <a:pt x="58" y="178"/>
                  </a:lnTo>
                  <a:lnTo>
                    <a:pt x="57" y="178"/>
                  </a:lnTo>
                  <a:lnTo>
                    <a:pt x="55" y="177"/>
                  </a:lnTo>
                  <a:lnTo>
                    <a:pt x="50" y="173"/>
                  </a:lnTo>
                  <a:lnTo>
                    <a:pt x="47" y="172"/>
                  </a:lnTo>
                  <a:lnTo>
                    <a:pt x="46" y="171"/>
                  </a:lnTo>
                  <a:lnTo>
                    <a:pt x="43" y="170"/>
                  </a:lnTo>
                  <a:lnTo>
                    <a:pt x="40" y="166"/>
                  </a:lnTo>
                  <a:lnTo>
                    <a:pt x="39" y="166"/>
                  </a:lnTo>
                  <a:lnTo>
                    <a:pt x="37" y="164"/>
                  </a:lnTo>
                  <a:lnTo>
                    <a:pt x="33" y="162"/>
                  </a:lnTo>
                  <a:lnTo>
                    <a:pt x="32" y="162"/>
                  </a:lnTo>
                  <a:lnTo>
                    <a:pt x="31" y="158"/>
                  </a:lnTo>
                  <a:lnTo>
                    <a:pt x="29" y="157"/>
                  </a:lnTo>
                  <a:lnTo>
                    <a:pt x="26" y="156"/>
                  </a:lnTo>
                  <a:lnTo>
                    <a:pt x="26" y="155"/>
                  </a:lnTo>
                  <a:lnTo>
                    <a:pt x="23" y="152"/>
                  </a:lnTo>
                  <a:lnTo>
                    <a:pt x="21" y="149"/>
                  </a:lnTo>
                  <a:lnTo>
                    <a:pt x="21" y="148"/>
                  </a:lnTo>
                  <a:lnTo>
                    <a:pt x="17" y="145"/>
                  </a:lnTo>
                  <a:lnTo>
                    <a:pt x="16" y="142"/>
                  </a:lnTo>
                  <a:lnTo>
                    <a:pt x="15" y="141"/>
                  </a:lnTo>
                  <a:lnTo>
                    <a:pt x="14" y="138"/>
                  </a:lnTo>
                  <a:lnTo>
                    <a:pt x="11" y="134"/>
                  </a:lnTo>
                  <a:lnTo>
                    <a:pt x="9" y="131"/>
                  </a:lnTo>
                  <a:lnTo>
                    <a:pt x="9" y="130"/>
                  </a:lnTo>
                  <a:lnTo>
                    <a:pt x="8" y="127"/>
                  </a:lnTo>
                  <a:lnTo>
                    <a:pt x="7" y="126"/>
                  </a:lnTo>
                  <a:lnTo>
                    <a:pt x="7" y="123"/>
                  </a:lnTo>
                  <a:lnTo>
                    <a:pt x="5" y="122"/>
                  </a:lnTo>
                  <a:lnTo>
                    <a:pt x="4" y="119"/>
                  </a:lnTo>
                  <a:lnTo>
                    <a:pt x="4" y="117"/>
                  </a:lnTo>
                  <a:lnTo>
                    <a:pt x="4" y="115"/>
                  </a:lnTo>
                  <a:lnTo>
                    <a:pt x="3" y="114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1" y="107"/>
                  </a:lnTo>
                  <a:lnTo>
                    <a:pt x="1" y="106"/>
                  </a:lnTo>
                  <a:lnTo>
                    <a:pt x="1" y="102"/>
                  </a:lnTo>
                  <a:lnTo>
                    <a:pt x="1" y="101"/>
                  </a:lnTo>
                  <a:lnTo>
                    <a:pt x="1" y="98"/>
                  </a:lnTo>
                  <a:lnTo>
                    <a:pt x="0" y="93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5"/>
                  </a:lnTo>
                  <a:lnTo>
                    <a:pt x="1" y="84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3" y="75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4" y="67"/>
                  </a:lnTo>
                  <a:lnTo>
                    <a:pt x="5" y="66"/>
                  </a:lnTo>
                  <a:lnTo>
                    <a:pt x="7" y="63"/>
                  </a:lnTo>
                  <a:lnTo>
                    <a:pt x="7" y="61"/>
                  </a:lnTo>
                  <a:lnTo>
                    <a:pt x="8" y="59"/>
                  </a:lnTo>
                  <a:lnTo>
                    <a:pt x="8" y="58"/>
                  </a:lnTo>
                  <a:lnTo>
                    <a:pt x="9" y="53"/>
                  </a:lnTo>
                  <a:lnTo>
                    <a:pt x="11" y="53"/>
                  </a:lnTo>
                  <a:lnTo>
                    <a:pt x="13" y="50"/>
                  </a:lnTo>
                  <a:lnTo>
                    <a:pt x="14" y="50"/>
                  </a:lnTo>
                  <a:lnTo>
                    <a:pt x="15" y="45"/>
                  </a:lnTo>
                  <a:lnTo>
                    <a:pt x="16" y="44"/>
                  </a:lnTo>
                  <a:lnTo>
                    <a:pt x="17" y="42"/>
                  </a:lnTo>
                  <a:lnTo>
                    <a:pt x="20" y="40"/>
                  </a:lnTo>
                  <a:lnTo>
                    <a:pt x="22" y="37"/>
                  </a:lnTo>
                  <a:lnTo>
                    <a:pt x="22" y="36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9" y="29"/>
                  </a:lnTo>
                  <a:lnTo>
                    <a:pt x="29" y="28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2763" y="1902"/>
              <a:ext cx="195" cy="189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43" y="17"/>
                </a:cxn>
                <a:cxn ang="0">
                  <a:pos x="51" y="11"/>
                </a:cxn>
                <a:cxn ang="0">
                  <a:pos x="62" y="8"/>
                </a:cxn>
                <a:cxn ang="0">
                  <a:pos x="70" y="3"/>
                </a:cxn>
                <a:cxn ang="0">
                  <a:pos x="82" y="1"/>
                </a:cxn>
                <a:cxn ang="0">
                  <a:pos x="91" y="1"/>
                </a:cxn>
                <a:cxn ang="0">
                  <a:pos x="105" y="1"/>
                </a:cxn>
                <a:cxn ang="0">
                  <a:pos x="113" y="2"/>
                </a:cxn>
                <a:cxn ang="0">
                  <a:pos x="122" y="3"/>
                </a:cxn>
                <a:cxn ang="0">
                  <a:pos x="130" y="5"/>
                </a:cxn>
                <a:cxn ang="0">
                  <a:pos x="138" y="10"/>
                </a:cxn>
                <a:cxn ang="0">
                  <a:pos x="149" y="17"/>
                </a:cxn>
                <a:cxn ang="0">
                  <a:pos x="160" y="25"/>
                </a:cxn>
                <a:cxn ang="0">
                  <a:pos x="166" y="30"/>
                </a:cxn>
                <a:cxn ang="0">
                  <a:pos x="172" y="38"/>
                </a:cxn>
                <a:cxn ang="0">
                  <a:pos x="179" y="49"/>
                </a:cxn>
                <a:cxn ang="0">
                  <a:pos x="185" y="59"/>
                </a:cxn>
                <a:cxn ang="0">
                  <a:pos x="189" y="67"/>
                </a:cxn>
                <a:cxn ang="0">
                  <a:pos x="190" y="75"/>
                </a:cxn>
                <a:cxn ang="0">
                  <a:pos x="191" y="84"/>
                </a:cxn>
                <a:cxn ang="0">
                  <a:pos x="191" y="98"/>
                </a:cxn>
                <a:cxn ang="0">
                  <a:pos x="191" y="106"/>
                </a:cxn>
                <a:cxn ang="0">
                  <a:pos x="189" y="115"/>
                </a:cxn>
                <a:cxn ang="0">
                  <a:pos x="186" y="124"/>
                </a:cxn>
                <a:cxn ang="0">
                  <a:pos x="182" y="133"/>
                </a:cxn>
                <a:cxn ang="0">
                  <a:pos x="177" y="142"/>
                </a:cxn>
                <a:cxn ang="0">
                  <a:pos x="171" y="150"/>
                </a:cxn>
                <a:cxn ang="0">
                  <a:pos x="164" y="158"/>
                </a:cxn>
                <a:cxn ang="0">
                  <a:pos x="154" y="165"/>
                </a:cxn>
                <a:cxn ang="0">
                  <a:pos x="146" y="172"/>
                </a:cxn>
                <a:cxn ang="0">
                  <a:pos x="137" y="178"/>
                </a:cxn>
                <a:cxn ang="0">
                  <a:pos x="128" y="180"/>
                </a:cxn>
                <a:cxn ang="0">
                  <a:pos x="119" y="185"/>
                </a:cxn>
                <a:cxn ang="0">
                  <a:pos x="106" y="186"/>
                </a:cxn>
                <a:cxn ang="0">
                  <a:pos x="97" y="188"/>
                </a:cxn>
                <a:cxn ang="0">
                  <a:pos x="83" y="186"/>
                </a:cxn>
                <a:cxn ang="0">
                  <a:pos x="75" y="185"/>
                </a:cxn>
                <a:cxn ang="0">
                  <a:pos x="67" y="182"/>
                </a:cxn>
                <a:cxn ang="0">
                  <a:pos x="58" y="178"/>
                </a:cxn>
                <a:cxn ang="0">
                  <a:pos x="47" y="172"/>
                </a:cxn>
                <a:cxn ang="0">
                  <a:pos x="39" y="166"/>
                </a:cxn>
                <a:cxn ang="0">
                  <a:pos x="31" y="158"/>
                </a:cxn>
                <a:cxn ang="0">
                  <a:pos x="23" y="152"/>
                </a:cxn>
                <a:cxn ang="0">
                  <a:pos x="16" y="142"/>
                </a:cxn>
                <a:cxn ang="0">
                  <a:pos x="9" y="131"/>
                </a:cxn>
                <a:cxn ang="0">
                  <a:pos x="7" y="123"/>
                </a:cxn>
                <a:cxn ang="0">
                  <a:pos x="4" y="115"/>
                </a:cxn>
                <a:cxn ang="0">
                  <a:pos x="1" y="107"/>
                </a:cxn>
                <a:cxn ang="0">
                  <a:pos x="1" y="98"/>
                </a:cxn>
                <a:cxn ang="0">
                  <a:pos x="1" y="85"/>
                </a:cxn>
                <a:cxn ang="0">
                  <a:pos x="3" y="75"/>
                </a:cxn>
                <a:cxn ang="0">
                  <a:pos x="5" y="66"/>
                </a:cxn>
                <a:cxn ang="0">
                  <a:pos x="8" y="58"/>
                </a:cxn>
                <a:cxn ang="0">
                  <a:pos x="14" y="50"/>
                </a:cxn>
                <a:cxn ang="0">
                  <a:pos x="20" y="40"/>
                </a:cxn>
                <a:cxn ang="0">
                  <a:pos x="26" y="32"/>
                </a:cxn>
              </a:cxnLst>
              <a:rect l="0" t="0" r="r" b="b"/>
              <a:pathLst>
                <a:path w="195" h="189">
                  <a:moveTo>
                    <a:pt x="29" y="28"/>
                  </a:moveTo>
                  <a:lnTo>
                    <a:pt x="29" y="28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8" y="21"/>
                  </a:lnTo>
                  <a:lnTo>
                    <a:pt x="39" y="21"/>
                  </a:lnTo>
                  <a:lnTo>
                    <a:pt x="41" y="18"/>
                  </a:lnTo>
                  <a:lnTo>
                    <a:pt x="43" y="17"/>
                  </a:lnTo>
                  <a:lnTo>
                    <a:pt x="46" y="16"/>
                  </a:lnTo>
                  <a:lnTo>
                    <a:pt x="47" y="14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59" y="8"/>
                  </a:lnTo>
                  <a:lnTo>
                    <a:pt x="62" y="8"/>
                  </a:lnTo>
                  <a:lnTo>
                    <a:pt x="64" y="5"/>
                  </a:lnTo>
                  <a:lnTo>
                    <a:pt x="65" y="5"/>
                  </a:lnTo>
                  <a:lnTo>
                    <a:pt x="69" y="4"/>
                  </a:lnTo>
                  <a:lnTo>
                    <a:pt x="70" y="3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7" y="0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11" y="1"/>
                  </a:lnTo>
                  <a:lnTo>
                    <a:pt x="113" y="2"/>
                  </a:lnTo>
                  <a:lnTo>
                    <a:pt x="114" y="2"/>
                  </a:lnTo>
                  <a:lnTo>
                    <a:pt x="117" y="2"/>
                  </a:lnTo>
                  <a:lnTo>
                    <a:pt x="119" y="3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5" y="4"/>
                  </a:lnTo>
                  <a:lnTo>
                    <a:pt x="128" y="5"/>
                  </a:lnTo>
                  <a:lnTo>
                    <a:pt x="130" y="5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36" y="9"/>
                  </a:lnTo>
                  <a:lnTo>
                    <a:pt x="138" y="10"/>
                  </a:lnTo>
                  <a:lnTo>
                    <a:pt x="142" y="12"/>
                  </a:lnTo>
                  <a:lnTo>
                    <a:pt x="146" y="14"/>
                  </a:lnTo>
                  <a:lnTo>
                    <a:pt x="147" y="16"/>
                  </a:lnTo>
                  <a:lnTo>
                    <a:pt x="149" y="17"/>
                  </a:lnTo>
                  <a:lnTo>
                    <a:pt x="153" y="19"/>
                  </a:lnTo>
                  <a:lnTo>
                    <a:pt x="154" y="19"/>
                  </a:lnTo>
                  <a:lnTo>
                    <a:pt x="156" y="22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2" y="28"/>
                  </a:lnTo>
                  <a:lnTo>
                    <a:pt x="164" y="29"/>
                  </a:lnTo>
                  <a:lnTo>
                    <a:pt x="166" y="30"/>
                  </a:lnTo>
                  <a:lnTo>
                    <a:pt x="166" y="32"/>
                  </a:lnTo>
                  <a:lnTo>
                    <a:pt x="170" y="35"/>
                  </a:lnTo>
                  <a:lnTo>
                    <a:pt x="172" y="37"/>
                  </a:lnTo>
                  <a:lnTo>
                    <a:pt x="172" y="38"/>
                  </a:lnTo>
                  <a:lnTo>
                    <a:pt x="174" y="42"/>
                  </a:lnTo>
                  <a:lnTo>
                    <a:pt x="177" y="44"/>
                  </a:lnTo>
                  <a:lnTo>
                    <a:pt x="178" y="45"/>
                  </a:lnTo>
                  <a:lnTo>
                    <a:pt x="179" y="49"/>
                  </a:lnTo>
                  <a:lnTo>
                    <a:pt x="182" y="52"/>
                  </a:lnTo>
                  <a:lnTo>
                    <a:pt x="183" y="54"/>
                  </a:lnTo>
                  <a:lnTo>
                    <a:pt x="183" y="57"/>
                  </a:lnTo>
                  <a:lnTo>
                    <a:pt x="185" y="59"/>
                  </a:lnTo>
                  <a:lnTo>
                    <a:pt x="186" y="60"/>
                  </a:lnTo>
                  <a:lnTo>
                    <a:pt x="186" y="63"/>
                  </a:lnTo>
                  <a:lnTo>
                    <a:pt x="188" y="65"/>
                  </a:lnTo>
                  <a:lnTo>
                    <a:pt x="189" y="67"/>
                  </a:lnTo>
                  <a:lnTo>
                    <a:pt x="189" y="68"/>
                  </a:lnTo>
                  <a:lnTo>
                    <a:pt x="189" y="72"/>
                  </a:lnTo>
                  <a:lnTo>
                    <a:pt x="190" y="73"/>
                  </a:lnTo>
                  <a:lnTo>
                    <a:pt x="190" y="75"/>
                  </a:lnTo>
                  <a:lnTo>
                    <a:pt x="190" y="77"/>
                  </a:lnTo>
                  <a:lnTo>
                    <a:pt x="191" y="80"/>
                  </a:lnTo>
                  <a:lnTo>
                    <a:pt x="191" y="81"/>
                  </a:lnTo>
                  <a:lnTo>
                    <a:pt x="191" y="84"/>
                  </a:lnTo>
                  <a:lnTo>
                    <a:pt x="191" y="85"/>
                  </a:lnTo>
                  <a:lnTo>
                    <a:pt x="191" y="89"/>
                  </a:lnTo>
                  <a:lnTo>
                    <a:pt x="194" y="93"/>
                  </a:lnTo>
                  <a:lnTo>
                    <a:pt x="191" y="98"/>
                  </a:lnTo>
                  <a:lnTo>
                    <a:pt x="191" y="99"/>
                  </a:lnTo>
                  <a:lnTo>
                    <a:pt x="191" y="101"/>
                  </a:lnTo>
                  <a:lnTo>
                    <a:pt x="191" y="102"/>
                  </a:lnTo>
                  <a:lnTo>
                    <a:pt x="191" y="106"/>
                  </a:lnTo>
                  <a:lnTo>
                    <a:pt x="191" y="107"/>
                  </a:lnTo>
                  <a:lnTo>
                    <a:pt x="190" y="110"/>
                  </a:lnTo>
                  <a:lnTo>
                    <a:pt x="190" y="115"/>
                  </a:lnTo>
                  <a:lnTo>
                    <a:pt x="189" y="115"/>
                  </a:lnTo>
                  <a:lnTo>
                    <a:pt x="189" y="119"/>
                  </a:lnTo>
                  <a:lnTo>
                    <a:pt x="188" y="121"/>
                  </a:lnTo>
                  <a:lnTo>
                    <a:pt x="186" y="123"/>
                  </a:lnTo>
                  <a:lnTo>
                    <a:pt x="186" y="124"/>
                  </a:lnTo>
                  <a:lnTo>
                    <a:pt x="185" y="127"/>
                  </a:lnTo>
                  <a:lnTo>
                    <a:pt x="185" y="129"/>
                  </a:lnTo>
                  <a:lnTo>
                    <a:pt x="183" y="133"/>
                  </a:lnTo>
                  <a:lnTo>
                    <a:pt x="182" y="133"/>
                  </a:lnTo>
                  <a:lnTo>
                    <a:pt x="180" y="137"/>
                  </a:lnTo>
                  <a:lnTo>
                    <a:pt x="179" y="137"/>
                  </a:lnTo>
                  <a:lnTo>
                    <a:pt x="178" y="141"/>
                  </a:lnTo>
                  <a:lnTo>
                    <a:pt x="177" y="142"/>
                  </a:lnTo>
                  <a:lnTo>
                    <a:pt x="174" y="145"/>
                  </a:lnTo>
                  <a:lnTo>
                    <a:pt x="173" y="147"/>
                  </a:lnTo>
                  <a:lnTo>
                    <a:pt x="171" y="149"/>
                  </a:lnTo>
                  <a:lnTo>
                    <a:pt x="171" y="150"/>
                  </a:lnTo>
                  <a:lnTo>
                    <a:pt x="168" y="154"/>
                  </a:lnTo>
                  <a:lnTo>
                    <a:pt x="166" y="155"/>
                  </a:lnTo>
                  <a:lnTo>
                    <a:pt x="164" y="157"/>
                  </a:lnTo>
                  <a:lnTo>
                    <a:pt x="164" y="158"/>
                  </a:lnTo>
                  <a:lnTo>
                    <a:pt x="160" y="162"/>
                  </a:lnTo>
                  <a:lnTo>
                    <a:pt x="158" y="163"/>
                  </a:lnTo>
                  <a:lnTo>
                    <a:pt x="155" y="165"/>
                  </a:lnTo>
                  <a:lnTo>
                    <a:pt x="154" y="165"/>
                  </a:lnTo>
                  <a:lnTo>
                    <a:pt x="152" y="169"/>
                  </a:lnTo>
                  <a:lnTo>
                    <a:pt x="149" y="170"/>
                  </a:lnTo>
                  <a:lnTo>
                    <a:pt x="147" y="171"/>
                  </a:lnTo>
                  <a:lnTo>
                    <a:pt x="146" y="172"/>
                  </a:lnTo>
                  <a:lnTo>
                    <a:pt x="141" y="173"/>
                  </a:lnTo>
                  <a:lnTo>
                    <a:pt x="141" y="175"/>
                  </a:lnTo>
                  <a:lnTo>
                    <a:pt x="137" y="177"/>
                  </a:lnTo>
                  <a:lnTo>
                    <a:pt x="137" y="178"/>
                  </a:lnTo>
                  <a:lnTo>
                    <a:pt x="132" y="179"/>
                  </a:lnTo>
                  <a:lnTo>
                    <a:pt x="131" y="179"/>
                  </a:lnTo>
                  <a:lnTo>
                    <a:pt x="129" y="180"/>
                  </a:lnTo>
                  <a:lnTo>
                    <a:pt x="128" y="180"/>
                  </a:lnTo>
                  <a:lnTo>
                    <a:pt x="124" y="182"/>
                  </a:lnTo>
                  <a:lnTo>
                    <a:pt x="123" y="183"/>
                  </a:lnTo>
                  <a:lnTo>
                    <a:pt x="119" y="183"/>
                  </a:lnTo>
                  <a:lnTo>
                    <a:pt x="119" y="185"/>
                  </a:lnTo>
                  <a:lnTo>
                    <a:pt x="114" y="185"/>
                  </a:lnTo>
                  <a:lnTo>
                    <a:pt x="111" y="186"/>
                  </a:lnTo>
                  <a:lnTo>
                    <a:pt x="108" y="186"/>
                  </a:lnTo>
                  <a:lnTo>
                    <a:pt x="106" y="186"/>
                  </a:lnTo>
                  <a:lnTo>
                    <a:pt x="105" y="186"/>
                  </a:lnTo>
                  <a:lnTo>
                    <a:pt x="102" y="186"/>
                  </a:lnTo>
                  <a:lnTo>
                    <a:pt x="100" y="186"/>
                  </a:lnTo>
                  <a:lnTo>
                    <a:pt x="97" y="188"/>
                  </a:lnTo>
                  <a:lnTo>
                    <a:pt x="92" y="186"/>
                  </a:lnTo>
                  <a:lnTo>
                    <a:pt x="88" y="186"/>
                  </a:lnTo>
                  <a:lnTo>
                    <a:pt x="87" y="186"/>
                  </a:lnTo>
                  <a:lnTo>
                    <a:pt x="83" y="186"/>
                  </a:lnTo>
                  <a:lnTo>
                    <a:pt x="82" y="186"/>
                  </a:lnTo>
                  <a:lnTo>
                    <a:pt x="80" y="185"/>
                  </a:lnTo>
                  <a:lnTo>
                    <a:pt x="79" y="185"/>
                  </a:lnTo>
                  <a:lnTo>
                    <a:pt x="75" y="185"/>
                  </a:lnTo>
                  <a:lnTo>
                    <a:pt x="74" y="183"/>
                  </a:lnTo>
                  <a:lnTo>
                    <a:pt x="71" y="183"/>
                  </a:lnTo>
                  <a:lnTo>
                    <a:pt x="70" y="183"/>
                  </a:lnTo>
                  <a:lnTo>
                    <a:pt x="67" y="182"/>
                  </a:lnTo>
                  <a:lnTo>
                    <a:pt x="65" y="180"/>
                  </a:lnTo>
                  <a:lnTo>
                    <a:pt x="63" y="180"/>
                  </a:lnTo>
                  <a:lnTo>
                    <a:pt x="62" y="179"/>
                  </a:lnTo>
                  <a:lnTo>
                    <a:pt x="58" y="178"/>
                  </a:lnTo>
                  <a:lnTo>
                    <a:pt x="57" y="178"/>
                  </a:lnTo>
                  <a:lnTo>
                    <a:pt x="55" y="177"/>
                  </a:lnTo>
                  <a:lnTo>
                    <a:pt x="50" y="173"/>
                  </a:lnTo>
                  <a:lnTo>
                    <a:pt x="47" y="172"/>
                  </a:lnTo>
                  <a:lnTo>
                    <a:pt x="46" y="171"/>
                  </a:lnTo>
                  <a:lnTo>
                    <a:pt x="43" y="170"/>
                  </a:lnTo>
                  <a:lnTo>
                    <a:pt x="40" y="166"/>
                  </a:lnTo>
                  <a:lnTo>
                    <a:pt x="39" y="166"/>
                  </a:lnTo>
                  <a:lnTo>
                    <a:pt x="37" y="164"/>
                  </a:lnTo>
                  <a:lnTo>
                    <a:pt x="33" y="162"/>
                  </a:lnTo>
                  <a:lnTo>
                    <a:pt x="32" y="162"/>
                  </a:lnTo>
                  <a:lnTo>
                    <a:pt x="31" y="158"/>
                  </a:lnTo>
                  <a:lnTo>
                    <a:pt x="29" y="157"/>
                  </a:lnTo>
                  <a:lnTo>
                    <a:pt x="26" y="156"/>
                  </a:lnTo>
                  <a:lnTo>
                    <a:pt x="26" y="155"/>
                  </a:lnTo>
                  <a:lnTo>
                    <a:pt x="23" y="152"/>
                  </a:lnTo>
                  <a:lnTo>
                    <a:pt x="21" y="149"/>
                  </a:lnTo>
                  <a:lnTo>
                    <a:pt x="21" y="148"/>
                  </a:lnTo>
                  <a:lnTo>
                    <a:pt x="17" y="145"/>
                  </a:lnTo>
                  <a:lnTo>
                    <a:pt x="16" y="142"/>
                  </a:lnTo>
                  <a:lnTo>
                    <a:pt x="15" y="141"/>
                  </a:lnTo>
                  <a:lnTo>
                    <a:pt x="14" y="138"/>
                  </a:lnTo>
                  <a:lnTo>
                    <a:pt x="11" y="134"/>
                  </a:lnTo>
                  <a:lnTo>
                    <a:pt x="9" y="131"/>
                  </a:lnTo>
                  <a:lnTo>
                    <a:pt x="9" y="130"/>
                  </a:lnTo>
                  <a:lnTo>
                    <a:pt x="8" y="127"/>
                  </a:lnTo>
                  <a:lnTo>
                    <a:pt x="7" y="126"/>
                  </a:lnTo>
                  <a:lnTo>
                    <a:pt x="7" y="123"/>
                  </a:lnTo>
                  <a:lnTo>
                    <a:pt x="5" y="122"/>
                  </a:lnTo>
                  <a:lnTo>
                    <a:pt x="4" y="119"/>
                  </a:lnTo>
                  <a:lnTo>
                    <a:pt x="4" y="117"/>
                  </a:lnTo>
                  <a:lnTo>
                    <a:pt x="4" y="115"/>
                  </a:lnTo>
                  <a:lnTo>
                    <a:pt x="3" y="114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1" y="107"/>
                  </a:lnTo>
                  <a:lnTo>
                    <a:pt x="1" y="106"/>
                  </a:lnTo>
                  <a:lnTo>
                    <a:pt x="1" y="102"/>
                  </a:lnTo>
                  <a:lnTo>
                    <a:pt x="1" y="101"/>
                  </a:lnTo>
                  <a:lnTo>
                    <a:pt x="1" y="98"/>
                  </a:lnTo>
                  <a:lnTo>
                    <a:pt x="0" y="93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5"/>
                  </a:lnTo>
                  <a:lnTo>
                    <a:pt x="1" y="84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3" y="75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4" y="67"/>
                  </a:lnTo>
                  <a:lnTo>
                    <a:pt x="5" y="66"/>
                  </a:lnTo>
                  <a:lnTo>
                    <a:pt x="7" y="63"/>
                  </a:lnTo>
                  <a:lnTo>
                    <a:pt x="7" y="61"/>
                  </a:lnTo>
                  <a:lnTo>
                    <a:pt x="8" y="59"/>
                  </a:lnTo>
                  <a:lnTo>
                    <a:pt x="8" y="58"/>
                  </a:lnTo>
                  <a:lnTo>
                    <a:pt x="9" y="53"/>
                  </a:lnTo>
                  <a:lnTo>
                    <a:pt x="11" y="53"/>
                  </a:lnTo>
                  <a:lnTo>
                    <a:pt x="13" y="50"/>
                  </a:lnTo>
                  <a:lnTo>
                    <a:pt x="14" y="50"/>
                  </a:lnTo>
                  <a:lnTo>
                    <a:pt x="15" y="45"/>
                  </a:lnTo>
                  <a:lnTo>
                    <a:pt x="16" y="44"/>
                  </a:lnTo>
                  <a:lnTo>
                    <a:pt x="17" y="42"/>
                  </a:lnTo>
                  <a:lnTo>
                    <a:pt x="20" y="40"/>
                  </a:lnTo>
                  <a:lnTo>
                    <a:pt x="22" y="37"/>
                  </a:lnTo>
                  <a:lnTo>
                    <a:pt x="22" y="36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9" y="29"/>
                  </a:lnTo>
                  <a:lnTo>
                    <a:pt x="29" y="28"/>
                  </a:lnTo>
                </a:path>
              </a:pathLst>
            </a:custGeom>
            <a:gradFill rotWithShape="0">
              <a:gsLst>
                <a:gs pos="0">
                  <a:srgbClr val="66CCFF"/>
                </a:gs>
                <a:gs pos="100000">
                  <a:srgbClr val="66CCFF">
                    <a:gamma/>
                    <a:shade val="60000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1" name="Freeform 13"/>
            <p:cNvSpPr>
              <a:spLocks/>
            </p:cNvSpPr>
            <p:nvPr/>
          </p:nvSpPr>
          <p:spPr bwMode="auto">
            <a:xfrm>
              <a:off x="2763" y="3060"/>
              <a:ext cx="195" cy="189"/>
            </a:xfrm>
            <a:custGeom>
              <a:avLst/>
              <a:gdLst>
                <a:gd name="T0" fmla="*/ 38 w 195"/>
                <a:gd name="T1" fmla="*/ 21 h 189"/>
                <a:gd name="T2" fmla="*/ 47 w 195"/>
                <a:gd name="T3" fmla="*/ 15 h 189"/>
                <a:gd name="T4" fmla="*/ 59 w 195"/>
                <a:gd name="T5" fmla="*/ 8 h 189"/>
                <a:gd name="T6" fmla="*/ 70 w 195"/>
                <a:gd name="T7" fmla="*/ 3 h 189"/>
                <a:gd name="T8" fmla="*/ 82 w 195"/>
                <a:gd name="T9" fmla="*/ 1 h 189"/>
                <a:gd name="T10" fmla="*/ 92 w 195"/>
                <a:gd name="T11" fmla="*/ 1 h 189"/>
                <a:gd name="T12" fmla="*/ 105 w 195"/>
                <a:gd name="T13" fmla="*/ 1 h 189"/>
                <a:gd name="T14" fmla="*/ 114 w 195"/>
                <a:gd name="T15" fmla="*/ 2 h 189"/>
                <a:gd name="T16" fmla="*/ 125 w 195"/>
                <a:gd name="T17" fmla="*/ 4 h 189"/>
                <a:gd name="T18" fmla="*/ 136 w 195"/>
                <a:gd name="T19" fmla="*/ 9 h 189"/>
                <a:gd name="T20" fmla="*/ 146 w 195"/>
                <a:gd name="T21" fmla="*/ 15 h 189"/>
                <a:gd name="T22" fmla="*/ 154 w 195"/>
                <a:gd name="T23" fmla="*/ 19 h 189"/>
                <a:gd name="T24" fmla="*/ 162 w 195"/>
                <a:gd name="T25" fmla="*/ 28 h 189"/>
                <a:gd name="T26" fmla="*/ 170 w 195"/>
                <a:gd name="T27" fmla="*/ 35 h 189"/>
                <a:gd name="T28" fmla="*/ 177 w 195"/>
                <a:gd name="T29" fmla="*/ 44 h 189"/>
                <a:gd name="T30" fmla="*/ 182 w 195"/>
                <a:gd name="T31" fmla="*/ 52 h 189"/>
                <a:gd name="T32" fmla="*/ 186 w 195"/>
                <a:gd name="T33" fmla="*/ 64 h 189"/>
                <a:gd name="T34" fmla="*/ 190 w 195"/>
                <a:gd name="T35" fmla="*/ 73 h 189"/>
                <a:gd name="T36" fmla="*/ 191 w 195"/>
                <a:gd name="T37" fmla="*/ 84 h 189"/>
                <a:gd name="T38" fmla="*/ 194 w 195"/>
                <a:gd name="T39" fmla="*/ 93 h 189"/>
                <a:gd name="T40" fmla="*/ 191 w 195"/>
                <a:gd name="T41" fmla="*/ 106 h 189"/>
                <a:gd name="T42" fmla="*/ 189 w 195"/>
                <a:gd name="T43" fmla="*/ 115 h 189"/>
                <a:gd name="T44" fmla="*/ 185 w 195"/>
                <a:gd name="T45" fmla="*/ 128 h 189"/>
                <a:gd name="T46" fmla="*/ 179 w 195"/>
                <a:gd name="T47" fmla="*/ 137 h 189"/>
                <a:gd name="T48" fmla="*/ 171 w 195"/>
                <a:gd name="T49" fmla="*/ 149 h 189"/>
                <a:gd name="T50" fmla="*/ 164 w 195"/>
                <a:gd name="T51" fmla="*/ 159 h 189"/>
                <a:gd name="T52" fmla="*/ 152 w 195"/>
                <a:gd name="T53" fmla="*/ 169 h 189"/>
                <a:gd name="T54" fmla="*/ 141 w 195"/>
                <a:gd name="T55" fmla="*/ 176 h 189"/>
                <a:gd name="T56" fmla="*/ 129 w 195"/>
                <a:gd name="T57" fmla="*/ 180 h 189"/>
                <a:gd name="T58" fmla="*/ 119 w 195"/>
                <a:gd name="T59" fmla="*/ 185 h 189"/>
                <a:gd name="T60" fmla="*/ 106 w 195"/>
                <a:gd name="T61" fmla="*/ 186 h 189"/>
                <a:gd name="T62" fmla="*/ 97 w 195"/>
                <a:gd name="T63" fmla="*/ 188 h 189"/>
                <a:gd name="T64" fmla="*/ 83 w 195"/>
                <a:gd name="T65" fmla="*/ 186 h 189"/>
                <a:gd name="T66" fmla="*/ 74 w 195"/>
                <a:gd name="T67" fmla="*/ 184 h 189"/>
                <a:gd name="T68" fmla="*/ 63 w 195"/>
                <a:gd name="T69" fmla="*/ 180 h 189"/>
                <a:gd name="T70" fmla="*/ 55 w 195"/>
                <a:gd name="T71" fmla="*/ 177 h 189"/>
                <a:gd name="T72" fmla="*/ 43 w 195"/>
                <a:gd name="T73" fmla="*/ 170 h 189"/>
                <a:gd name="T74" fmla="*/ 37 w 195"/>
                <a:gd name="T75" fmla="*/ 164 h 189"/>
                <a:gd name="T76" fmla="*/ 26 w 195"/>
                <a:gd name="T77" fmla="*/ 156 h 189"/>
                <a:gd name="T78" fmla="*/ 21 w 195"/>
                <a:gd name="T79" fmla="*/ 148 h 189"/>
                <a:gd name="T80" fmla="*/ 14 w 195"/>
                <a:gd name="T81" fmla="*/ 138 h 189"/>
                <a:gd name="T82" fmla="*/ 9 w 195"/>
                <a:gd name="T83" fmla="*/ 130 h 189"/>
                <a:gd name="T84" fmla="*/ 4 w 195"/>
                <a:gd name="T85" fmla="*/ 120 h 189"/>
                <a:gd name="T86" fmla="*/ 3 w 195"/>
                <a:gd name="T87" fmla="*/ 110 h 189"/>
                <a:gd name="T88" fmla="*/ 1 w 195"/>
                <a:gd name="T89" fmla="*/ 98 h 189"/>
                <a:gd name="T90" fmla="*/ 1 w 195"/>
                <a:gd name="T91" fmla="*/ 88 h 189"/>
                <a:gd name="T92" fmla="*/ 3 w 195"/>
                <a:gd name="T93" fmla="*/ 75 h 189"/>
                <a:gd name="T94" fmla="*/ 5 w 195"/>
                <a:gd name="T95" fmla="*/ 66 h 189"/>
                <a:gd name="T96" fmla="*/ 9 w 195"/>
                <a:gd name="T97" fmla="*/ 54 h 189"/>
                <a:gd name="T98" fmla="*/ 16 w 195"/>
                <a:gd name="T99" fmla="*/ 44 h 189"/>
                <a:gd name="T100" fmla="*/ 25 w 195"/>
                <a:gd name="T101" fmla="*/ 33 h 1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5"/>
                <a:gd name="T154" fmla="*/ 0 h 189"/>
                <a:gd name="T155" fmla="*/ 195 w 195"/>
                <a:gd name="T156" fmla="*/ 189 h 1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5" h="189">
                  <a:moveTo>
                    <a:pt x="29" y="28"/>
                  </a:moveTo>
                  <a:lnTo>
                    <a:pt x="29" y="28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8" y="21"/>
                  </a:lnTo>
                  <a:lnTo>
                    <a:pt x="39" y="21"/>
                  </a:lnTo>
                  <a:lnTo>
                    <a:pt x="41" y="18"/>
                  </a:lnTo>
                  <a:lnTo>
                    <a:pt x="43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59" y="8"/>
                  </a:lnTo>
                  <a:lnTo>
                    <a:pt x="62" y="8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9" y="4"/>
                  </a:lnTo>
                  <a:lnTo>
                    <a:pt x="70" y="3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7" y="0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11" y="1"/>
                  </a:lnTo>
                  <a:lnTo>
                    <a:pt x="113" y="2"/>
                  </a:lnTo>
                  <a:lnTo>
                    <a:pt x="114" y="2"/>
                  </a:lnTo>
                  <a:lnTo>
                    <a:pt x="117" y="2"/>
                  </a:lnTo>
                  <a:lnTo>
                    <a:pt x="119" y="3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5" y="4"/>
                  </a:lnTo>
                  <a:lnTo>
                    <a:pt x="128" y="7"/>
                  </a:lnTo>
                  <a:lnTo>
                    <a:pt x="130" y="7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36" y="9"/>
                  </a:lnTo>
                  <a:lnTo>
                    <a:pt x="138" y="10"/>
                  </a:lnTo>
                  <a:lnTo>
                    <a:pt x="142" y="12"/>
                  </a:lnTo>
                  <a:lnTo>
                    <a:pt x="146" y="15"/>
                  </a:lnTo>
                  <a:lnTo>
                    <a:pt x="147" y="16"/>
                  </a:lnTo>
                  <a:lnTo>
                    <a:pt x="149" y="17"/>
                  </a:lnTo>
                  <a:lnTo>
                    <a:pt x="153" y="19"/>
                  </a:lnTo>
                  <a:lnTo>
                    <a:pt x="154" y="19"/>
                  </a:lnTo>
                  <a:lnTo>
                    <a:pt x="156" y="23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2" y="28"/>
                  </a:lnTo>
                  <a:lnTo>
                    <a:pt x="164" y="29"/>
                  </a:lnTo>
                  <a:lnTo>
                    <a:pt x="166" y="31"/>
                  </a:lnTo>
                  <a:lnTo>
                    <a:pt x="166" y="32"/>
                  </a:lnTo>
                  <a:lnTo>
                    <a:pt x="170" y="35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4" y="42"/>
                  </a:lnTo>
                  <a:lnTo>
                    <a:pt x="177" y="44"/>
                  </a:lnTo>
                  <a:lnTo>
                    <a:pt x="178" y="46"/>
                  </a:lnTo>
                  <a:lnTo>
                    <a:pt x="179" y="49"/>
                  </a:lnTo>
                  <a:lnTo>
                    <a:pt x="182" y="52"/>
                  </a:lnTo>
                  <a:lnTo>
                    <a:pt x="183" y="56"/>
                  </a:lnTo>
                  <a:lnTo>
                    <a:pt x="183" y="57"/>
                  </a:lnTo>
                  <a:lnTo>
                    <a:pt x="185" y="59"/>
                  </a:lnTo>
                  <a:lnTo>
                    <a:pt x="186" y="60"/>
                  </a:lnTo>
                  <a:lnTo>
                    <a:pt x="186" y="64"/>
                  </a:lnTo>
                  <a:lnTo>
                    <a:pt x="188" y="65"/>
                  </a:lnTo>
                  <a:lnTo>
                    <a:pt x="189" y="67"/>
                  </a:lnTo>
                  <a:lnTo>
                    <a:pt x="189" y="68"/>
                  </a:lnTo>
                  <a:lnTo>
                    <a:pt x="189" y="72"/>
                  </a:lnTo>
                  <a:lnTo>
                    <a:pt x="190" y="73"/>
                  </a:lnTo>
                  <a:lnTo>
                    <a:pt x="190" y="75"/>
                  </a:lnTo>
                  <a:lnTo>
                    <a:pt x="190" y="77"/>
                  </a:lnTo>
                  <a:lnTo>
                    <a:pt x="191" y="80"/>
                  </a:lnTo>
                  <a:lnTo>
                    <a:pt x="191" y="81"/>
                  </a:lnTo>
                  <a:lnTo>
                    <a:pt x="191" y="84"/>
                  </a:lnTo>
                  <a:lnTo>
                    <a:pt x="191" y="85"/>
                  </a:lnTo>
                  <a:lnTo>
                    <a:pt x="191" y="89"/>
                  </a:lnTo>
                  <a:lnTo>
                    <a:pt x="194" y="93"/>
                  </a:lnTo>
                  <a:lnTo>
                    <a:pt x="191" y="98"/>
                  </a:lnTo>
                  <a:lnTo>
                    <a:pt x="191" y="99"/>
                  </a:lnTo>
                  <a:lnTo>
                    <a:pt x="191" y="101"/>
                  </a:lnTo>
                  <a:lnTo>
                    <a:pt x="191" y="103"/>
                  </a:lnTo>
                  <a:lnTo>
                    <a:pt x="191" y="106"/>
                  </a:lnTo>
                  <a:lnTo>
                    <a:pt x="191" y="107"/>
                  </a:lnTo>
                  <a:lnTo>
                    <a:pt x="190" y="112"/>
                  </a:lnTo>
                  <a:lnTo>
                    <a:pt x="190" y="115"/>
                  </a:lnTo>
                  <a:lnTo>
                    <a:pt x="189" y="115"/>
                  </a:lnTo>
                  <a:lnTo>
                    <a:pt x="189" y="120"/>
                  </a:lnTo>
                  <a:lnTo>
                    <a:pt x="188" y="121"/>
                  </a:lnTo>
                  <a:lnTo>
                    <a:pt x="186" y="123"/>
                  </a:lnTo>
                  <a:lnTo>
                    <a:pt x="186" y="124"/>
                  </a:lnTo>
                  <a:lnTo>
                    <a:pt x="185" y="128"/>
                  </a:lnTo>
                  <a:lnTo>
                    <a:pt x="185" y="129"/>
                  </a:lnTo>
                  <a:lnTo>
                    <a:pt x="183" y="133"/>
                  </a:lnTo>
                  <a:lnTo>
                    <a:pt x="182" y="133"/>
                  </a:lnTo>
                  <a:lnTo>
                    <a:pt x="180" y="137"/>
                  </a:lnTo>
                  <a:lnTo>
                    <a:pt x="179" y="137"/>
                  </a:lnTo>
                  <a:lnTo>
                    <a:pt x="178" y="141"/>
                  </a:lnTo>
                  <a:lnTo>
                    <a:pt x="177" y="143"/>
                  </a:lnTo>
                  <a:lnTo>
                    <a:pt x="174" y="145"/>
                  </a:lnTo>
                  <a:lnTo>
                    <a:pt x="173" y="147"/>
                  </a:lnTo>
                  <a:lnTo>
                    <a:pt x="171" y="149"/>
                  </a:lnTo>
                  <a:lnTo>
                    <a:pt x="171" y="151"/>
                  </a:lnTo>
                  <a:lnTo>
                    <a:pt x="168" y="154"/>
                  </a:lnTo>
                  <a:lnTo>
                    <a:pt x="166" y="155"/>
                  </a:lnTo>
                  <a:lnTo>
                    <a:pt x="164" y="157"/>
                  </a:lnTo>
                  <a:lnTo>
                    <a:pt x="164" y="159"/>
                  </a:lnTo>
                  <a:lnTo>
                    <a:pt x="160" y="162"/>
                  </a:lnTo>
                  <a:lnTo>
                    <a:pt x="158" y="163"/>
                  </a:lnTo>
                  <a:lnTo>
                    <a:pt x="155" y="165"/>
                  </a:lnTo>
                  <a:lnTo>
                    <a:pt x="154" y="165"/>
                  </a:lnTo>
                  <a:lnTo>
                    <a:pt x="152" y="169"/>
                  </a:lnTo>
                  <a:lnTo>
                    <a:pt x="149" y="170"/>
                  </a:lnTo>
                  <a:lnTo>
                    <a:pt x="147" y="171"/>
                  </a:lnTo>
                  <a:lnTo>
                    <a:pt x="146" y="172"/>
                  </a:lnTo>
                  <a:lnTo>
                    <a:pt x="141" y="173"/>
                  </a:lnTo>
                  <a:lnTo>
                    <a:pt x="141" y="176"/>
                  </a:lnTo>
                  <a:lnTo>
                    <a:pt x="137" y="177"/>
                  </a:lnTo>
                  <a:lnTo>
                    <a:pt x="137" y="178"/>
                  </a:lnTo>
                  <a:lnTo>
                    <a:pt x="132" y="179"/>
                  </a:lnTo>
                  <a:lnTo>
                    <a:pt x="131" y="179"/>
                  </a:lnTo>
                  <a:lnTo>
                    <a:pt x="129" y="180"/>
                  </a:lnTo>
                  <a:lnTo>
                    <a:pt x="128" y="180"/>
                  </a:lnTo>
                  <a:lnTo>
                    <a:pt x="124" y="182"/>
                  </a:lnTo>
                  <a:lnTo>
                    <a:pt x="123" y="184"/>
                  </a:lnTo>
                  <a:lnTo>
                    <a:pt x="119" y="184"/>
                  </a:lnTo>
                  <a:lnTo>
                    <a:pt x="119" y="185"/>
                  </a:lnTo>
                  <a:lnTo>
                    <a:pt x="114" y="185"/>
                  </a:lnTo>
                  <a:lnTo>
                    <a:pt x="111" y="186"/>
                  </a:lnTo>
                  <a:lnTo>
                    <a:pt x="108" y="186"/>
                  </a:lnTo>
                  <a:lnTo>
                    <a:pt x="106" y="186"/>
                  </a:lnTo>
                  <a:lnTo>
                    <a:pt x="105" y="186"/>
                  </a:lnTo>
                  <a:lnTo>
                    <a:pt x="102" y="186"/>
                  </a:lnTo>
                  <a:lnTo>
                    <a:pt x="100" y="186"/>
                  </a:lnTo>
                  <a:lnTo>
                    <a:pt x="97" y="188"/>
                  </a:lnTo>
                  <a:lnTo>
                    <a:pt x="92" y="186"/>
                  </a:lnTo>
                  <a:lnTo>
                    <a:pt x="88" y="186"/>
                  </a:lnTo>
                  <a:lnTo>
                    <a:pt x="87" y="186"/>
                  </a:lnTo>
                  <a:lnTo>
                    <a:pt x="83" y="186"/>
                  </a:lnTo>
                  <a:lnTo>
                    <a:pt x="82" y="186"/>
                  </a:lnTo>
                  <a:lnTo>
                    <a:pt x="80" y="185"/>
                  </a:lnTo>
                  <a:lnTo>
                    <a:pt x="79" y="185"/>
                  </a:lnTo>
                  <a:lnTo>
                    <a:pt x="75" y="185"/>
                  </a:lnTo>
                  <a:lnTo>
                    <a:pt x="74" y="184"/>
                  </a:lnTo>
                  <a:lnTo>
                    <a:pt x="71" y="184"/>
                  </a:lnTo>
                  <a:lnTo>
                    <a:pt x="70" y="184"/>
                  </a:lnTo>
                  <a:lnTo>
                    <a:pt x="67" y="182"/>
                  </a:lnTo>
                  <a:lnTo>
                    <a:pt x="65" y="180"/>
                  </a:lnTo>
                  <a:lnTo>
                    <a:pt x="63" y="180"/>
                  </a:lnTo>
                  <a:lnTo>
                    <a:pt x="62" y="179"/>
                  </a:lnTo>
                  <a:lnTo>
                    <a:pt x="58" y="178"/>
                  </a:lnTo>
                  <a:lnTo>
                    <a:pt x="57" y="178"/>
                  </a:lnTo>
                  <a:lnTo>
                    <a:pt x="55" y="177"/>
                  </a:lnTo>
                  <a:lnTo>
                    <a:pt x="50" y="173"/>
                  </a:lnTo>
                  <a:lnTo>
                    <a:pt x="47" y="172"/>
                  </a:lnTo>
                  <a:lnTo>
                    <a:pt x="46" y="171"/>
                  </a:lnTo>
                  <a:lnTo>
                    <a:pt x="43" y="170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7" y="164"/>
                  </a:lnTo>
                  <a:lnTo>
                    <a:pt x="33" y="162"/>
                  </a:lnTo>
                  <a:lnTo>
                    <a:pt x="32" y="162"/>
                  </a:lnTo>
                  <a:lnTo>
                    <a:pt x="31" y="159"/>
                  </a:lnTo>
                  <a:lnTo>
                    <a:pt x="29" y="157"/>
                  </a:lnTo>
                  <a:lnTo>
                    <a:pt x="26" y="156"/>
                  </a:lnTo>
                  <a:lnTo>
                    <a:pt x="26" y="155"/>
                  </a:lnTo>
                  <a:lnTo>
                    <a:pt x="23" y="152"/>
                  </a:lnTo>
                  <a:lnTo>
                    <a:pt x="21" y="149"/>
                  </a:lnTo>
                  <a:lnTo>
                    <a:pt x="21" y="148"/>
                  </a:lnTo>
                  <a:lnTo>
                    <a:pt x="17" y="145"/>
                  </a:lnTo>
                  <a:lnTo>
                    <a:pt x="16" y="143"/>
                  </a:lnTo>
                  <a:lnTo>
                    <a:pt x="15" y="141"/>
                  </a:lnTo>
                  <a:lnTo>
                    <a:pt x="14" y="138"/>
                  </a:lnTo>
                  <a:lnTo>
                    <a:pt x="11" y="135"/>
                  </a:lnTo>
                  <a:lnTo>
                    <a:pt x="9" y="131"/>
                  </a:lnTo>
                  <a:lnTo>
                    <a:pt x="9" y="130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3"/>
                  </a:lnTo>
                  <a:lnTo>
                    <a:pt x="5" y="122"/>
                  </a:lnTo>
                  <a:lnTo>
                    <a:pt x="4" y="120"/>
                  </a:lnTo>
                  <a:lnTo>
                    <a:pt x="4" y="119"/>
                  </a:lnTo>
                  <a:lnTo>
                    <a:pt x="4" y="115"/>
                  </a:lnTo>
                  <a:lnTo>
                    <a:pt x="3" y="114"/>
                  </a:lnTo>
                  <a:lnTo>
                    <a:pt x="3" y="112"/>
                  </a:lnTo>
                  <a:lnTo>
                    <a:pt x="3" y="110"/>
                  </a:lnTo>
                  <a:lnTo>
                    <a:pt x="1" y="107"/>
                  </a:lnTo>
                  <a:lnTo>
                    <a:pt x="1" y="106"/>
                  </a:lnTo>
                  <a:lnTo>
                    <a:pt x="1" y="103"/>
                  </a:lnTo>
                  <a:lnTo>
                    <a:pt x="1" y="101"/>
                  </a:lnTo>
                  <a:lnTo>
                    <a:pt x="1" y="98"/>
                  </a:lnTo>
                  <a:lnTo>
                    <a:pt x="0" y="93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5"/>
                  </a:lnTo>
                  <a:lnTo>
                    <a:pt x="1" y="84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3" y="75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4" y="67"/>
                  </a:lnTo>
                  <a:lnTo>
                    <a:pt x="5" y="66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59"/>
                  </a:lnTo>
                  <a:lnTo>
                    <a:pt x="8" y="58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3" y="50"/>
                  </a:lnTo>
                  <a:lnTo>
                    <a:pt x="14" y="50"/>
                  </a:lnTo>
                  <a:lnTo>
                    <a:pt x="15" y="46"/>
                  </a:lnTo>
                  <a:lnTo>
                    <a:pt x="16" y="44"/>
                  </a:lnTo>
                  <a:lnTo>
                    <a:pt x="17" y="42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9" y="29"/>
                  </a:lnTo>
                  <a:lnTo>
                    <a:pt x="29" y="28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4"/>
            <p:cNvSpPr>
              <a:spLocks/>
            </p:cNvSpPr>
            <p:nvPr/>
          </p:nvSpPr>
          <p:spPr bwMode="auto">
            <a:xfrm>
              <a:off x="2763" y="3060"/>
              <a:ext cx="195" cy="189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43" y="17"/>
                </a:cxn>
                <a:cxn ang="0">
                  <a:pos x="51" y="11"/>
                </a:cxn>
                <a:cxn ang="0">
                  <a:pos x="62" y="8"/>
                </a:cxn>
                <a:cxn ang="0">
                  <a:pos x="70" y="3"/>
                </a:cxn>
                <a:cxn ang="0">
                  <a:pos x="82" y="1"/>
                </a:cxn>
                <a:cxn ang="0">
                  <a:pos x="91" y="1"/>
                </a:cxn>
                <a:cxn ang="0">
                  <a:pos x="105" y="1"/>
                </a:cxn>
                <a:cxn ang="0">
                  <a:pos x="113" y="2"/>
                </a:cxn>
                <a:cxn ang="0">
                  <a:pos x="122" y="3"/>
                </a:cxn>
                <a:cxn ang="0">
                  <a:pos x="130" y="7"/>
                </a:cxn>
                <a:cxn ang="0">
                  <a:pos x="138" y="10"/>
                </a:cxn>
                <a:cxn ang="0">
                  <a:pos x="149" y="17"/>
                </a:cxn>
                <a:cxn ang="0">
                  <a:pos x="160" y="25"/>
                </a:cxn>
                <a:cxn ang="0">
                  <a:pos x="166" y="31"/>
                </a:cxn>
                <a:cxn ang="0">
                  <a:pos x="172" y="39"/>
                </a:cxn>
                <a:cxn ang="0">
                  <a:pos x="179" y="49"/>
                </a:cxn>
                <a:cxn ang="0">
                  <a:pos x="185" y="59"/>
                </a:cxn>
                <a:cxn ang="0">
                  <a:pos x="189" y="67"/>
                </a:cxn>
                <a:cxn ang="0">
                  <a:pos x="190" y="75"/>
                </a:cxn>
                <a:cxn ang="0">
                  <a:pos x="191" y="84"/>
                </a:cxn>
                <a:cxn ang="0">
                  <a:pos x="191" y="98"/>
                </a:cxn>
                <a:cxn ang="0">
                  <a:pos x="191" y="106"/>
                </a:cxn>
                <a:cxn ang="0">
                  <a:pos x="189" y="115"/>
                </a:cxn>
                <a:cxn ang="0">
                  <a:pos x="186" y="124"/>
                </a:cxn>
                <a:cxn ang="0">
                  <a:pos x="182" y="133"/>
                </a:cxn>
                <a:cxn ang="0">
                  <a:pos x="177" y="143"/>
                </a:cxn>
                <a:cxn ang="0">
                  <a:pos x="171" y="151"/>
                </a:cxn>
                <a:cxn ang="0">
                  <a:pos x="164" y="159"/>
                </a:cxn>
                <a:cxn ang="0">
                  <a:pos x="154" y="165"/>
                </a:cxn>
                <a:cxn ang="0">
                  <a:pos x="146" y="172"/>
                </a:cxn>
                <a:cxn ang="0">
                  <a:pos x="137" y="178"/>
                </a:cxn>
                <a:cxn ang="0">
                  <a:pos x="128" y="180"/>
                </a:cxn>
                <a:cxn ang="0">
                  <a:pos x="119" y="185"/>
                </a:cxn>
                <a:cxn ang="0">
                  <a:pos x="106" y="186"/>
                </a:cxn>
                <a:cxn ang="0">
                  <a:pos x="97" y="188"/>
                </a:cxn>
                <a:cxn ang="0">
                  <a:pos x="83" y="186"/>
                </a:cxn>
                <a:cxn ang="0">
                  <a:pos x="75" y="185"/>
                </a:cxn>
                <a:cxn ang="0">
                  <a:pos x="67" y="182"/>
                </a:cxn>
                <a:cxn ang="0">
                  <a:pos x="58" y="178"/>
                </a:cxn>
                <a:cxn ang="0">
                  <a:pos x="47" y="172"/>
                </a:cxn>
                <a:cxn ang="0">
                  <a:pos x="39" y="168"/>
                </a:cxn>
                <a:cxn ang="0">
                  <a:pos x="31" y="159"/>
                </a:cxn>
                <a:cxn ang="0">
                  <a:pos x="23" y="152"/>
                </a:cxn>
                <a:cxn ang="0">
                  <a:pos x="16" y="143"/>
                </a:cxn>
                <a:cxn ang="0">
                  <a:pos x="9" y="131"/>
                </a:cxn>
                <a:cxn ang="0">
                  <a:pos x="7" y="123"/>
                </a:cxn>
                <a:cxn ang="0">
                  <a:pos x="4" y="115"/>
                </a:cxn>
                <a:cxn ang="0">
                  <a:pos x="1" y="107"/>
                </a:cxn>
                <a:cxn ang="0">
                  <a:pos x="1" y="98"/>
                </a:cxn>
                <a:cxn ang="0">
                  <a:pos x="1" y="85"/>
                </a:cxn>
                <a:cxn ang="0">
                  <a:pos x="3" y="75"/>
                </a:cxn>
                <a:cxn ang="0">
                  <a:pos x="5" y="66"/>
                </a:cxn>
                <a:cxn ang="0">
                  <a:pos x="8" y="58"/>
                </a:cxn>
                <a:cxn ang="0">
                  <a:pos x="14" y="50"/>
                </a:cxn>
                <a:cxn ang="0">
                  <a:pos x="20" y="40"/>
                </a:cxn>
                <a:cxn ang="0">
                  <a:pos x="26" y="32"/>
                </a:cxn>
              </a:cxnLst>
              <a:rect l="0" t="0" r="r" b="b"/>
              <a:pathLst>
                <a:path w="195" h="189">
                  <a:moveTo>
                    <a:pt x="29" y="28"/>
                  </a:moveTo>
                  <a:lnTo>
                    <a:pt x="29" y="28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8" y="21"/>
                  </a:lnTo>
                  <a:lnTo>
                    <a:pt x="39" y="21"/>
                  </a:lnTo>
                  <a:lnTo>
                    <a:pt x="41" y="18"/>
                  </a:lnTo>
                  <a:lnTo>
                    <a:pt x="43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59" y="8"/>
                  </a:lnTo>
                  <a:lnTo>
                    <a:pt x="62" y="8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9" y="4"/>
                  </a:lnTo>
                  <a:lnTo>
                    <a:pt x="70" y="3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7" y="0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11" y="1"/>
                  </a:lnTo>
                  <a:lnTo>
                    <a:pt x="113" y="2"/>
                  </a:lnTo>
                  <a:lnTo>
                    <a:pt x="114" y="2"/>
                  </a:lnTo>
                  <a:lnTo>
                    <a:pt x="117" y="2"/>
                  </a:lnTo>
                  <a:lnTo>
                    <a:pt x="119" y="3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5" y="4"/>
                  </a:lnTo>
                  <a:lnTo>
                    <a:pt x="128" y="7"/>
                  </a:lnTo>
                  <a:lnTo>
                    <a:pt x="130" y="7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36" y="9"/>
                  </a:lnTo>
                  <a:lnTo>
                    <a:pt x="138" y="10"/>
                  </a:lnTo>
                  <a:lnTo>
                    <a:pt x="142" y="12"/>
                  </a:lnTo>
                  <a:lnTo>
                    <a:pt x="146" y="15"/>
                  </a:lnTo>
                  <a:lnTo>
                    <a:pt x="147" y="16"/>
                  </a:lnTo>
                  <a:lnTo>
                    <a:pt x="149" y="17"/>
                  </a:lnTo>
                  <a:lnTo>
                    <a:pt x="153" y="19"/>
                  </a:lnTo>
                  <a:lnTo>
                    <a:pt x="154" y="19"/>
                  </a:lnTo>
                  <a:lnTo>
                    <a:pt x="156" y="23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2" y="28"/>
                  </a:lnTo>
                  <a:lnTo>
                    <a:pt x="164" y="29"/>
                  </a:lnTo>
                  <a:lnTo>
                    <a:pt x="166" y="31"/>
                  </a:lnTo>
                  <a:lnTo>
                    <a:pt x="166" y="32"/>
                  </a:lnTo>
                  <a:lnTo>
                    <a:pt x="170" y="35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4" y="42"/>
                  </a:lnTo>
                  <a:lnTo>
                    <a:pt x="177" y="44"/>
                  </a:lnTo>
                  <a:lnTo>
                    <a:pt x="178" y="46"/>
                  </a:lnTo>
                  <a:lnTo>
                    <a:pt x="179" y="49"/>
                  </a:lnTo>
                  <a:lnTo>
                    <a:pt x="182" y="52"/>
                  </a:lnTo>
                  <a:lnTo>
                    <a:pt x="183" y="56"/>
                  </a:lnTo>
                  <a:lnTo>
                    <a:pt x="183" y="57"/>
                  </a:lnTo>
                  <a:lnTo>
                    <a:pt x="185" y="59"/>
                  </a:lnTo>
                  <a:lnTo>
                    <a:pt x="186" y="60"/>
                  </a:lnTo>
                  <a:lnTo>
                    <a:pt x="186" y="64"/>
                  </a:lnTo>
                  <a:lnTo>
                    <a:pt x="188" y="65"/>
                  </a:lnTo>
                  <a:lnTo>
                    <a:pt x="189" y="67"/>
                  </a:lnTo>
                  <a:lnTo>
                    <a:pt x="189" y="68"/>
                  </a:lnTo>
                  <a:lnTo>
                    <a:pt x="189" y="72"/>
                  </a:lnTo>
                  <a:lnTo>
                    <a:pt x="190" y="73"/>
                  </a:lnTo>
                  <a:lnTo>
                    <a:pt x="190" y="75"/>
                  </a:lnTo>
                  <a:lnTo>
                    <a:pt x="190" y="77"/>
                  </a:lnTo>
                  <a:lnTo>
                    <a:pt x="191" y="80"/>
                  </a:lnTo>
                  <a:lnTo>
                    <a:pt x="191" y="81"/>
                  </a:lnTo>
                  <a:lnTo>
                    <a:pt x="191" y="84"/>
                  </a:lnTo>
                  <a:lnTo>
                    <a:pt x="191" y="85"/>
                  </a:lnTo>
                  <a:lnTo>
                    <a:pt x="191" y="89"/>
                  </a:lnTo>
                  <a:lnTo>
                    <a:pt x="194" y="93"/>
                  </a:lnTo>
                  <a:lnTo>
                    <a:pt x="191" y="98"/>
                  </a:lnTo>
                  <a:lnTo>
                    <a:pt x="191" y="99"/>
                  </a:lnTo>
                  <a:lnTo>
                    <a:pt x="191" y="101"/>
                  </a:lnTo>
                  <a:lnTo>
                    <a:pt x="191" y="103"/>
                  </a:lnTo>
                  <a:lnTo>
                    <a:pt x="191" y="106"/>
                  </a:lnTo>
                  <a:lnTo>
                    <a:pt x="191" y="107"/>
                  </a:lnTo>
                  <a:lnTo>
                    <a:pt x="190" y="112"/>
                  </a:lnTo>
                  <a:lnTo>
                    <a:pt x="190" y="115"/>
                  </a:lnTo>
                  <a:lnTo>
                    <a:pt x="189" y="115"/>
                  </a:lnTo>
                  <a:lnTo>
                    <a:pt x="189" y="120"/>
                  </a:lnTo>
                  <a:lnTo>
                    <a:pt x="188" y="121"/>
                  </a:lnTo>
                  <a:lnTo>
                    <a:pt x="186" y="123"/>
                  </a:lnTo>
                  <a:lnTo>
                    <a:pt x="186" y="124"/>
                  </a:lnTo>
                  <a:lnTo>
                    <a:pt x="185" y="128"/>
                  </a:lnTo>
                  <a:lnTo>
                    <a:pt x="185" y="129"/>
                  </a:lnTo>
                  <a:lnTo>
                    <a:pt x="183" y="133"/>
                  </a:lnTo>
                  <a:lnTo>
                    <a:pt x="182" y="133"/>
                  </a:lnTo>
                  <a:lnTo>
                    <a:pt x="180" y="137"/>
                  </a:lnTo>
                  <a:lnTo>
                    <a:pt x="179" y="137"/>
                  </a:lnTo>
                  <a:lnTo>
                    <a:pt x="178" y="141"/>
                  </a:lnTo>
                  <a:lnTo>
                    <a:pt x="177" y="143"/>
                  </a:lnTo>
                  <a:lnTo>
                    <a:pt x="174" y="145"/>
                  </a:lnTo>
                  <a:lnTo>
                    <a:pt x="173" y="147"/>
                  </a:lnTo>
                  <a:lnTo>
                    <a:pt x="171" y="149"/>
                  </a:lnTo>
                  <a:lnTo>
                    <a:pt x="171" y="151"/>
                  </a:lnTo>
                  <a:lnTo>
                    <a:pt x="168" y="154"/>
                  </a:lnTo>
                  <a:lnTo>
                    <a:pt x="166" y="155"/>
                  </a:lnTo>
                  <a:lnTo>
                    <a:pt x="164" y="157"/>
                  </a:lnTo>
                  <a:lnTo>
                    <a:pt x="164" y="159"/>
                  </a:lnTo>
                  <a:lnTo>
                    <a:pt x="160" y="162"/>
                  </a:lnTo>
                  <a:lnTo>
                    <a:pt x="158" y="163"/>
                  </a:lnTo>
                  <a:lnTo>
                    <a:pt x="155" y="165"/>
                  </a:lnTo>
                  <a:lnTo>
                    <a:pt x="154" y="165"/>
                  </a:lnTo>
                  <a:lnTo>
                    <a:pt x="152" y="169"/>
                  </a:lnTo>
                  <a:lnTo>
                    <a:pt x="149" y="170"/>
                  </a:lnTo>
                  <a:lnTo>
                    <a:pt x="147" y="171"/>
                  </a:lnTo>
                  <a:lnTo>
                    <a:pt x="146" y="172"/>
                  </a:lnTo>
                  <a:lnTo>
                    <a:pt x="141" y="173"/>
                  </a:lnTo>
                  <a:lnTo>
                    <a:pt x="141" y="176"/>
                  </a:lnTo>
                  <a:lnTo>
                    <a:pt x="137" y="177"/>
                  </a:lnTo>
                  <a:lnTo>
                    <a:pt x="137" y="178"/>
                  </a:lnTo>
                  <a:lnTo>
                    <a:pt x="132" y="179"/>
                  </a:lnTo>
                  <a:lnTo>
                    <a:pt x="131" y="179"/>
                  </a:lnTo>
                  <a:lnTo>
                    <a:pt x="129" y="180"/>
                  </a:lnTo>
                  <a:lnTo>
                    <a:pt x="128" y="180"/>
                  </a:lnTo>
                  <a:lnTo>
                    <a:pt x="124" y="182"/>
                  </a:lnTo>
                  <a:lnTo>
                    <a:pt x="123" y="184"/>
                  </a:lnTo>
                  <a:lnTo>
                    <a:pt x="119" y="184"/>
                  </a:lnTo>
                  <a:lnTo>
                    <a:pt x="119" y="185"/>
                  </a:lnTo>
                  <a:lnTo>
                    <a:pt x="114" y="185"/>
                  </a:lnTo>
                  <a:lnTo>
                    <a:pt x="111" y="186"/>
                  </a:lnTo>
                  <a:lnTo>
                    <a:pt x="108" y="186"/>
                  </a:lnTo>
                  <a:lnTo>
                    <a:pt x="106" y="186"/>
                  </a:lnTo>
                  <a:lnTo>
                    <a:pt x="105" y="186"/>
                  </a:lnTo>
                  <a:lnTo>
                    <a:pt x="102" y="186"/>
                  </a:lnTo>
                  <a:lnTo>
                    <a:pt x="100" y="186"/>
                  </a:lnTo>
                  <a:lnTo>
                    <a:pt x="97" y="188"/>
                  </a:lnTo>
                  <a:lnTo>
                    <a:pt x="92" y="186"/>
                  </a:lnTo>
                  <a:lnTo>
                    <a:pt x="88" y="186"/>
                  </a:lnTo>
                  <a:lnTo>
                    <a:pt x="87" y="186"/>
                  </a:lnTo>
                  <a:lnTo>
                    <a:pt x="83" y="186"/>
                  </a:lnTo>
                  <a:lnTo>
                    <a:pt x="82" y="186"/>
                  </a:lnTo>
                  <a:lnTo>
                    <a:pt x="80" y="185"/>
                  </a:lnTo>
                  <a:lnTo>
                    <a:pt x="79" y="185"/>
                  </a:lnTo>
                  <a:lnTo>
                    <a:pt x="75" y="185"/>
                  </a:lnTo>
                  <a:lnTo>
                    <a:pt x="74" y="184"/>
                  </a:lnTo>
                  <a:lnTo>
                    <a:pt x="71" y="184"/>
                  </a:lnTo>
                  <a:lnTo>
                    <a:pt x="70" y="184"/>
                  </a:lnTo>
                  <a:lnTo>
                    <a:pt x="67" y="182"/>
                  </a:lnTo>
                  <a:lnTo>
                    <a:pt x="65" y="180"/>
                  </a:lnTo>
                  <a:lnTo>
                    <a:pt x="63" y="180"/>
                  </a:lnTo>
                  <a:lnTo>
                    <a:pt x="62" y="179"/>
                  </a:lnTo>
                  <a:lnTo>
                    <a:pt x="58" y="178"/>
                  </a:lnTo>
                  <a:lnTo>
                    <a:pt x="57" y="178"/>
                  </a:lnTo>
                  <a:lnTo>
                    <a:pt x="55" y="177"/>
                  </a:lnTo>
                  <a:lnTo>
                    <a:pt x="50" y="173"/>
                  </a:lnTo>
                  <a:lnTo>
                    <a:pt x="47" y="172"/>
                  </a:lnTo>
                  <a:lnTo>
                    <a:pt x="46" y="171"/>
                  </a:lnTo>
                  <a:lnTo>
                    <a:pt x="43" y="170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7" y="164"/>
                  </a:lnTo>
                  <a:lnTo>
                    <a:pt x="33" y="162"/>
                  </a:lnTo>
                  <a:lnTo>
                    <a:pt x="32" y="162"/>
                  </a:lnTo>
                  <a:lnTo>
                    <a:pt x="31" y="159"/>
                  </a:lnTo>
                  <a:lnTo>
                    <a:pt x="29" y="157"/>
                  </a:lnTo>
                  <a:lnTo>
                    <a:pt x="26" y="156"/>
                  </a:lnTo>
                  <a:lnTo>
                    <a:pt x="26" y="155"/>
                  </a:lnTo>
                  <a:lnTo>
                    <a:pt x="23" y="152"/>
                  </a:lnTo>
                  <a:lnTo>
                    <a:pt x="21" y="149"/>
                  </a:lnTo>
                  <a:lnTo>
                    <a:pt x="21" y="148"/>
                  </a:lnTo>
                  <a:lnTo>
                    <a:pt x="17" y="145"/>
                  </a:lnTo>
                  <a:lnTo>
                    <a:pt x="16" y="143"/>
                  </a:lnTo>
                  <a:lnTo>
                    <a:pt x="15" y="141"/>
                  </a:lnTo>
                  <a:lnTo>
                    <a:pt x="14" y="138"/>
                  </a:lnTo>
                  <a:lnTo>
                    <a:pt x="11" y="135"/>
                  </a:lnTo>
                  <a:lnTo>
                    <a:pt x="9" y="131"/>
                  </a:lnTo>
                  <a:lnTo>
                    <a:pt x="9" y="130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3"/>
                  </a:lnTo>
                  <a:lnTo>
                    <a:pt x="5" y="122"/>
                  </a:lnTo>
                  <a:lnTo>
                    <a:pt x="4" y="120"/>
                  </a:lnTo>
                  <a:lnTo>
                    <a:pt x="4" y="119"/>
                  </a:lnTo>
                  <a:lnTo>
                    <a:pt x="4" y="115"/>
                  </a:lnTo>
                  <a:lnTo>
                    <a:pt x="3" y="114"/>
                  </a:lnTo>
                  <a:lnTo>
                    <a:pt x="3" y="112"/>
                  </a:lnTo>
                  <a:lnTo>
                    <a:pt x="3" y="110"/>
                  </a:lnTo>
                  <a:lnTo>
                    <a:pt x="1" y="107"/>
                  </a:lnTo>
                  <a:lnTo>
                    <a:pt x="1" y="106"/>
                  </a:lnTo>
                  <a:lnTo>
                    <a:pt x="1" y="103"/>
                  </a:lnTo>
                  <a:lnTo>
                    <a:pt x="1" y="101"/>
                  </a:lnTo>
                  <a:lnTo>
                    <a:pt x="1" y="98"/>
                  </a:lnTo>
                  <a:lnTo>
                    <a:pt x="0" y="93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5"/>
                  </a:lnTo>
                  <a:lnTo>
                    <a:pt x="1" y="84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3" y="75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4" y="67"/>
                  </a:lnTo>
                  <a:lnTo>
                    <a:pt x="5" y="66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59"/>
                  </a:lnTo>
                  <a:lnTo>
                    <a:pt x="8" y="58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3" y="50"/>
                  </a:lnTo>
                  <a:lnTo>
                    <a:pt x="14" y="50"/>
                  </a:lnTo>
                  <a:lnTo>
                    <a:pt x="15" y="46"/>
                  </a:lnTo>
                  <a:lnTo>
                    <a:pt x="16" y="44"/>
                  </a:lnTo>
                  <a:lnTo>
                    <a:pt x="17" y="42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9" y="29"/>
                  </a:lnTo>
                  <a:lnTo>
                    <a:pt x="29" y="28"/>
                  </a:lnTo>
                </a:path>
              </a:pathLst>
            </a:custGeom>
            <a:gradFill rotWithShape="0">
              <a:gsLst>
                <a:gs pos="0">
                  <a:srgbClr val="66CCFF"/>
                </a:gs>
                <a:gs pos="100000">
                  <a:srgbClr val="66CCFF">
                    <a:gamma/>
                    <a:shade val="60000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5"/>
            <p:cNvSpPr>
              <a:spLocks/>
            </p:cNvSpPr>
            <p:nvPr/>
          </p:nvSpPr>
          <p:spPr bwMode="auto">
            <a:xfrm>
              <a:off x="3337" y="2487"/>
              <a:ext cx="194" cy="190"/>
            </a:xfrm>
            <a:custGeom>
              <a:avLst/>
              <a:gdLst/>
              <a:ahLst/>
              <a:cxnLst>
                <a:cxn ang="0">
                  <a:pos x="37" y="22"/>
                </a:cxn>
                <a:cxn ang="0">
                  <a:pos x="47" y="15"/>
                </a:cxn>
                <a:cxn ang="0">
                  <a:pos x="59" y="9"/>
                </a:cxn>
                <a:cxn ang="0">
                  <a:pos x="69" y="4"/>
                </a:cxn>
                <a:cxn ang="0">
                  <a:pos x="82" y="2"/>
                </a:cxn>
                <a:cxn ang="0">
                  <a:pos x="92" y="2"/>
                </a:cxn>
                <a:cxn ang="0">
                  <a:pos x="104" y="2"/>
                </a:cxn>
                <a:cxn ang="0">
                  <a:pos x="115" y="3"/>
                </a:cxn>
                <a:cxn ang="0">
                  <a:pos x="125" y="5"/>
                </a:cxn>
                <a:cxn ang="0">
                  <a:pos x="135" y="10"/>
                </a:cxn>
                <a:cxn ang="0">
                  <a:pos x="145" y="15"/>
                </a:cxn>
                <a:cxn ang="0">
                  <a:pos x="153" y="21"/>
                </a:cxn>
                <a:cxn ang="0">
                  <a:pos x="161" y="29"/>
                </a:cxn>
                <a:cxn ang="0">
                  <a:pos x="169" y="36"/>
                </a:cxn>
                <a:cxn ang="0">
                  <a:pos x="176" y="45"/>
                </a:cxn>
                <a:cxn ang="0">
                  <a:pos x="182" y="53"/>
                </a:cxn>
                <a:cxn ang="0">
                  <a:pos x="185" y="64"/>
                </a:cxn>
                <a:cxn ang="0">
                  <a:pos x="190" y="74"/>
                </a:cxn>
                <a:cxn ang="0">
                  <a:pos x="191" y="85"/>
                </a:cxn>
                <a:cxn ang="0">
                  <a:pos x="193" y="94"/>
                </a:cxn>
                <a:cxn ang="0">
                  <a:pos x="191" y="107"/>
                </a:cxn>
                <a:cxn ang="0">
                  <a:pos x="189" y="116"/>
                </a:cxn>
                <a:cxn ang="0">
                  <a:pos x="184" y="128"/>
                </a:cxn>
                <a:cxn ang="0">
                  <a:pos x="178" y="138"/>
                </a:cxn>
                <a:cxn ang="0">
                  <a:pos x="170" y="150"/>
                </a:cxn>
                <a:cxn ang="0">
                  <a:pos x="164" y="159"/>
                </a:cxn>
                <a:cxn ang="0">
                  <a:pos x="151" y="170"/>
                </a:cxn>
                <a:cxn ang="0">
                  <a:pos x="141" y="176"/>
                </a:cxn>
                <a:cxn ang="0">
                  <a:pos x="128" y="182"/>
                </a:cxn>
                <a:cxn ang="0">
                  <a:pos x="118" y="186"/>
                </a:cxn>
                <a:cxn ang="0">
                  <a:pos x="106" y="187"/>
                </a:cxn>
                <a:cxn ang="0">
                  <a:pos x="95" y="189"/>
                </a:cxn>
                <a:cxn ang="0">
                  <a:pos x="83" y="187"/>
                </a:cxn>
                <a:cxn ang="0">
                  <a:pos x="74" y="184"/>
                </a:cxn>
                <a:cxn ang="0">
                  <a:pos x="62" y="182"/>
                </a:cxn>
                <a:cxn ang="0">
                  <a:pos x="53" y="178"/>
                </a:cxn>
                <a:cxn ang="0">
                  <a:pos x="43" y="171"/>
                </a:cxn>
                <a:cxn ang="0">
                  <a:pos x="35" y="165"/>
                </a:cxn>
                <a:cxn ang="0">
                  <a:pos x="26" y="157"/>
                </a:cxn>
                <a:cxn ang="0">
                  <a:pos x="20" y="149"/>
                </a:cxn>
                <a:cxn ang="0">
                  <a:pos x="13" y="140"/>
                </a:cxn>
                <a:cxn ang="0">
                  <a:pos x="9" y="131"/>
                </a:cxn>
                <a:cxn ang="0">
                  <a:pos x="3" y="120"/>
                </a:cxn>
                <a:cxn ang="0">
                  <a:pos x="2" y="110"/>
                </a:cxn>
                <a:cxn ang="0">
                  <a:pos x="1" y="99"/>
                </a:cxn>
                <a:cxn ang="0">
                  <a:pos x="1" y="89"/>
                </a:cxn>
                <a:cxn ang="0">
                  <a:pos x="2" y="77"/>
                </a:cxn>
                <a:cxn ang="0">
                  <a:pos x="4" y="67"/>
                </a:cxn>
                <a:cxn ang="0">
                  <a:pos x="9" y="54"/>
                </a:cxn>
                <a:cxn ang="0">
                  <a:pos x="16" y="45"/>
                </a:cxn>
                <a:cxn ang="0">
                  <a:pos x="25" y="35"/>
                </a:cxn>
              </a:cxnLst>
              <a:rect l="0" t="0" r="r" b="b"/>
              <a:pathLst>
                <a:path w="194" h="190">
                  <a:moveTo>
                    <a:pt x="28" y="29"/>
                  </a:moveTo>
                  <a:lnTo>
                    <a:pt x="28" y="29"/>
                  </a:lnTo>
                  <a:lnTo>
                    <a:pt x="33" y="26"/>
                  </a:lnTo>
                  <a:lnTo>
                    <a:pt x="34" y="25"/>
                  </a:lnTo>
                  <a:lnTo>
                    <a:pt x="37" y="22"/>
                  </a:lnTo>
                  <a:lnTo>
                    <a:pt x="39" y="22"/>
                  </a:lnTo>
                  <a:lnTo>
                    <a:pt x="41" y="19"/>
                  </a:lnTo>
                  <a:lnTo>
                    <a:pt x="43" y="18"/>
                  </a:lnTo>
                  <a:lnTo>
                    <a:pt x="45" y="17"/>
                  </a:lnTo>
                  <a:lnTo>
                    <a:pt x="47" y="15"/>
                  </a:lnTo>
                  <a:lnTo>
                    <a:pt x="51" y="14"/>
                  </a:lnTo>
                  <a:lnTo>
                    <a:pt x="51" y="12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59" y="9"/>
                  </a:lnTo>
                  <a:lnTo>
                    <a:pt x="61" y="9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8" y="5"/>
                  </a:lnTo>
                  <a:lnTo>
                    <a:pt x="69" y="4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82" y="2"/>
                  </a:lnTo>
                  <a:lnTo>
                    <a:pt x="83" y="2"/>
                  </a:lnTo>
                  <a:lnTo>
                    <a:pt x="86" y="2"/>
                  </a:lnTo>
                  <a:lnTo>
                    <a:pt x="87" y="2"/>
                  </a:lnTo>
                  <a:lnTo>
                    <a:pt x="91" y="2"/>
                  </a:lnTo>
                  <a:lnTo>
                    <a:pt x="92" y="2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9" y="2"/>
                  </a:lnTo>
                  <a:lnTo>
                    <a:pt x="110" y="2"/>
                  </a:lnTo>
                  <a:lnTo>
                    <a:pt x="113" y="3"/>
                  </a:lnTo>
                  <a:lnTo>
                    <a:pt x="115" y="3"/>
                  </a:lnTo>
                  <a:lnTo>
                    <a:pt x="117" y="3"/>
                  </a:lnTo>
                  <a:lnTo>
                    <a:pt x="118" y="4"/>
                  </a:lnTo>
                  <a:lnTo>
                    <a:pt x="122" y="4"/>
                  </a:lnTo>
                  <a:lnTo>
                    <a:pt x="123" y="4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30" y="7"/>
                  </a:lnTo>
                  <a:lnTo>
                    <a:pt x="131" y="9"/>
                  </a:lnTo>
                  <a:lnTo>
                    <a:pt x="134" y="10"/>
                  </a:lnTo>
                  <a:lnTo>
                    <a:pt x="135" y="10"/>
                  </a:lnTo>
                  <a:lnTo>
                    <a:pt x="139" y="11"/>
                  </a:lnTo>
                  <a:lnTo>
                    <a:pt x="139" y="11"/>
                  </a:lnTo>
                  <a:lnTo>
                    <a:pt x="142" y="14"/>
                  </a:lnTo>
                  <a:lnTo>
                    <a:pt x="142" y="14"/>
                  </a:lnTo>
                  <a:lnTo>
                    <a:pt x="145" y="15"/>
                  </a:lnTo>
                  <a:lnTo>
                    <a:pt x="147" y="17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152" y="21"/>
                  </a:lnTo>
                  <a:lnTo>
                    <a:pt x="153" y="21"/>
                  </a:lnTo>
                  <a:lnTo>
                    <a:pt x="157" y="23"/>
                  </a:lnTo>
                  <a:lnTo>
                    <a:pt x="157" y="23"/>
                  </a:lnTo>
                  <a:lnTo>
                    <a:pt x="159" y="26"/>
                  </a:lnTo>
                  <a:lnTo>
                    <a:pt x="160" y="26"/>
                  </a:lnTo>
                  <a:lnTo>
                    <a:pt x="161" y="29"/>
                  </a:lnTo>
                  <a:lnTo>
                    <a:pt x="164" y="30"/>
                  </a:lnTo>
                  <a:lnTo>
                    <a:pt x="166" y="31"/>
                  </a:lnTo>
                  <a:lnTo>
                    <a:pt x="166" y="33"/>
                  </a:lnTo>
                  <a:lnTo>
                    <a:pt x="169" y="36"/>
                  </a:lnTo>
                  <a:lnTo>
                    <a:pt x="169" y="36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5" y="43"/>
                  </a:lnTo>
                  <a:lnTo>
                    <a:pt x="175" y="43"/>
                  </a:lnTo>
                  <a:lnTo>
                    <a:pt x="176" y="45"/>
                  </a:lnTo>
                  <a:lnTo>
                    <a:pt x="177" y="46"/>
                  </a:lnTo>
                  <a:lnTo>
                    <a:pt x="178" y="50"/>
                  </a:lnTo>
                  <a:lnTo>
                    <a:pt x="178" y="50"/>
                  </a:lnTo>
                  <a:lnTo>
                    <a:pt x="182" y="53"/>
                  </a:lnTo>
                  <a:lnTo>
                    <a:pt x="182" y="53"/>
                  </a:lnTo>
                  <a:lnTo>
                    <a:pt x="183" y="56"/>
                  </a:lnTo>
                  <a:lnTo>
                    <a:pt x="183" y="58"/>
                  </a:lnTo>
                  <a:lnTo>
                    <a:pt x="184" y="60"/>
                  </a:lnTo>
                  <a:lnTo>
                    <a:pt x="185" y="61"/>
                  </a:lnTo>
                  <a:lnTo>
                    <a:pt x="185" y="64"/>
                  </a:lnTo>
                  <a:lnTo>
                    <a:pt x="187" y="66"/>
                  </a:lnTo>
                  <a:lnTo>
                    <a:pt x="189" y="68"/>
                  </a:lnTo>
                  <a:lnTo>
                    <a:pt x="189" y="70"/>
                  </a:lnTo>
                  <a:lnTo>
                    <a:pt x="189" y="72"/>
                  </a:lnTo>
                  <a:lnTo>
                    <a:pt x="190" y="74"/>
                  </a:lnTo>
                  <a:lnTo>
                    <a:pt x="190" y="77"/>
                  </a:lnTo>
                  <a:lnTo>
                    <a:pt x="190" y="78"/>
                  </a:lnTo>
                  <a:lnTo>
                    <a:pt x="191" y="81"/>
                  </a:lnTo>
                  <a:lnTo>
                    <a:pt x="191" y="82"/>
                  </a:lnTo>
                  <a:lnTo>
                    <a:pt x="191" y="85"/>
                  </a:lnTo>
                  <a:lnTo>
                    <a:pt x="191" y="86"/>
                  </a:lnTo>
                  <a:lnTo>
                    <a:pt x="191" y="91"/>
                  </a:lnTo>
                  <a:lnTo>
                    <a:pt x="191" y="91"/>
                  </a:lnTo>
                  <a:lnTo>
                    <a:pt x="193" y="94"/>
                  </a:lnTo>
                  <a:lnTo>
                    <a:pt x="193" y="94"/>
                  </a:lnTo>
                  <a:lnTo>
                    <a:pt x="191" y="99"/>
                  </a:lnTo>
                  <a:lnTo>
                    <a:pt x="191" y="100"/>
                  </a:lnTo>
                  <a:lnTo>
                    <a:pt x="191" y="102"/>
                  </a:lnTo>
                  <a:lnTo>
                    <a:pt x="191" y="103"/>
                  </a:lnTo>
                  <a:lnTo>
                    <a:pt x="191" y="107"/>
                  </a:lnTo>
                  <a:lnTo>
                    <a:pt x="191" y="108"/>
                  </a:lnTo>
                  <a:lnTo>
                    <a:pt x="190" y="112"/>
                  </a:lnTo>
                  <a:lnTo>
                    <a:pt x="190" y="112"/>
                  </a:lnTo>
                  <a:lnTo>
                    <a:pt x="190" y="116"/>
                  </a:lnTo>
                  <a:lnTo>
                    <a:pt x="189" y="116"/>
                  </a:lnTo>
                  <a:lnTo>
                    <a:pt x="189" y="120"/>
                  </a:lnTo>
                  <a:lnTo>
                    <a:pt x="187" y="122"/>
                  </a:lnTo>
                  <a:lnTo>
                    <a:pt x="185" y="124"/>
                  </a:lnTo>
                  <a:lnTo>
                    <a:pt x="185" y="126"/>
                  </a:lnTo>
                  <a:lnTo>
                    <a:pt x="184" y="128"/>
                  </a:lnTo>
                  <a:lnTo>
                    <a:pt x="184" y="130"/>
                  </a:lnTo>
                  <a:lnTo>
                    <a:pt x="183" y="134"/>
                  </a:lnTo>
                  <a:lnTo>
                    <a:pt x="182" y="134"/>
                  </a:lnTo>
                  <a:lnTo>
                    <a:pt x="181" y="138"/>
                  </a:lnTo>
                  <a:lnTo>
                    <a:pt x="178" y="138"/>
                  </a:lnTo>
                  <a:lnTo>
                    <a:pt x="177" y="142"/>
                  </a:lnTo>
                  <a:lnTo>
                    <a:pt x="176" y="143"/>
                  </a:lnTo>
                  <a:lnTo>
                    <a:pt x="175" y="147"/>
                  </a:lnTo>
                  <a:lnTo>
                    <a:pt x="173" y="148"/>
                  </a:lnTo>
                  <a:lnTo>
                    <a:pt x="170" y="150"/>
                  </a:lnTo>
                  <a:lnTo>
                    <a:pt x="170" y="151"/>
                  </a:lnTo>
                  <a:lnTo>
                    <a:pt x="167" y="155"/>
                  </a:lnTo>
                  <a:lnTo>
                    <a:pt x="166" y="156"/>
                  </a:lnTo>
                  <a:lnTo>
                    <a:pt x="164" y="158"/>
                  </a:lnTo>
                  <a:lnTo>
                    <a:pt x="164" y="159"/>
                  </a:lnTo>
                  <a:lnTo>
                    <a:pt x="159" y="163"/>
                  </a:lnTo>
                  <a:lnTo>
                    <a:pt x="158" y="164"/>
                  </a:lnTo>
                  <a:lnTo>
                    <a:pt x="155" y="166"/>
                  </a:lnTo>
                  <a:lnTo>
                    <a:pt x="153" y="166"/>
                  </a:lnTo>
                  <a:lnTo>
                    <a:pt x="151" y="170"/>
                  </a:lnTo>
                  <a:lnTo>
                    <a:pt x="149" y="171"/>
                  </a:lnTo>
                  <a:lnTo>
                    <a:pt x="147" y="172"/>
                  </a:lnTo>
                  <a:lnTo>
                    <a:pt x="145" y="173"/>
                  </a:lnTo>
                  <a:lnTo>
                    <a:pt x="141" y="175"/>
                  </a:lnTo>
                  <a:lnTo>
                    <a:pt x="141" y="176"/>
                  </a:lnTo>
                  <a:lnTo>
                    <a:pt x="136" y="178"/>
                  </a:lnTo>
                  <a:lnTo>
                    <a:pt x="136" y="179"/>
                  </a:lnTo>
                  <a:lnTo>
                    <a:pt x="133" y="180"/>
                  </a:lnTo>
                  <a:lnTo>
                    <a:pt x="131" y="180"/>
                  </a:lnTo>
                  <a:lnTo>
                    <a:pt x="128" y="182"/>
                  </a:lnTo>
                  <a:lnTo>
                    <a:pt x="127" y="182"/>
                  </a:lnTo>
                  <a:lnTo>
                    <a:pt x="124" y="183"/>
                  </a:lnTo>
                  <a:lnTo>
                    <a:pt x="123" y="184"/>
                  </a:lnTo>
                  <a:lnTo>
                    <a:pt x="118" y="184"/>
                  </a:lnTo>
                  <a:lnTo>
                    <a:pt x="118" y="186"/>
                  </a:lnTo>
                  <a:lnTo>
                    <a:pt x="115" y="186"/>
                  </a:lnTo>
                  <a:lnTo>
                    <a:pt x="115" y="186"/>
                  </a:lnTo>
                  <a:lnTo>
                    <a:pt x="110" y="187"/>
                  </a:lnTo>
                  <a:lnTo>
                    <a:pt x="109" y="187"/>
                  </a:lnTo>
                  <a:lnTo>
                    <a:pt x="106" y="187"/>
                  </a:lnTo>
                  <a:lnTo>
                    <a:pt x="104" y="187"/>
                  </a:lnTo>
                  <a:lnTo>
                    <a:pt x="101" y="187"/>
                  </a:lnTo>
                  <a:lnTo>
                    <a:pt x="100" y="187"/>
                  </a:lnTo>
                  <a:lnTo>
                    <a:pt x="95" y="189"/>
                  </a:lnTo>
                  <a:lnTo>
                    <a:pt x="95" y="189"/>
                  </a:lnTo>
                  <a:lnTo>
                    <a:pt x="92" y="187"/>
                  </a:lnTo>
                  <a:lnTo>
                    <a:pt x="92" y="187"/>
                  </a:lnTo>
                  <a:lnTo>
                    <a:pt x="87" y="187"/>
                  </a:lnTo>
                  <a:lnTo>
                    <a:pt x="86" y="187"/>
                  </a:lnTo>
                  <a:lnTo>
                    <a:pt x="83" y="187"/>
                  </a:lnTo>
                  <a:lnTo>
                    <a:pt x="82" y="187"/>
                  </a:lnTo>
                  <a:lnTo>
                    <a:pt x="79" y="186"/>
                  </a:lnTo>
                  <a:lnTo>
                    <a:pt x="77" y="186"/>
                  </a:lnTo>
                  <a:lnTo>
                    <a:pt x="75" y="186"/>
                  </a:lnTo>
                  <a:lnTo>
                    <a:pt x="74" y="184"/>
                  </a:lnTo>
                  <a:lnTo>
                    <a:pt x="70" y="184"/>
                  </a:lnTo>
                  <a:lnTo>
                    <a:pt x="69" y="184"/>
                  </a:lnTo>
                  <a:lnTo>
                    <a:pt x="67" y="183"/>
                  </a:lnTo>
                  <a:lnTo>
                    <a:pt x="65" y="182"/>
                  </a:lnTo>
                  <a:lnTo>
                    <a:pt x="62" y="182"/>
                  </a:lnTo>
                  <a:lnTo>
                    <a:pt x="61" y="180"/>
                  </a:lnTo>
                  <a:lnTo>
                    <a:pt x="58" y="179"/>
                  </a:lnTo>
                  <a:lnTo>
                    <a:pt x="57" y="179"/>
                  </a:lnTo>
                  <a:lnTo>
                    <a:pt x="53" y="178"/>
                  </a:lnTo>
                  <a:lnTo>
                    <a:pt x="53" y="178"/>
                  </a:lnTo>
                  <a:lnTo>
                    <a:pt x="50" y="175"/>
                  </a:lnTo>
                  <a:lnTo>
                    <a:pt x="50" y="175"/>
                  </a:lnTo>
                  <a:lnTo>
                    <a:pt x="47" y="173"/>
                  </a:lnTo>
                  <a:lnTo>
                    <a:pt x="45" y="172"/>
                  </a:lnTo>
                  <a:lnTo>
                    <a:pt x="43" y="171"/>
                  </a:lnTo>
                  <a:lnTo>
                    <a:pt x="43" y="171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5" y="165"/>
                  </a:lnTo>
                  <a:lnTo>
                    <a:pt x="35" y="165"/>
                  </a:lnTo>
                  <a:lnTo>
                    <a:pt x="33" y="163"/>
                  </a:lnTo>
                  <a:lnTo>
                    <a:pt x="32" y="163"/>
                  </a:lnTo>
                  <a:lnTo>
                    <a:pt x="29" y="159"/>
                  </a:lnTo>
                  <a:lnTo>
                    <a:pt x="28" y="158"/>
                  </a:lnTo>
                  <a:lnTo>
                    <a:pt x="26" y="157"/>
                  </a:lnTo>
                  <a:lnTo>
                    <a:pt x="26" y="156"/>
                  </a:lnTo>
                  <a:lnTo>
                    <a:pt x="23" y="152"/>
                  </a:lnTo>
                  <a:lnTo>
                    <a:pt x="23" y="152"/>
                  </a:lnTo>
                  <a:lnTo>
                    <a:pt x="20" y="150"/>
                  </a:lnTo>
                  <a:lnTo>
                    <a:pt x="20" y="149"/>
                  </a:lnTo>
                  <a:lnTo>
                    <a:pt x="17" y="147"/>
                  </a:lnTo>
                  <a:lnTo>
                    <a:pt x="17" y="147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3" y="140"/>
                  </a:lnTo>
                  <a:lnTo>
                    <a:pt x="13" y="140"/>
                  </a:lnTo>
                  <a:lnTo>
                    <a:pt x="10" y="135"/>
                  </a:lnTo>
                  <a:lnTo>
                    <a:pt x="10" y="135"/>
                  </a:lnTo>
                  <a:lnTo>
                    <a:pt x="9" y="133"/>
                  </a:lnTo>
                  <a:lnTo>
                    <a:pt x="9" y="131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4"/>
                  </a:lnTo>
                  <a:lnTo>
                    <a:pt x="4" y="123"/>
                  </a:lnTo>
                  <a:lnTo>
                    <a:pt x="3" y="120"/>
                  </a:lnTo>
                  <a:lnTo>
                    <a:pt x="3" y="119"/>
                  </a:lnTo>
                  <a:lnTo>
                    <a:pt x="3" y="116"/>
                  </a:lnTo>
                  <a:lnTo>
                    <a:pt x="2" y="115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9"/>
                  </a:lnTo>
                  <a:lnTo>
                    <a:pt x="1" y="99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1" y="91"/>
                  </a:lnTo>
                  <a:lnTo>
                    <a:pt x="1" y="89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1" y="82"/>
                  </a:lnTo>
                  <a:lnTo>
                    <a:pt x="1" y="81"/>
                  </a:lnTo>
                  <a:lnTo>
                    <a:pt x="2" y="77"/>
                  </a:lnTo>
                  <a:lnTo>
                    <a:pt x="2" y="77"/>
                  </a:lnTo>
                  <a:lnTo>
                    <a:pt x="2" y="72"/>
                  </a:lnTo>
                  <a:lnTo>
                    <a:pt x="3" y="72"/>
                  </a:lnTo>
                  <a:lnTo>
                    <a:pt x="3" y="68"/>
                  </a:lnTo>
                  <a:lnTo>
                    <a:pt x="4" y="67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7" y="43"/>
                  </a:lnTo>
                  <a:lnTo>
                    <a:pt x="19" y="42"/>
                  </a:lnTo>
                  <a:lnTo>
                    <a:pt x="21" y="38"/>
                  </a:lnTo>
                  <a:lnTo>
                    <a:pt x="21" y="37"/>
                  </a:lnTo>
                  <a:lnTo>
                    <a:pt x="25" y="35"/>
                  </a:lnTo>
                  <a:lnTo>
                    <a:pt x="26" y="33"/>
                  </a:lnTo>
                  <a:lnTo>
                    <a:pt x="28" y="30"/>
                  </a:lnTo>
                  <a:lnTo>
                    <a:pt x="28" y="29"/>
                  </a:lnTo>
                </a:path>
              </a:pathLst>
            </a:custGeom>
            <a:gradFill rotWithShape="0">
              <a:gsLst>
                <a:gs pos="0">
                  <a:srgbClr val="66CCFF"/>
                </a:gs>
                <a:gs pos="100000">
                  <a:srgbClr val="66CCFF">
                    <a:gamma/>
                    <a:shade val="60000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4" name="Freeform 16"/>
            <p:cNvSpPr>
              <a:spLocks/>
            </p:cNvSpPr>
            <p:nvPr/>
          </p:nvSpPr>
          <p:spPr bwMode="auto">
            <a:xfrm>
              <a:off x="3337" y="2487"/>
              <a:ext cx="194" cy="190"/>
            </a:xfrm>
            <a:custGeom>
              <a:avLst/>
              <a:gdLst>
                <a:gd name="T0" fmla="*/ 34 w 194"/>
                <a:gd name="T1" fmla="*/ 25 h 190"/>
                <a:gd name="T2" fmla="*/ 43 w 194"/>
                <a:gd name="T3" fmla="*/ 18 h 190"/>
                <a:gd name="T4" fmla="*/ 51 w 194"/>
                <a:gd name="T5" fmla="*/ 12 h 190"/>
                <a:gd name="T6" fmla="*/ 61 w 194"/>
                <a:gd name="T7" fmla="*/ 9 h 190"/>
                <a:gd name="T8" fmla="*/ 69 w 194"/>
                <a:gd name="T9" fmla="*/ 4 h 190"/>
                <a:gd name="T10" fmla="*/ 82 w 194"/>
                <a:gd name="T11" fmla="*/ 2 h 190"/>
                <a:gd name="T12" fmla="*/ 91 w 194"/>
                <a:gd name="T13" fmla="*/ 2 h 190"/>
                <a:gd name="T14" fmla="*/ 104 w 194"/>
                <a:gd name="T15" fmla="*/ 2 h 190"/>
                <a:gd name="T16" fmla="*/ 113 w 194"/>
                <a:gd name="T17" fmla="*/ 3 h 190"/>
                <a:gd name="T18" fmla="*/ 122 w 194"/>
                <a:gd name="T19" fmla="*/ 4 h 190"/>
                <a:gd name="T20" fmla="*/ 130 w 194"/>
                <a:gd name="T21" fmla="*/ 7 h 190"/>
                <a:gd name="T22" fmla="*/ 139 w 194"/>
                <a:gd name="T23" fmla="*/ 11 h 190"/>
                <a:gd name="T24" fmla="*/ 149 w 194"/>
                <a:gd name="T25" fmla="*/ 18 h 190"/>
                <a:gd name="T26" fmla="*/ 159 w 194"/>
                <a:gd name="T27" fmla="*/ 26 h 190"/>
                <a:gd name="T28" fmla="*/ 166 w 194"/>
                <a:gd name="T29" fmla="*/ 31 h 190"/>
                <a:gd name="T30" fmla="*/ 172 w 194"/>
                <a:gd name="T31" fmla="*/ 39 h 190"/>
                <a:gd name="T32" fmla="*/ 178 w 194"/>
                <a:gd name="T33" fmla="*/ 50 h 190"/>
                <a:gd name="T34" fmla="*/ 184 w 194"/>
                <a:gd name="T35" fmla="*/ 60 h 190"/>
                <a:gd name="T36" fmla="*/ 189 w 194"/>
                <a:gd name="T37" fmla="*/ 68 h 190"/>
                <a:gd name="T38" fmla="*/ 190 w 194"/>
                <a:gd name="T39" fmla="*/ 77 h 190"/>
                <a:gd name="T40" fmla="*/ 191 w 194"/>
                <a:gd name="T41" fmla="*/ 85 h 190"/>
                <a:gd name="T42" fmla="*/ 191 w 194"/>
                <a:gd name="T43" fmla="*/ 99 h 190"/>
                <a:gd name="T44" fmla="*/ 191 w 194"/>
                <a:gd name="T45" fmla="*/ 107 h 190"/>
                <a:gd name="T46" fmla="*/ 189 w 194"/>
                <a:gd name="T47" fmla="*/ 116 h 190"/>
                <a:gd name="T48" fmla="*/ 185 w 194"/>
                <a:gd name="T49" fmla="*/ 126 h 190"/>
                <a:gd name="T50" fmla="*/ 182 w 194"/>
                <a:gd name="T51" fmla="*/ 134 h 190"/>
                <a:gd name="T52" fmla="*/ 176 w 194"/>
                <a:gd name="T53" fmla="*/ 143 h 190"/>
                <a:gd name="T54" fmla="*/ 170 w 194"/>
                <a:gd name="T55" fmla="*/ 151 h 190"/>
                <a:gd name="T56" fmla="*/ 164 w 194"/>
                <a:gd name="T57" fmla="*/ 159 h 190"/>
                <a:gd name="T58" fmla="*/ 153 w 194"/>
                <a:gd name="T59" fmla="*/ 166 h 190"/>
                <a:gd name="T60" fmla="*/ 145 w 194"/>
                <a:gd name="T61" fmla="*/ 173 h 190"/>
                <a:gd name="T62" fmla="*/ 136 w 194"/>
                <a:gd name="T63" fmla="*/ 179 h 190"/>
                <a:gd name="T64" fmla="*/ 127 w 194"/>
                <a:gd name="T65" fmla="*/ 182 h 190"/>
                <a:gd name="T66" fmla="*/ 118 w 194"/>
                <a:gd name="T67" fmla="*/ 186 h 190"/>
                <a:gd name="T68" fmla="*/ 106 w 194"/>
                <a:gd name="T69" fmla="*/ 187 h 190"/>
                <a:gd name="T70" fmla="*/ 95 w 194"/>
                <a:gd name="T71" fmla="*/ 189 h 190"/>
                <a:gd name="T72" fmla="*/ 83 w 194"/>
                <a:gd name="T73" fmla="*/ 187 h 190"/>
                <a:gd name="T74" fmla="*/ 75 w 194"/>
                <a:gd name="T75" fmla="*/ 186 h 190"/>
                <a:gd name="T76" fmla="*/ 67 w 194"/>
                <a:gd name="T77" fmla="*/ 183 h 190"/>
                <a:gd name="T78" fmla="*/ 58 w 194"/>
                <a:gd name="T79" fmla="*/ 179 h 190"/>
                <a:gd name="T80" fmla="*/ 47 w 194"/>
                <a:gd name="T81" fmla="*/ 173 h 190"/>
                <a:gd name="T82" fmla="*/ 39 w 194"/>
                <a:gd name="T83" fmla="*/ 168 h 190"/>
                <a:gd name="T84" fmla="*/ 29 w 194"/>
                <a:gd name="T85" fmla="*/ 159 h 190"/>
                <a:gd name="T86" fmla="*/ 23 w 194"/>
                <a:gd name="T87" fmla="*/ 152 h 190"/>
                <a:gd name="T88" fmla="*/ 16 w 194"/>
                <a:gd name="T89" fmla="*/ 143 h 190"/>
                <a:gd name="T90" fmla="*/ 9 w 194"/>
                <a:gd name="T91" fmla="*/ 133 h 190"/>
                <a:gd name="T92" fmla="*/ 7 w 194"/>
                <a:gd name="T93" fmla="*/ 124 h 190"/>
                <a:gd name="T94" fmla="*/ 3 w 194"/>
                <a:gd name="T95" fmla="*/ 116 h 190"/>
                <a:gd name="T96" fmla="*/ 1 w 194"/>
                <a:gd name="T97" fmla="*/ 108 h 190"/>
                <a:gd name="T98" fmla="*/ 1 w 194"/>
                <a:gd name="T99" fmla="*/ 99 h 190"/>
                <a:gd name="T100" fmla="*/ 1 w 194"/>
                <a:gd name="T101" fmla="*/ 86 h 190"/>
                <a:gd name="T102" fmla="*/ 2 w 194"/>
                <a:gd name="T103" fmla="*/ 77 h 190"/>
                <a:gd name="T104" fmla="*/ 4 w 194"/>
                <a:gd name="T105" fmla="*/ 67 h 190"/>
                <a:gd name="T106" fmla="*/ 8 w 194"/>
                <a:gd name="T107" fmla="*/ 59 h 190"/>
                <a:gd name="T108" fmla="*/ 13 w 194"/>
                <a:gd name="T109" fmla="*/ 51 h 190"/>
                <a:gd name="T110" fmla="*/ 19 w 194"/>
                <a:gd name="T111" fmla="*/ 42 h 190"/>
                <a:gd name="T112" fmla="*/ 26 w 194"/>
                <a:gd name="T113" fmla="*/ 33 h 1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4"/>
                <a:gd name="T172" fmla="*/ 0 h 190"/>
                <a:gd name="T173" fmla="*/ 194 w 194"/>
                <a:gd name="T174" fmla="*/ 190 h 19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4" h="190">
                  <a:moveTo>
                    <a:pt x="28" y="29"/>
                  </a:moveTo>
                  <a:lnTo>
                    <a:pt x="28" y="29"/>
                  </a:lnTo>
                  <a:lnTo>
                    <a:pt x="33" y="26"/>
                  </a:lnTo>
                  <a:lnTo>
                    <a:pt x="34" y="25"/>
                  </a:lnTo>
                  <a:lnTo>
                    <a:pt x="37" y="22"/>
                  </a:lnTo>
                  <a:lnTo>
                    <a:pt x="39" y="22"/>
                  </a:lnTo>
                  <a:lnTo>
                    <a:pt x="41" y="19"/>
                  </a:lnTo>
                  <a:lnTo>
                    <a:pt x="43" y="18"/>
                  </a:lnTo>
                  <a:lnTo>
                    <a:pt x="45" y="17"/>
                  </a:lnTo>
                  <a:lnTo>
                    <a:pt x="47" y="15"/>
                  </a:lnTo>
                  <a:lnTo>
                    <a:pt x="51" y="14"/>
                  </a:lnTo>
                  <a:lnTo>
                    <a:pt x="51" y="12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59" y="9"/>
                  </a:lnTo>
                  <a:lnTo>
                    <a:pt x="61" y="9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8" y="5"/>
                  </a:lnTo>
                  <a:lnTo>
                    <a:pt x="69" y="4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77" y="3"/>
                  </a:lnTo>
                  <a:lnTo>
                    <a:pt x="82" y="2"/>
                  </a:lnTo>
                  <a:lnTo>
                    <a:pt x="83" y="2"/>
                  </a:lnTo>
                  <a:lnTo>
                    <a:pt x="86" y="2"/>
                  </a:lnTo>
                  <a:lnTo>
                    <a:pt x="87" y="2"/>
                  </a:lnTo>
                  <a:lnTo>
                    <a:pt x="91" y="2"/>
                  </a:lnTo>
                  <a:lnTo>
                    <a:pt x="92" y="2"/>
                  </a:lnTo>
                  <a:lnTo>
                    <a:pt x="95" y="0"/>
                  </a:lnTo>
                  <a:lnTo>
                    <a:pt x="100" y="2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9" y="2"/>
                  </a:lnTo>
                  <a:lnTo>
                    <a:pt x="110" y="2"/>
                  </a:lnTo>
                  <a:lnTo>
                    <a:pt x="113" y="3"/>
                  </a:lnTo>
                  <a:lnTo>
                    <a:pt x="115" y="3"/>
                  </a:lnTo>
                  <a:lnTo>
                    <a:pt x="117" y="3"/>
                  </a:lnTo>
                  <a:lnTo>
                    <a:pt x="118" y="4"/>
                  </a:lnTo>
                  <a:lnTo>
                    <a:pt x="122" y="4"/>
                  </a:lnTo>
                  <a:lnTo>
                    <a:pt x="123" y="4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30" y="7"/>
                  </a:lnTo>
                  <a:lnTo>
                    <a:pt x="131" y="9"/>
                  </a:lnTo>
                  <a:lnTo>
                    <a:pt x="134" y="10"/>
                  </a:lnTo>
                  <a:lnTo>
                    <a:pt x="135" y="10"/>
                  </a:lnTo>
                  <a:lnTo>
                    <a:pt x="139" y="11"/>
                  </a:lnTo>
                  <a:lnTo>
                    <a:pt x="142" y="14"/>
                  </a:lnTo>
                  <a:lnTo>
                    <a:pt x="145" y="15"/>
                  </a:lnTo>
                  <a:lnTo>
                    <a:pt x="147" y="17"/>
                  </a:lnTo>
                  <a:lnTo>
                    <a:pt x="149" y="18"/>
                  </a:lnTo>
                  <a:lnTo>
                    <a:pt x="152" y="21"/>
                  </a:lnTo>
                  <a:lnTo>
                    <a:pt x="153" y="21"/>
                  </a:lnTo>
                  <a:lnTo>
                    <a:pt x="157" y="23"/>
                  </a:lnTo>
                  <a:lnTo>
                    <a:pt x="159" y="26"/>
                  </a:lnTo>
                  <a:lnTo>
                    <a:pt x="160" y="26"/>
                  </a:lnTo>
                  <a:lnTo>
                    <a:pt x="161" y="29"/>
                  </a:lnTo>
                  <a:lnTo>
                    <a:pt x="164" y="30"/>
                  </a:lnTo>
                  <a:lnTo>
                    <a:pt x="166" y="31"/>
                  </a:lnTo>
                  <a:lnTo>
                    <a:pt x="166" y="33"/>
                  </a:lnTo>
                  <a:lnTo>
                    <a:pt x="169" y="36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5" y="43"/>
                  </a:lnTo>
                  <a:lnTo>
                    <a:pt x="176" y="45"/>
                  </a:lnTo>
                  <a:lnTo>
                    <a:pt x="177" y="46"/>
                  </a:lnTo>
                  <a:lnTo>
                    <a:pt x="178" y="50"/>
                  </a:lnTo>
                  <a:lnTo>
                    <a:pt x="182" y="53"/>
                  </a:lnTo>
                  <a:lnTo>
                    <a:pt x="183" y="56"/>
                  </a:lnTo>
                  <a:lnTo>
                    <a:pt x="183" y="58"/>
                  </a:lnTo>
                  <a:lnTo>
                    <a:pt x="184" y="60"/>
                  </a:lnTo>
                  <a:lnTo>
                    <a:pt x="185" y="61"/>
                  </a:lnTo>
                  <a:lnTo>
                    <a:pt x="185" y="64"/>
                  </a:lnTo>
                  <a:lnTo>
                    <a:pt x="187" y="66"/>
                  </a:lnTo>
                  <a:lnTo>
                    <a:pt x="189" y="68"/>
                  </a:lnTo>
                  <a:lnTo>
                    <a:pt x="189" y="70"/>
                  </a:lnTo>
                  <a:lnTo>
                    <a:pt x="189" y="72"/>
                  </a:lnTo>
                  <a:lnTo>
                    <a:pt x="190" y="74"/>
                  </a:lnTo>
                  <a:lnTo>
                    <a:pt x="190" y="77"/>
                  </a:lnTo>
                  <a:lnTo>
                    <a:pt x="190" y="78"/>
                  </a:lnTo>
                  <a:lnTo>
                    <a:pt x="191" y="81"/>
                  </a:lnTo>
                  <a:lnTo>
                    <a:pt x="191" y="82"/>
                  </a:lnTo>
                  <a:lnTo>
                    <a:pt x="191" y="85"/>
                  </a:lnTo>
                  <a:lnTo>
                    <a:pt x="191" y="86"/>
                  </a:lnTo>
                  <a:lnTo>
                    <a:pt x="191" y="91"/>
                  </a:lnTo>
                  <a:lnTo>
                    <a:pt x="193" y="94"/>
                  </a:lnTo>
                  <a:lnTo>
                    <a:pt x="191" y="99"/>
                  </a:lnTo>
                  <a:lnTo>
                    <a:pt x="191" y="100"/>
                  </a:lnTo>
                  <a:lnTo>
                    <a:pt x="191" y="102"/>
                  </a:lnTo>
                  <a:lnTo>
                    <a:pt x="191" y="103"/>
                  </a:lnTo>
                  <a:lnTo>
                    <a:pt x="191" y="107"/>
                  </a:lnTo>
                  <a:lnTo>
                    <a:pt x="191" y="108"/>
                  </a:lnTo>
                  <a:lnTo>
                    <a:pt x="190" y="112"/>
                  </a:lnTo>
                  <a:lnTo>
                    <a:pt x="190" y="116"/>
                  </a:lnTo>
                  <a:lnTo>
                    <a:pt x="189" y="116"/>
                  </a:lnTo>
                  <a:lnTo>
                    <a:pt x="189" y="120"/>
                  </a:lnTo>
                  <a:lnTo>
                    <a:pt x="187" y="122"/>
                  </a:lnTo>
                  <a:lnTo>
                    <a:pt x="185" y="124"/>
                  </a:lnTo>
                  <a:lnTo>
                    <a:pt x="185" y="126"/>
                  </a:lnTo>
                  <a:lnTo>
                    <a:pt x="184" y="128"/>
                  </a:lnTo>
                  <a:lnTo>
                    <a:pt x="184" y="130"/>
                  </a:lnTo>
                  <a:lnTo>
                    <a:pt x="183" y="134"/>
                  </a:lnTo>
                  <a:lnTo>
                    <a:pt x="182" y="134"/>
                  </a:lnTo>
                  <a:lnTo>
                    <a:pt x="181" y="138"/>
                  </a:lnTo>
                  <a:lnTo>
                    <a:pt x="178" y="138"/>
                  </a:lnTo>
                  <a:lnTo>
                    <a:pt x="177" y="142"/>
                  </a:lnTo>
                  <a:lnTo>
                    <a:pt x="176" y="143"/>
                  </a:lnTo>
                  <a:lnTo>
                    <a:pt x="175" y="147"/>
                  </a:lnTo>
                  <a:lnTo>
                    <a:pt x="173" y="148"/>
                  </a:lnTo>
                  <a:lnTo>
                    <a:pt x="170" y="150"/>
                  </a:lnTo>
                  <a:lnTo>
                    <a:pt x="170" y="151"/>
                  </a:lnTo>
                  <a:lnTo>
                    <a:pt x="167" y="155"/>
                  </a:lnTo>
                  <a:lnTo>
                    <a:pt x="166" y="156"/>
                  </a:lnTo>
                  <a:lnTo>
                    <a:pt x="164" y="158"/>
                  </a:lnTo>
                  <a:lnTo>
                    <a:pt x="164" y="159"/>
                  </a:lnTo>
                  <a:lnTo>
                    <a:pt x="159" y="163"/>
                  </a:lnTo>
                  <a:lnTo>
                    <a:pt x="158" y="164"/>
                  </a:lnTo>
                  <a:lnTo>
                    <a:pt x="155" y="166"/>
                  </a:lnTo>
                  <a:lnTo>
                    <a:pt x="153" y="166"/>
                  </a:lnTo>
                  <a:lnTo>
                    <a:pt x="151" y="170"/>
                  </a:lnTo>
                  <a:lnTo>
                    <a:pt x="149" y="171"/>
                  </a:lnTo>
                  <a:lnTo>
                    <a:pt x="147" y="172"/>
                  </a:lnTo>
                  <a:lnTo>
                    <a:pt x="145" y="173"/>
                  </a:lnTo>
                  <a:lnTo>
                    <a:pt x="141" y="175"/>
                  </a:lnTo>
                  <a:lnTo>
                    <a:pt x="141" y="176"/>
                  </a:lnTo>
                  <a:lnTo>
                    <a:pt x="136" y="178"/>
                  </a:lnTo>
                  <a:lnTo>
                    <a:pt x="136" y="179"/>
                  </a:lnTo>
                  <a:lnTo>
                    <a:pt x="133" y="180"/>
                  </a:lnTo>
                  <a:lnTo>
                    <a:pt x="131" y="180"/>
                  </a:lnTo>
                  <a:lnTo>
                    <a:pt x="128" y="182"/>
                  </a:lnTo>
                  <a:lnTo>
                    <a:pt x="127" y="182"/>
                  </a:lnTo>
                  <a:lnTo>
                    <a:pt x="124" y="183"/>
                  </a:lnTo>
                  <a:lnTo>
                    <a:pt x="123" y="184"/>
                  </a:lnTo>
                  <a:lnTo>
                    <a:pt x="118" y="184"/>
                  </a:lnTo>
                  <a:lnTo>
                    <a:pt x="118" y="186"/>
                  </a:lnTo>
                  <a:lnTo>
                    <a:pt x="115" y="186"/>
                  </a:lnTo>
                  <a:lnTo>
                    <a:pt x="110" y="187"/>
                  </a:lnTo>
                  <a:lnTo>
                    <a:pt x="109" y="187"/>
                  </a:lnTo>
                  <a:lnTo>
                    <a:pt x="106" y="187"/>
                  </a:lnTo>
                  <a:lnTo>
                    <a:pt x="104" y="187"/>
                  </a:lnTo>
                  <a:lnTo>
                    <a:pt x="101" y="187"/>
                  </a:lnTo>
                  <a:lnTo>
                    <a:pt x="100" y="187"/>
                  </a:lnTo>
                  <a:lnTo>
                    <a:pt x="95" y="189"/>
                  </a:lnTo>
                  <a:lnTo>
                    <a:pt x="92" y="187"/>
                  </a:lnTo>
                  <a:lnTo>
                    <a:pt x="87" y="187"/>
                  </a:lnTo>
                  <a:lnTo>
                    <a:pt x="86" y="187"/>
                  </a:lnTo>
                  <a:lnTo>
                    <a:pt x="83" y="187"/>
                  </a:lnTo>
                  <a:lnTo>
                    <a:pt x="82" y="187"/>
                  </a:lnTo>
                  <a:lnTo>
                    <a:pt x="79" y="186"/>
                  </a:lnTo>
                  <a:lnTo>
                    <a:pt x="77" y="186"/>
                  </a:lnTo>
                  <a:lnTo>
                    <a:pt x="75" y="186"/>
                  </a:lnTo>
                  <a:lnTo>
                    <a:pt x="74" y="184"/>
                  </a:lnTo>
                  <a:lnTo>
                    <a:pt x="70" y="184"/>
                  </a:lnTo>
                  <a:lnTo>
                    <a:pt x="69" y="184"/>
                  </a:lnTo>
                  <a:lnTo>
                    <a:pt x="67" y="183"/>
                  </a:lnTo>
                  <a:lnTo>
                    <a:pt x="65" y="182"/>
                  </a:lnTo>
                  <a:lnTo>
                    <a:pt x="62" y="182"/>
                  </a:lnTo>
                  <a:lnTo>
                    <a:pt x="61" y="180"/>
                  </a:lnTo>
                  <a:lnTo>
                    <a:pt x="58" y="179"/>
                  </a:lnTo>
                  <a:lnTo>
                    <a:pt x="57" y="179"/>
                  </a:lnTo>
                  <a:lnTo>
                    <a:pt x="53" y="178"/>
                  </a:lnTo>
                  <a:lnTo>
                    <a:pt x="50" y="175"/>
                  </a:lnTo>
                  <a:lnTo>
                    <a:pt x="47" y="173"/>
                  </a:lnTo>
                  <a:lnTo>
                    <a:pt x="45" y="172"/>
                  </a:lnTo>
                  <a:lnTo>
                    <a:pt x="43" y="171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5" y="165"/>
                  </a:lnTo>
                  <a:lnTo>
                    <a:pt x="33" y="163"/>
                  </a:lnTo>
                  <a:lnTo>
                    <a:pt x="32" y="163"/>
                  </a:lnTo>
                  <a:lnTo>
                    <a:pt x="29" y="159"/>
                  </a:lnTo>
                  <a:lnTo>
                    <a:pt x="28" y="158"/>
                  </a:lnTo>
                  <a:lnTo>
                    <a:pt x="26" y="157"/>
                  </a:lnTo>
                  <a:lnTo>
                    <a:pt x="26" y="156"/>
                  </a:lnTo>
                  <a:lnTo>
                    <a:pt x="23" y="152"/>
                  </a:lnTo>
                  <a:lnTo>
                    <a:pt x="20" y="150"/>
                  </a:lnTo>
                  <a:lnTo>
                    <a:pt x="20" y="149"/>
                  </a:lnTo>
                  <a:lnTo>
                    <a:pt x="17" y="147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3" y="140"/>
                  </a:lnTo>
                  <a:lnTo>
                    <a:pt x="10" y="135"/>
                  </a:lnTo>
                  <a:lnTo>
                    <a:pt x="9" y="133"/>
                  </a:lnTo>
                  <a:lnTo>
                    <a:pt x="9" y="131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4"/>
                  </a:lnTo>
                  <a:lnTo>
                    <a:pt x="4" y="123"/>
                  </a:lnTo>
                  <a:lnTo>
                    <a:pt x="3" y="120"/>
                  </a:lnTo>
                  <a:lnTo>
                    <a:pt x="3" y="119"/>
                  </a:lnTo>
                  <a:lnTo>
                    <a:pt x="3" y="116"/>
                  </a:lnTo>
                  <a:lnTo>
                    <a:pt x="2" y="115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9"/>
                  </a:lnTo>
                  <a:lnTo>
                    <a:pt x="0" y="94"/>
                  </a:lnTo>
                  <a:lnTo>
                    <a:pt x="1" y="91"/>
                  </a:lnTo>
                  <a:lnTo>
                    <a:pt x="1" y="89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1" y="82"/>
                  </a:lnTo>
                  <a:lnTo>
                    <a:pt x="1" y="81"/>
                  </a:lnTo>
                  <a:lnTo>
                    <a:pt x="2" y="77"/>
                  </a:lnTo>
                  <a:lnTo>
                    <a:pt x="2" y="72"/>
                  </a:lnTo>
                  <a:lnTo>
                    <a:pt x="3" y="72"/>
                  </a:lnTo>
                  <a:lnTo>
                    <a:pt x="3" y="68"/>
                  </a:lnTo>
                  <a:lnTo>
                    <a:pt x="4" y="67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7" y="43"/>
                  </a:lnTo>
                  <a:lnTo>
                    <a:pt x="19" y="42"/>
                  </a:lnTo>
                  <a:lnTo>
                    <a:pt x="21" y="38"/>
                  </a:lnTo>
                  <a:lnTo>
                    <a:pt x="21" y="37"/>
                  </a:lnTo>
                  <a:lnTo>
                    <a:pt x="25" y="35"/>
                  </a:lnTo>
                  <a:lnTo>
                    <a:pt x="26" y="33"/>
                  </a:lnTo>
                  <a:lnTo>
                    <a:pt x="28" y="30"/>
                  </a:lnTo>
                  <a:lnTo>
                    <a:pt x="28" y="2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7"/>
            <p:cNvSpPr>
              <a:spLocks/>
            </p:cNvSpPr>
            <p:nvPr/>
          </p:nvSpPr>
          <p:spPr bwMode="auto">
            <a:xfrm>
              <a:off x="2149" y="2487"/>
              <a:ext cx="192" cy="190"/>
            </a:xfrm>
            <a:custGeom>
              <a:avLst/>
              <a:gdLst/>
              <a:ahLst/>
              <a:cxnLst>
                <a:cxn ang="0">
                  <a:pos x="36" y="22"/>
                </a:cxn>
                <a:cxn ang="0">
                  <a:pos x="46" y="15"/>
                </a:cxn>
                <a:cxn ang="0">
                  <a:pos x="59" y="9"/>
                </a:cxn>
                <a:cxn ang="0">
                  <a:pos x="68" y="4"/>
                </a:cxn>
                <a:cxn ang="0">
                  <a:pos x="81" y="2"/>
                </a:cxn>
                <a:cxn ang="0">
                  <a:pos x="91" y="2"/>
                </a:cxn>
                <a:cxn ang="0">
                  <a:pos x="103" y="2"/>
                </a:cxn>
                <a:cxn ang="0">
                  <a:pos x="112" y="3"/>
                </a:cxn>
                <a:cxn ang="0">
                  <a:pos x="124" y="5"/>
                </a:cxn>
                <a:cxn ang="0">
                  <a:pos x="134" y="10"/>
                </a:cxn>
                <a:cxn ang="0">
                  <a:pos x="143" y="15"/>
                </a:cxn>
                <a:cxn ang="0">
                  <a:pos x="151" y="21"/>
                </a:cxn>
                <a:cxn ang="0">
                  <a:pos x="160" y="29"/>
                </a:cxn>
                <a:cxn ang="0">
                  <a:pos x="167" y="36"/>
                </a:cxn>
                <a:cxn ang="0">
                  <a:pos x="174" y="45"/>
                </a:cxn>
                <a:cxn ang="0">
                  <a:pos x="180" y="53"/>
                </a:cxn>
                <a:cxn ang="0">
                  <a:pos x="183" y="64"/>
                </a:cxn>
                <a:cxn ang="0">
                  <a:pos x="188" y="74"/>
                </a:cxn>
                <a:cxn ang="0">
                  <a:pos x="189" y="85"/>
                </a:cxn>
                <a:cxn ang="0">
                  <a:pos x="191" y="94"/>
                </a:cxn>
                <a:cxn ang="0">
                  <a:pos x="189" y="107"/>
                </a:cxn>
                <a:cxn ang="0">
                  <a:pos x="186" y="116"/>
                </a:cxn>
                <a:cxn ang="0">
                  <a:pos x="182" y="128"/>
                </a:cxn>
                <a:cxn ang="0">
                  <a:pos x="176" y="138"/>
                </a:cxn>
                <a:cxn ang="0">
                  <a:pos x="168" y="150"/>
                </a:cxn>
                <a:cxn ang="0">
                  <a:pos x="161" y="159"/>
                </a:cxn>
                <a:cxn ang="0">
                  <a:pos x="149" y="170"/>
                </a:cxn>
                <a:cxn ang="0">
                  <a:pos x="139" y="176"/>
                </a:cxn>
                <a:cxn ang="0">
                  <a:pos x="126" y="182"/>
                </a:cxn>
                <a:cxn ang="0">
                  <a:pos x="117" y="186"/>
                </a:cxn>
                <a:cxn ang="0">
                  <a:pos x="104" y="187"/>
                </a:cxn>
                <a:cxn ang="0">
                  <a:pos x="94" y="189"/>
                </a:cxn>
                <a:cxn ang="0">
                  <a:pos x="83" y="187"/>
                </a:cxn>
                <a:cxn ang="0">
                  <a:pos x="73" y="184"/>
                </a:cxn>
                <a:cxn ang="0">
                  <a:pos x="61" y="182"/>
                </a:cxn>
                <a:cxn ang="0">
                  <a:pos x="53" y="178"/>
                </a:cxn>
                <a:cxn ang="0">
                  <a:pos x="42" y="171"/>
                </a:cxn>
                <a:cxn ang="0">
                  <a:pos x="35" y="165"/>
                </a:cxn>
                <a:cxn ang="0">
                  <a:pos x="26" y="157"/>
                </a:cxn>
                <a:cxn ang="0">
                  <a:pos x="20" y="149"/>
                </a:cxn>
                <a:cxn ang="0">
                  <a:pos x="13" y="140"/>
                </a:cxn>
                <a:cxn ang="0">
                  <a:pos x="9" y="131"/>
                </a:cxn>
                <a:cxn ang="0">
                  <a:pos x="3" y="120"/>
                </a:cxn>
                <a:cxn ang="0">
                  <a:pos x="2" y="110"/>
                </a:cxn>
                <a:cxn ang="0">
                  <a:pos x="1" y="99"/>
                </a:cxn>
                <a:cxn ang="0">
                  <a:pos x="1" y="89"/>
                </a:cxn>
                <a:cxn ang="0">
                  <a:pos x="2" y="77"/>
                </a:cxn>
                <a:cxn ang="0">
                  <a:pos x="4" y="67"/>
                </a:cxn>
                <a:cxn ang="0">
                  <a:pos x="9" y="54"/>
                </a:cxn>
                <a:cxn ang="0">
                  <a:pos x="16" y="45"/>
                </a:cxn>
                <a:cxn ang="0">
                  <a:pos x="24" y="35"/>
                </a:cxn>
              </a:cxnLst>
              <a:rect l="0" t="0" r="r" b="b"/>
              <a:pathLst>
                <a:path w="192" h="190">
                  <a:moveTo>
                    <a:pt x="28" y="29"/>
                  </a:moveTo>
                  <a:lnTo>
                    <a:pt x="28" y="29"/>
                  </a:lnTo>
                  <a:lnTo>
                    <a:pt x="33" y="26"/>
                  </a:lnTo>
                  <a:lnTo>
                    <a:pt x="34" y="25"/>
                  </a:lnTo>
                  <a:lnTo>
                    <a:pt x="36" y="22"/>
                  </a:lnTo>
                  <a:lnTo>
                    <a:pt x="37" y="22"/>
                  </a:lnTo>
                  <a:lnTo>
                    <a:pt x="41" y="19"/>
                  </a:lnTo>
                  <a:lnTo>
                    <a:pt x="42" y="18"/>
                  </a:lnTo>
                  <a:lnTo>
                    <a:pt x="45" y="17"/>
                  </a:lnTo>
                  <a:lnTo>
                    <a:pt x="46" y="15"/>
                  </a:lnTo>
                  <a:lnTo>
                    <a:pt x="51" y="14"/>
                  </a:lnTo>
                  <a:lnTo>
                    <a:pt x="51" y="12"/>
                  </a:lnTo>
                  <a:lnTo>
                    <a:pt x="54" y="11"/>
                  </a:lnTo>
                  <a:lnTo>
                    <a:pt x="54" y="10"/>
                  </a:lnTo>
                  <a:lnTo>
                    <a:pt x="59" y="9"/>
                  </a:lnTo>
                  <a:lnTo>
                    <a:pt x="60" y="9"/>
                  </a:lnTo>
                  <a:lnTo>
                    <a:pt x="62" y="7"/>
                  </a:lnTo>
                  <a:lnTo>
                    <a:pt x="64" y="7"/>
                  </a:lnTo>
                  <a:lnTo>
                    <a:pt x="67" y="5"/>
                  </a:lnTo>
                  <a:lnTo>
                    <a:pt x="68" y="4"/>
                  </a:lnTo>
                  <a:lnTo>
                    <a:pt x="73" y="4"/>
                  </a:lnTo>
                  <a:lnTo>
                    <a:pt x="73" y="3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6" y="2"/>
                  </a:lnTo>
                  <a:lnTo>
                    <a:pt x="90" y="2"/>
                  </a:lnTo>
                  <a:lnTo>
                    <a:pt x="91" y="2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9" y="2"/>
                  </a:lnTo>
                  <a:lnTo>
                    <a:pt x="99" y="2"/>
                  </a:lnTo>
                  <a:lnTo>
                    <a:pt x="103" y="2"/>
                  </a:lnTo>
                  <a:lnTo>
                    <a:pt x="104" y="2"/>
                  </a:lnTo>
                  <a:lnTo>
                    <a:pt x="107" y="2"/>
                  </a:lnTo>
                  <a:lnTo>
                    <a:pt x="109" y="2"/>
                  </a:lnTo>
                  <a:lnTo>
                    <a:pt x="111" y="3"/>
                  </a:lnTo>
                  <a:lnTo>
                    <a:pt x="112" y="3"/>
                  </a:lnTo>
                  <a:lnTo>
                    <a:pt x="116" y="3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21" y="4"/>
                  </a:lnTo>
                  <a:lnTo>
                    <a:pt x="124" y="5"/>
                  </a:lnTo>
                  <a:lnTo>
                    <a:pt x="125" y="7"/>
                  </a:lnTo>
                  <a:lnTo>
                    <a:pt x="128" y="7"/>
                  </a:lnTo>
                  <a:lnTo>
                    <a:pt x="129" y="9"/>
                  </a:lnTo>
                  <a:lnTo>
                    <a:pt x="132" y="10"/>
                  </a:lnTo>
                  <a:lnTo>
                    <a:pt x="134" y="10"/>
                  </a:lnTo>
                  <a:lnTo>
                    <a:pt x="136" y="11"/>
                  </a:lnTo>
                  <a:lnTo>
                    <a:pt x="136" y="11"/>
                  </a:lnTo>
                  <a:lnTo>
                    <a:pt x="141" y="14"/>
                  </a:lnTo>
                  <a:lnTo>
                    <a:pt x="141" y="14"/>
                  </a:lnTo>
                  <a:lnTo>
                    <a:pt x="143" y="15"/>
                  </a:lnTo>
                  <a:lnTo>
                    <a:pt x="144" y="17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50" y="21"/>
                  </a:lnTo>
                  <a:lnTo>
                    <a:pt x="151" y="21"/>
                  </a:lnTo>
                  <a:lnTo>
                    <a:pt x="155" y="23"/>
                  </a:lnTo>
                  <a:lnTo>
                    <a:pt x="155" y="23"/>
                  </a:lnTo>
                  <a:lnTo>
                    <a:pt x="157" y="26"/>
                  </a:lnTo>
                  <a:lnTo>
                    <a:pt x="158" y="26"/>
                  </a:lnTo>
                  <a:lnTo>
                    <a:pt x="160" y="29"/>
                  </a:lnTo>
                  <a:lnTo>
                    <a:pt x="161" y="30"/>
                  </a:lnTo>
                  <a:lnTo>
                    <a:pt x="164" y="31"/>
                  </a:lnTo>
                  <a:lnTo>
                    <a:pt x="164" y="33"/>
                  </a:lnTo>
                  <a:lnTo>
                    <a:pt x="167" y="36"/>
                  </a:lnTo>
                  <a:lnTo>
                    <a:pt x="167" y="36"/>
                  </a:lnTo>
                  <a:lnTo>
                    <a:pt x="169" y="38"/>
                  </a:lnTo>
                  <a:lnTo>
                    <a:pt x="169" y="39"/>
                  </a:lnTo>
                  <a:lnTo>
                    <a:pt x="173" y="43"/>
                  </a:lnTo>
                  <a:lnTo>
                    <a:pt x="173" y="43"/>
                  </a:lnTo>
                  <a:lnTo>
                    <a:pt x="174" y="45"/>
                  </a:lnTo>
                  <a:lnTo>
                    <a:pt x="175" y="46"/>
                  </a:lnTo>
                  <a:lnTo>
                    <a:pt x="176" y="50"/>
                  </a:lnTo>
                  <a:lnTo>
                    <a:pt x="176" y="50"/>
                  </a:lnTo>
                  <a:lnTo>
                    <a:pt x="180" y="53"/>
                  </a:lnTo>
                  <a:lnTo>
                    <a:pt x="180" y="53"/>
                  </a:lnTo>
                  <a:lnTo>
                    <a:pt x="181" y="56"/>
                  </a:lnTo>
                  <a:lnTo>
                    <a:pt x="181" y="58"/>
                  </a:lnTo>
                  <a:lnTo>
                    <a:pt x="182" y="60"/>
                  </a:lnTo>
                  <a:lnTo>
                    <a:pt x="183" y="61"/>
                  </a:lnTo>
                  <a:lnTo>
                    <a:pt x="183" y="64"/>
                  </a:lnTo>
                  <a:lnTo>
                    <a:pt x="185" y="66"/>
                  </a:lnTo>
                  <a:lnTo>
                    <a:pt x="186" y="68"/>
                  </a:lnTo>
                  <a:lnTo>
                    <a:pt x="186" y="70"/>
                  </a:lnTo>
                  <a:lnTo>
                    <a:pt x="186" y="72"/>
                  </a:lnTo>
                  <a:lnTo>
                    <a:pt x="188" y="74"/>
                  </a:lnTo>
                  <a:lnTo>
                    <a:pt x="188" y="77"/>
                  </a:lnTo>
                  <a:lnTo>
                    <a:pt x="188" y="78"/>
                  </a:lnTo>
                  <a:lnTo>
                    <a:pt x="189" y="81"/>
                  </a:lnTo>
                  <a:lnTo>
                    <a:pt x="189" y="82"/>
                  </a:lnTo>
                  <a:lnTo>
                    <a:pt x="189" y="85"/>
                  </a:lnTo>
                  <a:lnTo>
                    <a:pt x="189" y="86"/>
                  </a:lnTo>
                  <a:lnTo>
                    <a:pt x="189" y="91"/>
                  </a:lnTo>
                  <a:lnTo>
                    <a:pt x="189" y="91"/>
                  </a:lnTo>
                  <a:lnTo>
                    <a:pt x="191" y="94"/>
                  </a:lnTo>
                  <a:lnTo>
                    <a:pt x="191" y="94"/>
                  </a:lnTo>
                  <a:lnTo>
                    <a:pt x="189" y="99"/>
                  </a:lnTo>
                  <a:lnTo>
                    <a:pt x="189" y="100"/>
                  </a:lnTo>
                  <a:lnTo>
                    <a:pt x="189" y="102"/>
                  </a:lnTo>
                  <a:lnTo>
                    <a:pt x="189" y="103"/>
                  </a:lnTo>
                  <a:lnTo>
                    <a:pt x="189" y="107"/>
                  </a:lnTo>
                  <a:lnTo>
                    <a:pt x="189" y="108"/>
                  </a:lnTo>
                  <a:lnTo>
                    <a:pt x="188" y="112"/>
                  </a:lnTo>
                  <a:lnTo>
                    <a:pt x="188" y="112"/>
                  </a:lnTo>
                  <a:lnTo>
                    <a:pt x="188" y="116"/>
                  </a:lnTo>
                  <a:lnTo>
                    <a:pt x="186" y="116"/>
                  </a:lnTo>
                  <a:lnTo>
                    <a:pt x="186" y="120"/>
                  </a:lnTo>
                  <a:lnTo>
                    <a:pt x="185" y="122"/>
                  </a:lnTo>
                  <a:lnTo>
                    <a:pt x="183" y="124"/>
                  </a:lnTo>
                  <a:lnTo>
                    <a:pt x="183" y="126"/>
                  </a:lnTo>
                  <a:lnTo>
                    <a:pt x="182" y="128"/>
                  </a:lnTo>
                  <a:lnTo>
                    <a:pt x="182" y="130"/>
                  </a:lnTo>
                  <a:lnTo>
                    <a:pt x="181" y="134"/>
                  </a:lnTo>
                  <a:lnTo>
                    <a:pt x="180" y="134"/>
                  </a:lnTo>
                  <a:lnTo>
                    <a:pt x="177" y="138"/>
                  </a:lnTo>
                  <a:lnTo>
                    <a:pt x="176" y="138"/>
                  </a:lnTo>
                  <a:lnTo>
                    <a:pt x="175" y="142"/>
                  </a:lnTo>
                  <a:lnTo>
                    <a:pt x="174" y="143"/>
                  </a:lnTo>
                  <a:lnTo>
                    <a:pt x="173" y="147"/>
                  </a:lnTo>
                  <a:lnTo>
                    <a:pt x="172" y="148"/>
                  </a:lnTo>
                  <a:lnTo>
                    <a:pt x="168" y="150"/>
                  </a:lnTo>
                  <a:lnTo>
                    <a:pt x="168" y="151"/>
                  </a:lnTo>
                  <a:lnTo>
                    <a:pt x="166" y="155"/>
                  </a:lnTo>
                  <a:lnTo>
                    <a:pt x="164" y="156"/>
                  </a:lnTo>
                  <a:lnTo>
                    <a:pt x="161" y="158"/>
                  </a:lnTo>
                  <a:lnTo>
                    <a:pt x="161" y="159"/>
                  </a:lnTo>
                  <a:lnTo>
                    <a:pt x="157" y="163"/>
                  </a:lnTo>
                  <a:lnTo>
                    <a:pt x="156" y="164"/>
                  </a:lnTo>
                  <a:lnTo>
                    <a:pt x="153" y="166"/>
                  </a:lnTo>
                  <a:lnTo>
                    <a:pt x="151" y="166"/>
                  </a:lnTo>
                  <a:lnTo>
                    <a:pt x="149" y="170"/>
                  </a:lnTo>
                  <a:lnTo>
                    <a:pt x="148" y="171"/>
                  </a:lnTo>
                  <a:lnTo>
                    <a:pt x="144" y="172"/>
                  </a:lnTo>
                  <a:lnTo>
                    <a:pt x="143" y="173"/>
                  </a:lnTo>
                  <a:lnTo>
                    <a:pt x="139" y="175"/>
                  </a:lnTo>
                  <a:lnTo>
                    <a:pt x="139" y="176"/>
                  </a:lnTo>
                  <a:lnTo>
                    <a:pt x="135" y="178"/>
                  </a:lnTo>
                  <a:lnTo>
                    <a:pt x="135" y="179"/>
                  </a:lnTo>
                  <a:lnTo>
                    <a:pt x="131" y="180"/>
                  </a:lnTo>
                  <a:lnTo>
                    <a:pt x="129" y="180"/>
                  </a:lnTo>
                  <a:lnTo>
                    <a:pt x="126" y="182"/>
                  </a:lnTo>
                  <a:lnTo>
                    <a:pt x="125" y="182"/>
                  </a:lnTo>
                  <a:lnTo>
                    <a:pt x="123" y="183"/>
                  </a:lnTo>
                  <a:lnTo>
                    <a:pt x="121" y="184"/>
                  </a:lnTo>
                  <a:lnTo>
                    <a:pt x="117" y="184"/>
                  </a:lnTo>
                  <a:lnTo>
                    <a:pt x="117" y="186"/>
                  </a:lnTo>
                  <a:lnTo>
                    <a:pt x="112" y="186"/>
                  </a:lnTo>
                  <a:lnTo>
                    <a:pt x="112" y="186"/>
                  </a:lnTo>
                  <a:lnTo>
                    <a:pt x="109" y="187"/>
                  </a:lnTo>
                  <a:lnTo>
                    <a:pt x="107" y="187"/>
                  </a:lnTo>
                  <a:lnTo>
                    <a:pt x="104" y="187"/>
                  </a:lnTo>
                  <a:lnTo>
                    <a:pt x="103" y="187"/>
                  </a:lnTo>
                  <a:lnTo>
                    <a:pt x="100" y="187"/>
                  </a:lnTo>
                  <a:lnTo>
                    <a:pt x="99" y="187"/>
                  </a:lnTo>
                  <a:lnTo>
                    <a:pt x="94" y="189"/>
                  </a:lnTo>
                  <a:lnTo>
                    <a:pt x="94" y="189"/>
                  </a:lnTo>
                  <a:lnTo>
                    <a:pt x="91" y="187"/>
                  </a:lnTo>
                  <a:lnTo>
                    <a:pt x="91" y="187"/>
                  </a:lnTo>
                  <a:lnTo>
                    <a:pt x="86" y="187"/>
                  </a:lnTo>
                  <a:lnTo>
                    <a:pt x="85" y="187"/>
                  </a:lnTo>
                  <a:lnTo>
                    <a:pt x="83" y="187"/>
                  </a:lnTo>
                  <a:lnTo>
                    <a:pt x="81" y="187"/>
                  </a:lnTo>
                  <a:lnTo>
                    <a:pt x="78" y="186"/>
                  </a:lnTo>
                  <a:lnTo>
                    <a:pt x="77" y="186"/>
                  </a:lnTo>
                  <a:lnTo>
                    <a:pt x="74" y="186"/>
                  </a:lnTo>
                  <a:lnTo>
                    <a:pt x="73" y="184"/>
                  </a:lnTo>
                  <a:lnTo>
                    <a:pt x="69" y="184"/>
                  </a:lnTo>
                  <a:lnTo>
                    <a:pt x="68" y="184"/>
                  </a:lnTo>
                  <a:lnTo>
                    <a:pt x="66" y="183"/>
                  </a:lnTo>
                  <a:lnTo>
                    <a:pt x="64" y="182"/>
                  </a:lnTo>
                  <a:lnTo>
                    <a:pt x="61" y="182"/>
                  </a:lnTo>
                  <a:lnTo>
                    <a:pt x="60" y="180"/>
                  </a:lnTo>
                  <a:lnTo>
                    <a:pt x="58" y="179"/>
                  </a:lnTo>
                  <a:lnTo>
                    <a:pt x="55" y="179"/>
                  </a:lnTo>
                  <a:lnTo>
                    <a:pt x="53" y="178"/>
                  </a:lnTo>
                  <a:lnTo>
                    <a:pt x="53" y="178"/>
                  </a:lnTo>
                  <a:lnTo>
                    <a:pt x="49" y="175"/>
                  </a:lnTo>
                  <a:lnTo>
                    <a:pt x="49" y="175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2" y="171"/>
                  </a:lnTo>
                  <a:lnTo>
                    <a:pt x="42" y="171"/>
                  </a:lnTo>
                  <a:lnTo>
                    <a:pt x="39" y="168"/>
                  </a:lnTo>
                  <a:lnTo>
                    <a:pt x="37" y="168"/>
                  </a:lnTo>
                  <a:lnTo>
                    <a:pt x="35" y="165"/>
                  </a:lnTo>
                  <a:lnTo>
                    <a:pt x="35" y="165"/>
                  </a:lnTo>
                  <a:lnTo>
                    <a:pt x="33" y="163"/>
                  </a:lnTo>
                  <a:lnTo>
                    <a:pt x="30" y="163"/>
                  </a:lnTo>
                  <a:lnTo>
                    <a:pt x="29" y="159"/>
                  </a:lnTo>
                  <a:lnTo>
                    <a:pt x="28" y="158"/>
                  </a:lnTo>
                  <a:lnTo>
                    <a:pt x="26" y="157"/>
                  </a:lnTo>
                  <a:lnTo>
                    <a:pt x="26" y="156"/>
                  </a:lnTo>
                  <a:lnTo>
                    <a:pt x="22" y="152"/>
                  </a:lnTo>
                  <a:lnTo>
                    <a:pt x="22" y="152"/>
                  </a:lnTo>
                  <a:lnTo>
                    <a:pt x="20" y="150"/>
                  </a:lnTo>
                  <a:lnTo>
                    <a:pt x="20" y="149"/>
                  </a:lnTo>
                  <a:lnTo>
                    <a:pt x="17" y="147"/>
                  </a:lnTo>
                  <a:lnTo>
                    <a:pt x="17" y="147"/>
                  </a:lnTo>
                  <a:lnTo>
                    <a:pt x="16" y="143"/>
                  </a:lnTo>
                  <a:lnTo>
                    <a:pt x="14" y="142"/>
                  </a:lnTo>
                  <a:lnTo>
                    <a:pt x="13" y="140"/>
                  </a:lnTo>
                  <a:lnTo>
                    <a:pt x="13" y="140"/>
                  </a:lnTo>
                  <a:lnTo>
                    <a:pt x="10" y="135"/>
                  </a:lnTo>
                  <a:lnTo>
                    <a:pt x="10" y="135"/>
                  </a:lnTo>
                  <a:lnTo>
                    <a:pt x="9" y="133"/>
                  </a:lnTo>
                  <a:lnTo>
                    <a:pt x="9" y="131"/>
                  </a:lnTo>
                  <a:lnTo>
                    <a:pt x="8" y="128"/>
                  </a:lnTo>
                  <a:lnTo>
                    <a:pt x="5" y="127"/>
                  </a:lnTo>
                  <a:lnTo>
                    <a:pt x="5" y="124"/>
                  </a:lnTo>
                  <a:lnTo>
                    <a:pt x="4" y="123"/>
                  </a:lnTo>
                  <a:lnTo>
                    <a:pt x="3" y="120"/>
                  </a:lnTo>
                  <a:lnTo>
                    <a:pt x="3" y="119"/>
                  </a:lnTo>
                  <a:lnTo>
                    <a:pt x="3" y="116"/>
                  </a:lnTo>
                  <a:lnTo>
                    <a:pt x="2" y="115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9"/>
                  </a:lnTo>
                  <a:lnTo>
                    <a:pt x="1" y="99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1" y="91"/>
                  </a:lnTo>
                  <a:lnTo>
                    <a:pt x="1" y="89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1" y="82"/>
                  </a:lnTo>
                  <a:lnTo>
                    <a:pt x="1" y="81"/>
                  </a:lnTo>
                  <a:lnTo>
                    <a:pt x="2" y="77"/>
                  </a:lnTo>
                  <a:lnTo>
                    <a:pt x="2" y="77"/>
                  </a:lnTo>
                  <a:lnTo>
                    <a:pt x="2" y="72"/>
                  </a:lnTo>
                  <a:lnTo>
                    <a:pt x="3" y="72"/>
                  </a:lnTo>
                  <a:lnTo>
                    <a:pt x="3" y="68"/>
                  </a:lnTo>
                  <a:lnTo>
                    <a:pt x="4" y="67"/>
                  </a:lnTo>
                  <a:lnTo>
                    <a:pt x="5" y="64"/>
                  </a:lnTo>
                  <a:lnTo>
                    <a:pt x="5" y="63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6"/>
                  </a:lnTo>
                  <a:lnTo>
                    <a:pt x="16" y="45"/>
                  </a:lnTo>
                  <a:lnTo>
                    <a:pt x="17" y="43"/>
                  </a:lnTo>
                  <a:lnTo>
                    <a:pt x="18" y="42"/>
                  </a:lnTo>
                  <a:lnTo>
                    <a:pt x="21" y="38"/>
                  </a:lnTo>
                  <a:lnTo>
                    <a:pt x="21" y="37"/>
                  </a:lnTo>
                  <a:lnTo>
                    <a:pt x="24" y="35"/>
                  </a:lnTo>
                  <a:lnTo>
                    <a:pt x="26" y="33"/>
                  </a:lnTo>
                  <a:lnTo>
                    <a:pt x="28" y="30"/>
                  </a:lnTo>
                  <a:lnTo>
                    <a:pt x="28" y="29"/>
                  </a:lnTo>
                </a:path>
              </a:pathLst>
            </a:custGeom>
            <a:gradFill rotWithShape="0">
              <a:gsLst>
                <a:gs pos="0">
                  <a:srgbClr val="66CCFF"/>
                </a:gs>
                <a:gs pos="100000">
                  <a:srgbClr val="66CCFF">
                    <a:gamma/>
                    <a:shade val="60000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6" name="Freeform 18"/>
            <p:cNvSpPr>
              <a:spLocks/>
            </p:cNvSpPr>
            <p:nvPr/>
          </p:nvSpPr>
          <p:spPr bwMode="auto">
            <a:xfrm>
              <a:off x="2316" y="2896"/>
              <a:ext cx="193" cy="190"/>
            </a:xfrm>
            <a:custGeom>
              <a:avLst/>
              <a:gdLst>
                <a:gd name="T0" fmla="*/ 36 w 193"/>
                <a:gd name="T1" fmla="*/ 22 h 190"/>
                <a:gd name="T2" fmla="*/ 47 w 193"/>
                <a:gd name="T3" fmla="*/ 15 h 190"/>
                <a:gd name="T4" fmla="*/ 59 w 193"/>
                <a:gd name="T5" fmla="*/ 8 h 190"/>
                <a:gd name="T6" fmla="*/ 69 w 193"/>
                <a:gd name="T7" fmla="*/ 4 h 190"/>
                <a:gd name="T8" fmla="*/ 82 w 193"/>
                <a:gd name="T9" fmla="*/ 2 h 190"/>
                <a:gd name="T10" fmla="*/ 91 w 193"/>
                <a:gd name="T11" fmla="*/ 2 h 190"/>
                <a:gd name="T12" fmla="*/ 104 w 193"/>
                <a:gd name="T13" fmla="*/ 2 h 190"/>
                <a:gd name="T14" fmla="*/ 114 w 193"/>
                <a:gd name="T15" fmla="*/ 3 h 190"/>
                <a:gd name="T16" fmla="*/ 125 w 193"/>
                <a:gd name="T17" fmla="*/ 5 h 190"/>
                <a:gd name="T18" fmla="*/ 134 w 193"/>
                <a:gd name="T19" fmla="*/ 10 h 190"/>
                <a:gd name="T20" fmla="*/ 145 w 193"/>
                <a:gd name="T21" fmla="*/ 15 h 190"/>
                <a:gd name="T22" fmla="*/ 153 w 193"/>
                <a:gd name="T23" fmla="*/ 21 h 190"/>
                <a:gd name="T24" fmla="*/ 162 w 193"/>
                <a:gd name="T25" fmla="*/ 29 h 190"/>
                <a:gd name="T26" fmla="*/ 168 w 193"/>
                <a:gd name="T27" fmla="*/ 36 h 190"/>
                <a:gd name="T28" fmla="*/ 175 w 193"/>
                <a:gd name="T29" fmla="*/ 45 h 190"/>
                <a:gd name="T30" fmla="*/ 181 w 193"/>
                <a:gd name="T31" fmla="*/ 53 h 190"/>
                <a:gd name="T32" fmla="*/ 184 w 193"/>
                <a:gd name="T33" fmla="*/ 64 h 190"/>
                <a:gd name="T34" fmla="*/ 189 w 193"/>
                <a:gd name="T35" fmla="*/ 74 h 190"/>
                <a:gd name="T36" fmla="*/ 190 w 193"/>
                <a:gd name="T37" fmla="*/ 85 h 190"/>
                <a:gd name="T38" fmla="*/ 192 w 193"/>
                <a:gd name="T39" fmla="*/ 94 h 190"/>
                <a:gd name="T40" fmla="*/ 190 w 193"/>
                <a:gd name="T41" fmla="*/ 107 h 190"/>
                <a:gd name="T42" fmla="*/ 188 w 193"/>
                <a:gd name="T43" fmla="*/ 116 h 190"/>
                <a:gd name="T44" fmla="*/ 183 w 193"/>
                <a:gd name="T45" fmla="*/ 128 h 190"/>
                <a:gd name="T46" fmla="*/ 178 w 193"/>
                <a:gd name="T47" fmla="*/ 138 h 190"/>
                <a:gd name="T48" fmla="*/ 170 w 193"/>
                <a:gd name="T49" fmla="*/ 150 h 190"/>
                <a:gd name="T50" fmla="*/ 163 w 193"/>
                <a:gd name="T51" fmla="*/ 159 h 190"/>
                <a:gd name="T52" fmla="*/ 150 w 193"/>
                <a:gd name="T53" fmla="*/ 169 h 190"/>
                <a:gd name="T54" fmla="*/ 140 w 193"/>
                <a:gd name="T55" fmla="*/ 176 h 190"/>
                <a:gd name="T56" fmla="*/ 127 w 193"/>
                <a:gd name="T57" fmla="*/ 182 h 190"/>
                <a:gd name="T58" fmla="*/ 118 w 193"/>
                <a:gd name="T59" fmla="*/ 185 h 190"/>
                <a:gd name="T60" fmla="*/ 106 w 193"/>
                <a:gd name="T61" fmla="*/ 187 h 190"/>
                <a:gd name="T62" fmla="*/ 96 w 193"/>
                <a:gd name="T63" fmla="*/ 189 h 190"/>
                <a:gd name="T64" fmla="*/ 83 w 193"/>
                <a:gd name="T65" fmla="*/ 187 h 190"/>
                <a:gd name="T66" fmla="*/ 73 w 193"/>
                <a:gd name="T67" fmla="*/ 184 h 190"/>
                <a:gd name="T68" fmla="*/ 63 w 193"/>
                <a:gd name="T69" fmla="*/ 182 h 190"/>
                <a:gd name="T70" fmla="*/ 54 w 193"/>
                <a:gd name="T71" fmla="*/ 177 h 190"/>
                <a:gd name="T72" fmla="*/ 42 w 193"/>
                <a:gd name="T73" fmla="*/ 171 h 190"/>
                <a:gd name="T74" fmla="*/ 35 w 193"/>
                <a:gd name="T75" fmla="*/ 165 h 190"/>
                <a:gd name="T76" fmla="*/ 26 w 193"/>
                <a:gd name="T77" fmla="*/ 157 h 190"/>
                <a:gd name="T78" fmla="*/ 20 w 193"/>
                <a:gd name="T79" fmla="*/ 149 h 190"/>
                <a:gd name="T80" fmla="*/ 14 w 193"/>
                <a:gd name="T81" fmla="*/ 140 h 190"/>
                <a:gd name="T82" fmla="*/ 9 w 193"/>
                <a:gd name="T83" fmla="*/ 131 h 190"/>
                <a:gd name="T84" fmla="*/ 3 w 193"/>
                <a:gd name="T85" fmla="*/ 120 h 190"/>
                <a:gd name="T86" fmla="*/ 2 w 193"/>
                <a:gd name="T87" fmla="*/ 110 h 190"/>
                <a:gd name="T88" fmla="*/ 1 w 193"/>
                <a:gd name="T89" fmla="*/ 99 h 190"/>
                <a:gd name="T90" fmla="*/ 1 w 193"/>
                <a:gd name="T91" fmla="*/ 88 h 190"/>
                <a:gd name="T92" fmla="*/ 2 w 193"/>
                <a:gd name="T93" fmla="*/ 77 h 190"/>
                <a:gd name="T94" fmla="*/ 5 w 193"/>
                <a:gd name="T95" fmla="*/ 67 h 190"/>
                <a:gd name="T96" fmla="*/ 9 w 193"/>
                <a:gd name="T97" fmla="*/ 54 h 190"/>
                <a:gd name="T98" fmla="*/ 16 w 193"/>
                <a:gd name="T99" fmla="*/ 45 h 190"/>
                <a:gd name="T100" fmla="*/ 25 w 193"/>
                <a:gd name="T101" fmla="*/ 35 h 1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190"/>
                <a:gd name="T155" fmla="*/ 193 w 193"/>
                <a:gd name="T156" fmla="*/ 190 h 1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190">
                  <a:moveTo>
                    <a:pt x="28" y="29"/>
                  </a:moveTo>
                  <a:lnTo>
                    <a:pt x="28" y="29"/>
                  </a:lnTo>
                  <a:lnTo>
                    <a:pt x="33" y="26"/>
                  </a:lnTo>
                  <a:lnTo>
                    <a:pt x="34" y="24"/>
                  </a:lnTo>
                  <a:lnTo>
                    <a:pt x="36" y="22"/>
                  </a:lnTo>
                  <a:lnTo>
                    <a:pt x="39" y="22"/>
                  </a:lnTo>
                  <a:lnTo>
                    <a:pt x="41" y="19"/>
                  </a:lnTo>
                  <a:lnTo>
                    <a:pt x="42" y="18"/>
                  </a:lnTo>
                  <a:lnTo>
                    <a:pt x="45" y="16"/>
                  </a:lnTo>
                  <a:lnTo>
                    <a:pt x="47" y="15"/>
                  </a:lnTo>
                  <a:lnTo>
                    <a:pt x="51" y="14"/>
                  </a:lnTo>
                  <a:lnTo>
                    <a:pt x="51" y="12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59" y="8"/>
                  </a:lnTo>
                  <a:lnTo>
                    <a:pt x="60" y="8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7" y="5"/>
                  </a:lnTo>
                  <a:lnTo>
                    <a:pt x="69" y="4"/>
                  </a:lnTo>
                  <a:lnTo>
                    <a:pt x="73" y="4"/>
                  </a:lnTo>
                  <a:lnTo>
                    <a:pt x="73" y="3"/>
                  </a:lnTo>
                  <a:lnTo>
                    <a:pt x="77" y="3"/>
                  </a:lnTo>
                  <a:lnTo>
                    <a:pt x="82" y="2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8" y="2"/>
                  </a:lnTo>
                  <a:lnTo>
                    <a:pt x="90" y="2"/>
                  </a:lnTo>
                  <a:lnTo>
                    <a:pt x="91" y="2"/>
                  </a:lnTo>
                  <a:lnTo>
                    <a:pt x="96" y="0"/>
                  </a:lnTo>
                  <a:lnTo>
                    <a:pt x="100" y="2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09" y="2"/>
                  </a:lnTo>
                  <a:lnTo>
                    <a:pt x="113" y="3"/>
                  </a:lnTo>
                  <a:lnTo>
                    <a:pt x="114" y="3"/>
                  </a:lnTo>
                  <a:lnTo>
                    <a:pt x="116" y="3"/>
                  </a:lnTo>
                  <a:lnTo>
                    <a:pt x="118" y="4"/>
                  </a:lnTo>
                  <a:lnTo>
                    <a:pt x="121" y="4"/>
                  </a:lnTo>
                  <a:lnTo>
                    <a:pt x="122" y="4"/>
                  </a:lnTo>
                  <a:lnTo>
                    <a:pt x="125" y="5"/>
                  </a:lnTo>
                  <a:lnTo>
                    <a:pt x="126" y="7"/>
                  </a:lnTo>
                  <a:lnTo>
                    <a:pt x="129" y="7"/>
                  </a:lnTo>
                  <a:lnTo>
                    <a:pt x="131" y="8"/>
                  </a:lnTo>
                  <a:lnTo>
                    <a:pt x="133" y="10"/>
                  </a:lnTo>
                  <a:lnTo>
                    <a:pt x="134" y="10"/>
                  </a:lnTo>
                  <a:lnTo>
                    <a:pt x="138" y="11"/>
                  </a:lnTo>
                  <a:lnTo>
                    <a:pt x="141" y="14"/>
                  </a:lnTo>
                  <a:lnTo>
                    <a:pt x="145" y="15"/>
                  </a:lnTo>
                  <a:lnTo>
                    <a:pt x="146" y="16"/>
                  </a:lnTo>
                  <a:lnTo>
                    <a:pt x="149" y="18"/>
                  </a:lnTo>
                  <a:lnTo>
                    <a:pt x="151" y="21"/>
                  </a:lnTo>
                  <a:lnTo>
                    <a:pt x="153" y="21"/>
                  </a:lnTo>
                  <a:lnTo>
                    <a:pt x="156" y="23"/>
                  </a:lnTo>
                  <a:lnTo>
                    <a:pt x="158" y="26"/>
                  </a:lnTo>
                  <a:lnTo>
                    <a:pt x="159" y="26"/>
                  </a:lnTo>
                  <a:lnTo>
                    <a:pt x="162" y="29"/>
                  </a:lnTo>
                  <a:lnTo>
                    <a:pt x="163" y="30"/>
                  </a:lnTo>
                  <a:lnTo>
                    <a:pt x="165" y="31"/>
                  </a:lnTo>
                  <a:lnTo>
                    <a:pt x="165" y="32"/>
                  </a:lnTo>
                  <a:lnTo>
                    <a:pt x="168" y="36"/>
                  </a:lnTo>
                  <a:lnTo>
                    <a:pt x="171" y="38"/>
                  </a:lnTo>
                  <a:lnTo>
                    <a:pt x="171" y="39"/>
                  </a:lnTo>
                  <a:lnTo>
                    <a:pt x="174" y="43"/>
                  </a:lnTo>
                  <a:lnTo>
                    <a:pt x="175" y="45"/>
                  </a:lnTo>
                  <a:lnTo>
                    <a:pt x="176" y="46"/>
                  </a:lnTo>
                  <a:lnTo>
                    <a:pt x="178" y="50"/>
                  </a:lnTo>
                  <a:lnTo>
                    <a:pt x="181" y="53"/>
                  </a:lnTo>
                  <a:lnTo>
                    <a:pt x="182" y="56"/>
                  </a:lnTo>
                  <a:lnTo>
                    <a:pt x="182" y="58"/>
                  </a:lnTo>
                  <a:lnTo>
                    <a:pt x="183" y="60"/>
                  </a:lnTo>
                  <a:lnTo>
                    <a:pt x="184" y="61"/>
                  </a:lnTo>
                  <a:lnTo>
                    <a:pt x="184" y="64"/>
                  </a:lnTo>
                  <a:lnTo>
                    <a:pt x="187" y="66"/>
                  </a:lnTo>
                  <a:lnTo>
                    <a:pt x="188" y="68"/>
                  </a:lnTo>
                  <a:lnTo>
                    <a:pt x="188" y="70"/>
                  </a:lnTo>
                  <a:lnTo>
                    <a:pt x="188" y="72"/>
                  </a:lnTo>
                  <a:lnTo>
                    <a:pt x="189" y="74"/>
                  </a:lnTo>
                  <a:lnTo>
                    <a:pt x="189" y="77"/>
                  </a:lnTo>
                  <a:lnTo>
                    <a:pt x="189" y="78"/>
                  </a:lnTo>
                  <a:lnTo>
                    <a:pt x="190" y="80"/>
                  </a:lnTo>
                  <a:lnTo>
                    <a:pt x="190" y="82"/>
                  </a:lnTo>
                  <a:lnTo>
                    <a:pt x="190" y="85"/>
                  </a:lnTo>
                  <a:lnTo>
                    <a:pt x="190" y="86"/>
                  </a:lnTo>
                  <a:lnTo>
                    <a:pt x="190" y="91"/>
                  </a:lnTo>
                  <a:lnTo>
                    <a:pt x="192" y="94"/>
                  </a:lnTo>
                  <a:lnTo>
                    <a:pt x="190" y="99"/>
                  </a:lnTo>
                  <a:lnTo>
                    <a:pt x="190" y="100"/>
                  </a:lnTo>
                  <a:lnTo>
                    <a:pt x="190" y="102"/>
                  </a:lnTo>
                  <a:lnTo>
                    <a:pt x="190" y="103"/>
                  </a:lnTo>
                  <a:lnTo>
                    <a:pt x="190" y="107"/>
                  </a:lnTo>
                  <a:lnTo>
                    <a:pt x="190" y="108"/>
                  </a:lnTo>
                  <a:lnTo>
                    <a:pt x="189" y="112"/>
                  </a:lnTo>
                  <a:lnTo>
                    <a:pt x="189" y="116"/>
                  </a:lnTo>
                  <a:lnTo>
                    <a:pt x="188" y="116"/>
                  </a:lnTo>
                  <a:lnTo>
                    <a:pt x="188" y="120"/>
                  </a:lnTo>
                  <a:lnTo>
                    <a:pt x="187" y="121"/>
                  </a:lnTo>
                  <a:lnTo>
                    <a:pt x="184" y="124"/>
                  </a:lnTo>
                  <a:lnTo>
                    <a:pt x="184" y="126"/>
                  </a:lnTo>
                  <a:lnTo>
                    <a:pt x="183" y="128"/>
                  </a:lnTo>
                  <a:lnTo>
                    <a:pt x="183" y="130"/>
                  </a:lnTo>
                  <a:lnTo>
                    <a:pt x="182" y="134"/>
                  </a:lnTo>
                  <a:lnTo>
                    <a:pt x="181" y="134"/>
                  </a:lnTo>
                  <a:lnTo>
                    <a:pt x="180" y="138"/>
                  </a:lnTo>
                  <a:lnTo>
                    <a:pt x="178" y="138"/>
                  </a:lnTo>
                  <a:lnTo>
                    <a:pt x="176" y="142"/>
                  </a:lnTo>
                  <a:lnTo>
                    <a:pt x="175" y="143"/>
                  </a:lnTo>
                  <a:lnTo>
                    <a:pt x="174" y="147"/>
                  </a:lnTo>
                  <a:lnTo>
                    <a:pt x="172" y="148"/>
                  </a:lnTo>
                  <a:lnTo>
                    <a:pt x="170" y="150"/>
                  </a:lnTo>
                  <a:lnTo>
                    <a:pt x="170" y="151"/>
                  </a:lnTo>
                  <a:lnTo>
                    <a:pt x="166" y="155"/>
                  </a:lnTo>
                  <a:lnTo>
                    <a:pt x="165" y="156"/>
                  </a:lnTo>
                  <a:lnTo>
                    <a:pt x="163" y="158"/>
                  </a:lnTo>
                  <a:lnTo>
                    <a:pt x="163" y="159"/>
                  </a:lnTo>
                  <a:lnTo>
                    <a:pt x="158" y="163"/>
                  </a:lnTo>
                  <a:lnTo>
                    <a:pt x="157" y="164"/>
                  </a:lnTo>
                  <a:lnTo>
                    <a:pt x="155" y="166"/>
                  </a:lnTo>
                  <a:lnTo>
                    <a:pt x="153" y="166"/>
                  </a:lnTo>
                  <a:lnTo>
                    <a:pt x="150" y="169"/>
                  </a:lnTo>
                  <a:lnTo>
                    <a:pt x="149" y="171"/>
                  </a:lnTo>
                  <a:lnTo>
                    <a:pt x="146" y="172"/>
                  </a:lnTo>
                  <a:lnTo>
                    <a:pt x="145" y="173"/>
                  </a:lnTo>
                  <a:lnTo>
                    <a:pt x="140" y="175"/>
                  </a:lnTo>
                  <a:lnTo>
                    <a:pt x="140" y="176"/>
                  </a:lnTo>
                  <a:lnTo>
                    <a:pt x="137" y="177"/>
                  </a:lnTo>
                  <a:lnTo>
                    <a:pt x="137" y="179"/>
                  </a:lnTo>
                  <a:lnTo>
                    <a:pt x="132" y="180"/>
                  </a:lnTo>
                  <a:lnTo>
                    <a:pt x="131" y="180"/>
                  </a:lnTo>
                  <a:lnTo>
                    <a:pt x="127" y="182"/>
                  </a:lnTo>
                  <a:lnTo>
                    <a:pt x="126" y="182"/>
                  </a:lnTo>
                  <a:lnTo>
                    <a:pt x="124" y="183"/>
                  </a:lnTo>
                  <a:lnTo>
                    <a:pt x="122" y="184"/>
                  </a:lnTo>
                  <a:lnTo>
                    <a:pt x="118" y="184"/>
                  </a:lnTo>
                  <a:lnTo>
                    <a:pt x="118" y="185"/>
                  </a:lnTo>
                  <a:lnTo>
                    <a:pt x="114" y="185"/>
                  </a:lnTo>
                  <a:lnTo>
                    <a:pt x="109" y="187"/>
                  </a:lnTo>
                  <a:lnTo>
                    <a:pt x="108" y="187"/>
                  </a:lnTo>
                  <a:lnTo>
                    <a:pt x="106" y="187"/>
                  </a:lnTo>
                  <a:lnTo>
                    <a:pt x="104" y="187"/>
                  </a:lnTo>
                  <a:lnTo>
                    <a:pt x="101" y="187"/>
                  </a:lnTo>
                  <a:lnTo>
                    <a:pt x="100" y="187"/>
                  </a:lnTo>
                  <a:lnTo>
                    <a:pt x="96" y="189"/>
                  </a:lnTo>
                  <a:lnTo>
                    <a:pt x="91" y="187"/>
                  </a:lnTo>
                  <a:lnTo>
                    <a:pt x="88" y="187"/>
                  </a:lnTo>
                  <a:lnTo>
                    <a:pt x="85" y="187"/>
                  </a:lnTo>
                  <a:lnTo>
                    <a:pt x="83" y="187"/>
                  </a:lnTo>
                  <a:lnTo>
                    <a:pt x="82" y="187"/>
                  </a:lnTo>
                  <a:lnTo>
                    <a:pt x="79" y="185"/>
                  </a:lnTo>
                  <a:lnTo>
                    <a:pt x="77" y="185"/>
                  </a:lnTo>
                  <a:lnTo>
                    <a:pt x="75" y="185"/>
                  </a:lnTo>
                  <a:lnTo>
                    <a:pt x="73" y="184"/>
                  </a:lnTo>
                  <a:lnTo>
                    <a:pt x="71" y="184"/>
                  </a:lnTo>
                  <a:lnTo>
                    <a:pt x="69" y="184"/>
                  </a:lnTo>
                  <a:lnTo>
                    <a:pt x="66" y="183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0" y="180"/>
                  </a:lnTo>
                  <a:lnTo>
                    <a:pt x="58" y="179"/>
                  </a:lnTo>
                  <a:lnTo>
                    <a:pt x="57" y="179"/>
                  </a:lnTo>
                  <a:lnTo>
                    <a:pt x="54" y="177"/>
                  </a:lnTo>
                  <a:lnTo>
                    <a:pt x="50" y="175"/>
                  </a:lnTo>
                  <a:lnTo>
                    <a:pt x="47" y="173"/>
                  </a:lnTo>
                  <a:lnTo>
                    <a:pt x="45" y="172"/>
                  </a:lnTo>
                  <a:lnTo>
                    <a:pt x="42" y="171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5" y="165"/>
                  </a:lnTo>
                  <a:lnTo>
                    <a:pt x="33" y="163"/>
                  </a:lnTo>
                  <a:lnTo>
                    <a:pt x="32" y="163"/>
                  </a:lnTo>
                  <a:lnTo>
                    <a:pt x="31" y="159"/>
                  </a:lnTo>
                  <a:lnTo>
                    <a:pt x="28" y="158"/>
                  </a:lnTo>
                  <a:lnTo>
                    <a:pt x="26" y="157"/>
                  </a:lnTo>
                  <a:lnTo>
                    <a:pt x="26" y="156"/>
                  </a:lnTo>
                  <a:lnTo>
                    <a:pt x="23" y="152"/>
                  </a:lnTo>
                  <a:lnTo>
                    <a:pt x="20" y="150"/>
                  </a:lnTo>
                  <a:lnTo>
                    <a:pt x="20" y="149"/>
                  </a:lnTo>
                  <a:lnTo>
                    <a:pt x="17" y="147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4" y="140"/>
                  </a:lnTo>
                  <a:lnTo>
                    <a:pt x="10" y="135"/>
                  </a:lnTo>
                  <a:lnTo>
                    <a:pt x="9" y="133"/>
                  </a:lnTo>
                  <a:lnTo>
                    <a:pt x="9" y="131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4"/>
                  </a:lnTo>
                  <a:lnTo>
                    <a:pt x="5" y="123"/>
                  </a:lnTo>
                  <a:lnTo>
                    <a:pt x="3" y="120"/>
                  </a:lnTo>
                  <a:lnTo>
                    <a:pt x="3" y="119"/>
                  </a:lnTo>
                  <a:lnTo>
                    <a:pt x="3" y="116"/>
                  </a:lnTo>
                  <a:lnTo>
                    <a:pt x="2" y="115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9"/>
                  </a:lnTo>
                  <a:lnTo>
                    <a:pt x="0" y="94"/>
                  </a:lnTo>
                  <a:lnTo>
                    <a:pt x="1" y="91"/>
                  </a:lnTo>
                  <a:lnTo>
                    <a:pt x="1" y="88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1" y="82"/>
                  </a:lnTo>
                  <a:lnTo>
                    <a:pt x="1" y="80"/>
                  </a:lnTo>
                  <a:lnTo>
                    <a:pt x="2" y="77"/>
                  </a:lnTo>
                  <a:lnTo>
                    <a:pt x="2" y="72"/>
                  </a:lnTo>
                  <a:lnTo>
                    <a:pt x="3" y="72"/>
                  </a:lnTo>
                  <a:lnTo>
                    <a:pt x="3" y="68"/>
                  </a:lnTo>
                  <a:lnTo>
                    <a:pt x="5" y="67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1" y="51"/>
                  </a:lnTo>
                  <a:lnTo>
                    <a:pt x="14" y="51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7" y="43"/>
                  </a:lnTo>
                  <a:lnTo>
                    <a:pt x="19" y="40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5" y="35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2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5" name="Freeform 19"/>
            <p:cNvSpPr>
              <a:spLocks/>
            </p:cNvSpPr>
            <p:nvPr/>
          </p:nvSpPr>
          <p:spPr bwMode="auto">
            <a:xfrm>
              <a:off x="2316" y="2896"/>
              <a:ext cx="192" cy="190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42" y="18"/>
                </a:cxn>
                <a:cxn ang="0">
                  <a:pos x="51" y="12"/>
                </a:cxn>
                <a:cxn ang="0">
                  <a:pos x="60" y="8"/>
                </a:cxn>
                <a:cxn ang="0">
                  <a:pos x="69" y="4"/>
                </a:cxn>
                <a:cxn ang="0">
                  <a:pos x="82" y="2"/>
                </a:cxn>
                <a:cxn ang="0">
                  <a:pos x="90" y="2"/>
                </a:cxn>
                <a:cxn ang="0">
                  <a:pos x="104" y="2"/>
                </a:cxn>
                <a:cxn ang="0">
                  <a:pos x="113" y="3"/>
                </a:cxn>
                <a:cxn ang="0">
                  <a:pos x="121" y="4"/>
                </a:cxn>
                <a:cxn ang="0">
                  <a:pos x="129" y="7"/>
                </a:cxn>
                <a:cxn ang="0">
                  <a:pos x="138" y="11"/>
                </a:cxn>
                <a:cxn ang="0">
                  <a:pos x="149" y="18"/>
                </a:cxn>
                <a:cxn ang="0">
                  <a:pos x="158" y="26"/>
                </a:cxn>
                <a:cxn ang="0">
                  <a:pos x="165" y="31"/>
                </a:cxn>
                <a:cxn ang="0">
                  <a:pos x="171" y="39"/>
                </a:cxn>
                <a:cxn ang="0">
                  <a:pos x="178" y="50"/>
                </a:cxn>
                <a:cxn ang="0">
                  <a:pos x="183" y="60"/>
                </a:cxn>
                <a:cxn ang="0">
                  <a:pos x="188" y="68"/>
                </a:cxn>
                <a:cxn ang="0">
                  <a:pos x="189" y="77"/>
                </a:cxn>
                <a:cxn ang="0">
                  <a:pos x="190" y="85"/>
                </a:cxn>
                <a:cxn ang="0">
                  <a:pos x="190" y="99"/>
                </a:cxn>
                <a:cxn ang="0">
                  <a:pos x="190" y="107"/>
                </a:cxn>
                <a:cxn ang="0">
                  <a:pos x="188" y="116"/>
                </a:cxn>
                <a:cxn ang="0">
                  <a:pos x="184" y="126"/>
                </a:cxn>
                <a:cxn ang="0">
                  <a:pos x="181" y="134"/>
                </a:cxn>
                <a:cxn ang="0">
                  <a:pos x="175" y="143"/>
                </a:cxn>
                <a:cxn ang="0">
                  <a:pos x="170" y="151"/>
                </a:cxn>
                <a:cxn ang="0">
                  <a:pos x="163" y="159"/>
                </a:cxn>
                <a:cxn ang="0">
                  <a:pos x="153" y="166"/>
                </a:cxn>
                <a:cxn ang="0">
                  <a:pos x="145" y="173"/>
                </a:cxn>
                <a:cxn ang="0">
                  <a:pos x="137" y="179"/>
                </a:cxn>
                <a:cxn ang="0">
                  <a:pos x="126" y="182"/>
                </a:cxn>
                <a:cxn ang="0">
                  <a:pos x="118" y="185"/>
                </a:cxn>
                <a:cxn ang="0">
                  <a:pos x="106" y="187"/>
                </a:cxn>
                <a:cxn ang="0">
                  <a:pos x="96" y="189"/>
                </a:cxn>
                <a:cxn ang="0">
                  <a:pos x="83" y="187"/>
                </a:cxn>
                <a:cxn ang="0">
                  <a:pos x="75" y="185"/>
                </a:cxn>
                <a:cxn ang="0">
                  <a:pos x="66" y="183"/>
                </a:cxn>
                <a:cxn ang="0">
                  <a:pos x="58" y="179"/>
                </a:cxn>
                <a:cxn ang="0">
                  <a:pos x="47" y="173"/>
                </a:cxn>
                <a:cxn ang="0">
                  <a:pos x="39" y="168"/>
                </a:cxn>
                <a:cxn ang="0">
                  <a:pos x="31" y="159"/>
                </a:cxn>
                <a:cxn ang="0">
                  <a:pos x="23" y="152"/>
                </a:cxn>
                <a:cxn ang="0">
                  <a:pos x="16" y="143"/>
                </a:cxn>
                <a:cxn ang="0">
                  <a:pos x="9" y="133"/>
                </a:cxn>
                <a:cxn ang="0">
                  <a:pos x="7" y="124"/>
                </a:cxn>
                <a:cxn ang="0">
                  <a:pos x="3" y="116"/>
                </a:cxn>
                <a:cxn ang="0">
                  <a:pos x="1" y="108"/>
                </a:cxn>
                <a:cxn ang="0">
                  <a:pos x="1" y="99"/>
                </a:cxn>
                <a:cxn ang="0">
                  <a:pos x="1" y="86"/>
                </a:cxn>
                <a:cxn ang="0">
                  <a:pos x="2" y="77"/>
                </a:cxn>
                <a:cxn ang="0">
                  <a:pos x="5" y="67"/>
                </a:cxn>
                <a:cxn ang="0">
                  <a:pos x="8" y="59"/>
                </a:cxn>
                <a:cxn ang="0">
                  <a:pos x="14" y="51"/>
                </a:cxn>
                <a:cxn ang="0">
                  <a:pos x="19" y="40"/>
                </a:cxn>
                <a:cxn ang="0">
                  <a:pos x="26" y="32"/>
                </a:cxn>
              </a:cxnLst>
              <a:rect l="0" t="0" r="r" b="b"/>
              <a:pathLst>
                <a:path w="193" h="190">
                  <a:moveTo>
                    <a:pt x="28" y="29"/>
                  </a:moveTo>
                  <a:lnTo>
                    <a:pt x="28" y="29"/>
                  </a:lnTo>
                  <a:lnTo>
                    <a:pt x="33" y="26"/>
                  </a:lnTo>
                  <a:lnTo>
                    <a:pt x="34" y="24"/>
                  </a:lnTo>
                  <a:lnTo>
                    <a:pt x="36" y="22"/>
                  </a:lnTo>
                  <a:lnTo>
                    <a:pt x="39" y="22"/>
                  </a:lnTo>
                  <a:lnTo>
                    <a:pt x="41" y="19"/>
                  </a:lnTo>
                  <a:lnTo>
                    <a:pt x="42" y="18"/>
                  </a:lnTo>
                  <a:lnTo>
                    <a:pt x="45" y="16"/>
                  </a:lnTo>
                  <a:lnTo>
                    <a:pt x="47" y="15"/>
                  </a:lnTo>
                  <a:lnTo>
                    <a:pt x="51" y="14"/>
                  </a:lnTo>
                  <a:lnTo>
                    <a:pt x="51" y="12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59" y="8"/>
                  </a:lnTo>
                  <a:lnTo>
                    <a:pt x="60" y="8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7" y="5"/>
                  </a:lnTo>
                  <a:lnTo>
                    <a:pt x="69" y="4"/>
                  </a:lnTo>
                  <a:lnTo>
                    <a:pt x="73" y="4"/>
                  </a:lnTo>
                  <a:lnTo>
                    <a:pt x="73" y="3"/>
                  </a:lnTo>
                  <a:lnTo>
                    <a:pt x="77" y="3"/>
                  </a:lnTo>
                  <a:lnTo>
                    <a:pt x="82" y="2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8" y="2"/>
                  </a:lnTo>
                  <a:lnTo>
                    <a:pt x="90" y="2"/>
                  </a:lnTo>
                  <a:lnTo>
                    <a:pt x="91" y="2"/>
                  </a:lnTo>
                  <a:lnTo>
                    <a:pt x="96" y="0"/>
                  </a:lnTo>
                  <a:lnTo>
                    <a:pt x="100" y="2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09" y="2"/>
                  </a:lnTo>
                  <a:lnTo>
                    <a:pt x="113" y="3"/>
                  </a:lnTo>
                  <a:lnTo>
                    <a:pt x="114" y="3"/>
                  </a:lnTo>
                  <a:lnTo>
                    <a:pt x="116" y="3"/>
                  </a:lnTo>
                  <a:lnTo>
                    <a:pt x="118" y="4"/>
                  </a:lnTo>
                  <a:lnTo>
                    <a:pt x="121" y="4"/>
                  </a:lnTo>
                  <a:lnTo>
                    <a:pt x="122" y="4"/>
                  </a:lnTo>
                  <a:lnTo>
                    <a:pt x="125" y="5"/>
                  </a:lnTo>
                  <a:lnTo>
                    <a:pt x="126" y="7"/>
                  </a:lnTo>
                  <a:lnTo>
                    <a:pt x="129" y="7"/>
                  </a:lnTo>
                  <a:lnTo>
                    <a:pt x="131" y="8"/>
                  </a:lnTo>
                  <a:lnTo>
                    <a:pt x="133" y="10"/>
                  </a:lnTo>
                  <a:lnTo>
                    <a:pt x="134" y="10"/>
                  </a:lnTo>
                  <a:lnTo>
                    <a:pt x="138" y="11"/>
                  </a:lnTo>
                  <a:lnTo>
                    <a:pt x="141" y="14"/>
                  </a:lnTo>
                  <a:lnTo>
                    <a:pt x="145" y="15"/>
                  </a:lnTo>
                  <a:lnTo>
                    <a:pt x="146" y="16"/>
                  </a:lnTo>
                  <a:lnTo>
                    <a:pt x="149" y="18"/>
                  </a:lnTo>
                  <a:lnTo>
                    <a:pt x="151" y="21"/>
                  </a:lnTo>
                  <a:lnTo>
                    <a:pt x="153" y="21"/>
                  </a:lnTo>
                  <a:lnTo>
                    <a:pt x="156" y="23"/>
                  </a:lnTo>
                  <a:lnTo>
                    <a:pt x="158" y="26"/>
                  </a:lnTo>
                  <a:lnTo>
                    <a:pt x="159" y="26"/>
                  </a:lnTo>
                  <a:lnTo>
                    <a:pt x="162" y="29"/>
                  </a:lnTo>
                  <a:lnTo>
                    <a:pt x="163" y="30"/>
                  </a:lnTo>
                  <a:lnTo>
                    <a:pt x="165" y="31"/>
                  </a:lnTo>
                  <a:lnTo>
                    <a:pt x="165" y="32"/>
                  </a:lnTo>
                  <a:lnTo>
                    <a:pt x="168" y="36"/>
                  </a:lnTo>
                  <a:lnTo>
                    <a:pt x="171" y="38"/>
                  </a:lnTo>
                  <a:lnTo>
                    <a:pt x="171" y="39"/>
                  </a:lnTo>
                  <a:lnTo>
                    <a:pt x="174" y="43"/>
                  </a:lnTo>
                  <a:lnTo>
                    <a:pt x="175" y="45"/>
                  </a:lnTo>
                  <a:lnTo>
                    <a:pt x="176" y="46"/>
                  </a:lnTo>
                  <a:lnTo>
                    <a:pt x="178" y="50"/>
                  </a:lnTo>
                  <a:lnTo>
                    <a:pt x="181" y="53"/>
                  </a:lnTo>
                  <a:lnTo>
                    <a:pt x="182" y="56"/>
                  </a:lnTo>
                  <a:lnTo>
                    <a:pt x="182" y="58"/>
                  </a:lnTo>
                  <a:lnTo>
                    <a:pt x="183" y="60"/>
                  </a:lnTo>
                  <a:lnTo>
                    <a:pt x="184" y="61"/>
                  </a:lnTo>
                  <a:lnTo>
                    <a:pt x="184" y="64"/>
                  </a:lnTo>
                  <a:lnTo>
                    <a:pt x="187" y="66"/>
                  </a:lnTo>
                  <a:lnTo>
                    <a:pt x="188" y="68"/>
                  </a:lnTo>
                  <a:lnTo>
                    <a:pt x="188" y="70"/>
                  </a:lnTo>
                  <a:lnTo>
                    <a:pt x="188" y="72"/>
                  </a:lnTo>
                  <a:lnTo>
                    <a:pt x="189" y="74"/>
                  </a:lnTo>
                  <a:lnTo>
                    <a:pt x="189" y="77"/>
                  </a:lnTo>
                  <a:lnTo>
                    <a:pt x="189" y="78"/>
                  </a:lnTo>
                  <a:lnTo>
                    <a:pt x="190" y="80"/>
                  </a:lnTo>
                  <a:lnTo>
                    <a:pt x="190" y="82"/>
                  </a:lnTo>
                  <a:lnTo>
                    <a:pt x="190" y="85"/>
                  </a:lnTo>
                  <a:lnTo>
                    <a:pt x="190" y="86"/>
                  </a:lnTo>
                  <a:lnTo>
                    <a:pt x="190" y="91"/>
                  </a:lnTo>
                  <a:lnTo>
                    <a:pt x="192" y="94"/>
                  </a:lnTo>
                  <a:lnTo>
                    <a:pt x="190" y="99"/>
                  </a:lnTo>
                  <a:lnTo>
                    <a:pt x="190" y="100"/>
                  </a:lnTo>
                  <a:lnTo>
                    <a:pt x="190" y="102"/>
                  </a:lnTo>
                  <a:lnTo>
                    <a:pt x="190" y="103"/>
                  </a:lnTo>
                  <a:lnTo>
                    <a:pt x="190" y="107"/>
                  </a:lnTo>
                  <a:lnTo>
                    <a:pt x="190" y="108"/>
                  </a:lnTo>
                  <a:lnTo>
                    <a:pt x="189" y="112"/>
                  </a:lnTo>
                  <a:lnTo>
                    <a:pt x="189" y="116"/>
                  </a:lnTo>
                  <a:lnTo>
                    <a:pt x="188" y="116"/>
                  </a:lnTo>
                  <a:lnTo>
                    <a:pt x="188" y="120"/>
                  </a:lnTo>
                  <a:lnTo>
                    <a:pt x="187" y="121"/>
                  </a:lnTo>
                  <a:lnTo>
                    <a:pt x="184" y="124"/>
                  </a:lnTo>
                  <a:lnTo>
                    <a:pt x="184" y="126"/>
                  </a:lnTo>
                  <a:lnTo>
                    <a:pt x="183" y="128"/>
                  </a:lnTo>
                  <a:lnTo>
                    <a:pt x="183" y="130"/>
                  </a:lnTo>
                  <a:lnTo>
                    <a:pt x="182" y="134"/>
                  </a:lnTo>
                  <a:lnTo>
                    <a:pt x="181" y="134"/>
                  </a:lnTo>
                  <a:lnTo>
                    <a:pt x="180" y="138"/>
                  </a:lnTo>
                  <a:lnTo>
                    <a:pt x="178" y="138"/>
                  </a:lnTo>
                  <a:lnTo>
                    <a:pt x="176" y="142"/>
                  </a:lnTo>
                  <a:lnTo>
                    <a:pt x="175" y="143"/>
                  </a:lnTo>
                  <a:lnTo>
                    <a:pt x="174" y="147"/>
                  </a:lnTo>
                  <a:lnTo>
                    <a:pt x="172" y="148"/>
                  </a:lnTo>
                  <a:lnTo>
                    <a:pt x="170" y="150"/>
                  </a:lnTo>
                  <a:lnTo>
                    <a:pt x="170" y="151"/>
                  </a:lnTo>
                  <a:lnTo>
                    <a:pt x="166" y="155"/>
                  </a:lnTo>
                  <a:lnTo>
                    <a:pt x="165" y="156"/>
                  </a:lnTo>
                  <a:lnTo>
                    <a:pt x="163" y="158"/>
                  </a:lnTo>
                  <a:lnTo>
                    <a:pt x="163" y="159"/>
                  </a:lnTo>
                  <a:lnTo>
                    <a:pt x="158" y="163"/>
                  </a:lnTo>
                  <a:lnTo>
                    <a:pt x="157" y="164"/>
                  </a:lnTo>
                  <a:lnTo>
                    <a:pt x="155" y="166"/>
                  </a:lnTo>
                  <a:lnTo>
                    <a:pt x="153" y="166"/>
                  </a:lnTo>
                  <a:lnTo>
                    <a:pt x="150" y="169"/>
                  </a:lnTo>
                  <a:lnTo>
                    <a:pt x="149" y="171"/>
                  </a:lnTo>
                  <a:lnTo>
                    <a:pt x="146" y="172"/>
                  </a:lnTo>
                  <a:lnTo>
                    <a:pt x="145" y="173"/>
                  </a:lnTo>
                  <a:lnTo>
                    <a:pt x="140" y="175"/>
                  </a:lnTo>
                  <a:lnTo>
                    <a:pt x="140" y="176"/>
                  </a:lnTo>
                  <a:lnTo>
                    <a:pt x="137" y="177"/>
                  </a:lnTo>
                  <a:lnTo>
                    <a:pt x="137" y="179"/>
                  </a:lnTo>
                  <a:lnTo>
                    <a:pt x="132" y="180"/>
                  </a:lnTo>
                  <a:lnTo>
                    <a:pt x="131" y="180"/>
                  </a:lnTo>
                  <a:lnTo>
                    <a:pt x="127" y="182"/>
                  </a:lnTo>
                  <a:lnTo>
                    <a:pt x="126" y="182"/>
                  </a:lnTo>
                  <a:lnTo>
                    <a:pt x="124" y="183"/>
                  </a:lnTo>
                  <a:lnTo>
                    <a:pt x="122" y="184"/>
                  </a:lnTo>
                  <a:lnTo>
                    <a:pt x="118" y="184"/>
                  </a:lnTo>
                  <a:lnTo>
                    <a:pt x="118" y="185"/>
                  </a:lnTo>
                  <a:lnTo>
                    <a:pt x="114" y="185"/>
                  </a:lnTo>
                  <a:lnTo>
                    <a:pt x="109" y="187"/>
                  </a:lnTo>
                  <a:lnTo>
                    <a:pt x="108" y="187"/>
                  </a:lnTo>
                  <a:lnTo>
                    <a:pt x="106" y="187"/>
                  </a:lnTo>
                  <a:lnTo>
                    <a:pt x="104" y="187"/>
                  </a:lnTo>
                  <a:lnTo>
                    <a:pt x="101" y="187"/>
                  </a:lnTo>
                  <a:lnTo>
                    <a:pt x="100" y="187"/>
                  </a:lnTo>
                  <a:lnTo>
                    <a:pt x="96" y="189"/>
                  </a:lnTo>
                  <a:lnTo>
                    <a:pt x="91" y="187"/>
                  </a:lnTo>
                  <a:lnTo>
                    <a:pt x="88" y="187"/>
                  </a:lnTo>
                  <a:lnTo>
                    <a:pt x="85" y="187"/>
                  </a:lnTo>
                  <a:lnTo>
                    <a:pt x="83" y="187"/>
                  </a:lnTo>
                  <a:lnTo>
                    <a:pt x="82" y="187"/>
                  </a:lnTo>
                  <a:lnTo>
                    <a:pt x="79" y="185"/>
                  </a:lnTo>
                  <a:lnTo>
                    <a:pt x="77" y="185"/>
                  </a:lnTo>
                  <a:lnTo>
                    <a:pt x="75" y="185"/>
                  </a:lnTo>
                  <a:lnTo>
                    <a:pt x="73" y="184"/>
                  </a:lnTo>
                  <a:lnTo>
                    <a:pt x="71" y="184"/>
                  </a:lnTo>
                  <a:lnTo>
                    <a:pt x="69" y="184"/>
                  </a:lnTo>
                  <a:lnTo>
                    <a:pt x="66" y="183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0" y="180"/>
                  </a:lnTo>
                  <a:lnTo>
                    <a:pt x="58" y="179"/>
                  </a:lnTo>
                  <a:lnTo>
                    <a:pt x="57" y="179"/>
                  </a:lnTo>
                  <a:lnTo>
                    <a:pt x="54" y="177"/>
                  </a:lnTo>
                  <a:lnTo>
                    <a:pt x="50" y="175"/>
                  </a:lnTo>
                  <a:lnTo>
                    <a:pt x="47" y="173"/>
                  </a:lnTo>
                  <a:lnTo>
                    <a:pt x="45" y="172"/>
                  </a:lnTo>
                  <a:lnTo>
                    <a:pt x="42" y="171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5" y="165"/>
                  </a:lnTo>
                  <a:lnTo>
                    <a:pt x="33" y="163"/>
                  </a:lnTo>
                  <a:lnTo>
                    <a:pt x="32" y="163"/>
                  </a:lnTo>
                  <a:lnTo>
                    <a:pt x="31" y="159"/>
                  </a:lnTo>
                  <a:lnTo>
                    <a:pt x="28" y="158"/>
                  </a:lnTo>
                  <a:lnTo>
                    <a:pt x="26" y="157"/>
                  </a:lnTo>
                  <a:lnTo>
                    <a:pt x="26" y="156"/>
                  </a:lnTo>
                  <a:lnTo>
                    <a:pt x="23" y="152"/>
                  </a:lnTo>
                  <a:lnTo>
                    <a:pt x="20" y="150"/>
                  </a:lnTo>
                  <a:lnTo>
                    <a:pt x="20" y="149"/>
                  </a:lnTo>
                  <a:lnTo>
                    <a:pt x="17" y="147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4" y="140"/>
                  </a:lnTo>
                  <a:lnTo>
                    <a:pt x="10" y="135"/>
                  </a:lnTo>
                  <a:lnTo>
                    <a:pt x="9" y="133"/>
                  </a:lnTo>
                  <a:lnTo>
                    <a:pt x="9" y="131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4"/>
                  </a:lnTo>
                  <a:lnTo>
                    <a:pt x="5" y="123"/>
                  </a:lnTo>
                  <a:lnTo>
                    <a:pt x="3" y="120"/>
                  </a:lnTo>
                  <a:lnTo>
                    <a:pt x="3" y="119"/>
                  </a:lnTo>
                  <a:lnTo>
                    <a:pt x="3" y="116"/>
                  </a:lnTo>
                  <a:lnTo>
                    <a:pt x="2" y="115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9"/>
                  </a:lnTo>
                  <a:lnTo>
                    <a:pt x="0" y="94"/>
                  </a:lnTo>
                  <a:lnTo>
                    <a:pt x="1" y="91"/>
                  </a:lnTo>
                  <a:lnTo>
                    <a:pt x="1" y="88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1" y="82"/>
                  </a:lnTo>
                  <a:lnTo>
                    <a:pt x="1" y="80"/>
                  </a:lnTo>
                  <a:lnTo>
                    <a:pt x="2" y="77"/>
                  </a:lnTo>
                  <a:lnTo>
                    <a:pt x="2" y="72"/>
                  </a:lnTo>
                  <a:lnTo>
                    <a:pt x="3" y="72"/>
                  </a:lnTo>
                  <a:lnTo>
                    <a:pt x="3" y="68"/>
                  </a:lnTo>
                  <a:lnTo>
                    <a:pt x="5" y="67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1" y="51"/>
                  </a:lnTo>
                  <a:lnTo>
                    <a:pt x="14" y="51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7" y="43"/>
                  </a:lnTo>
                  <a:lnTo>
                    <a:pt x="19" y="40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5" y="35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29"/>
                  </a:lnTo>
                </a:path>
              </a:pathLst>
            </a:custGeom>
            <a:gradFill rotWithShape="0">
              <a:gsLst>
                <a:gs pos="0">
                  <a:srgbClr val="66CCFF"/>
                </a:gs>
                <a:gs pos="100000">
                  <a:srgbClr val="66CCFF">
                    <a:gamma/>
                    <a:shade val="60000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8" name="Freeform 20"/>
            <p:cNvSpPr>
              <a:spLocks/>
            </p:cNvSpPr>
            <p:nvPr/>
          </p:nvSpPr>
          <p:spPr bwMode="auto">
            <a:xfrm>
              <a:off x="3169" y="2092"/>
              <a:ext cx="195" cy="190"/>
            </a:xfrm>
            <a:custGeom>
              <a:avLst/>
              <a:gdLst>
                <a:gd name="T0" fmla="*/ 38 w 195"/>
                <a:gd name="T1" fmla="*/ 22 h 190"/>
                <a:gd name="T2" fmla="*/ 47 w 195"/>
                <a:gd name="T3" fmla="*/ 15 h 190"/>
                <a:gd name="T4" fmla="*/ 61 w 195"/>
                <a:gd name="T5" fmla="*/ 8 h 190"/>
                <a:gd name="T6" fmla="*/ 70 w 195"/>
                <a:gd name="T7" fmla="*/ 4 h 190"/>
                <a:gd name="T8" fmla="*/ 82 w 195"/>
                <a:gd name="T9" fmla="*/ 1 h 190"/>
                <a:gd name="T10" fmla="*/ 93 w 195"/>
                <a:gd name="T11" fmla="*/ 1 h 190"/>
                <a:gd name="T12" fmla="*/ 105 w 195"/>
                <a:gd name="T13" fmla="*/ 1 h 190"/>
                <a:gd name="T14" fmla="*/ 114 w 195"/>
                <a:gd name="T15" fmla="*/ 3 h 190"/>
                <a:gd name="T16" fmla="*/ 126 w 195"/>
                <a:gd name="T17" fmla="*/ 5 h 190"/>
                <a:gd name="T18" fmla="*/ 136 w 195"/>
                <a:gd name="T19" fmla="*/ 9 h 190"/>
                <a:gd name="T20" fmla="*/ 146 w 195"/>
                <a:gd name="T21" fmla="*/ 15 h 190"/>
                <a:gd name="T22" fmla="*/ 154 w 195"/>
                <a:gd name="T23" fmla="*/ 21 h 190"/>
                <a:gd name="T24" fmla="*/ 162 w 195"/>
                <a:gd name="T25" fmla="*/ 29 h 190"/>
                <a:gd name="T26" fmla="*/ 170 w 195"/>
                <a:gd name="T27" fmla="*/ 36 h 190"/>
                <a:gd name="T28" fmla="*/ 177 w 195"/>
                <a:gd name="T29" fmla="*/ 45 h 190"/>
                <a:gd name="T30" fmla="*/ 182 w 195"/>
                <a:gd name="T31" fmla="*/ 53 h 190"/>
                <a:gd name="T32" fmla="*/ 186 w 195"/>
                <a:gd name="T33" fmla="*/ 64 h 190"/>
                <a:gd name="T34" fmla="*/ 190 w 195"/>
                <a:gd name="T35" fmla="*/ 73 h 190"/>
                <a:gd name="T36" fmla="*/ 192 w 195"/>
                <a:gd name="T37" fmla="*/ 85 h 190"/>
                <a:gd name="T38" fmla="*/ 194 w 195"/>
                <a:gd name="T39" fmla="*/ 94 h 190"/>
                <a:gd name="T40" fmla="*/ 192 w 195"/>
                <a:gd name="T41" fmla="*/ 107 h 190"/>
                <a:gd name="T42" fmla="*/ 189 w 195"/>
                <a:gd name="T43" fmla="*/ 116 h 190"/>
                <a:gd name="T44" fmla="*/ 185 w 195"/>
                <a:gd name="T45" fmla="*/ 128 h 190"/>
                <a:gd name="T46" fmla="*/ 179 w 195"/>
                <a:gd name="T47" fmla="*/ 137 h 190"/>
                <a:gd name="T48" fmla="*/ 171 w 195"/>
                <a:gd name="T49" fmla="*/ 150 h 190"/>
                <a:gd name="T50" fmla="*/ 164 w 195"/>
                <a:gd name="T51" fmla="*/ 159 h 190"/>
                <a:gd name="T52" fmla="*/ 152 w 195"/>
                <a:gd name="T53" fmla="*/ 169 h 190"/>
                <a:gd name="T54" fmla="*/ 142 w 195"/>
                <a:gd name="T55" fmla="*/ 176 h 190"/>
                <a:gd name="T56" fmla="*/ 129 w 195"/>
                <a:gd name="T57" fmla="*/ 182 h 190"/>
                <a:gd name="T58" fmla="*/ 119 w 195"/>
                <a:gd name="T59" fmla="*/ 185 h 190"/>
                <a:gd name="T60" fmla="*/ 106 w 195"/>
                <a:gd name="T61" fmla="*/ 187 h 190"/>
                <a:gd name="T62" fmla="*/ 97 w 195"/>
                <a:gd name="T63" fmla="*/ 189 h 190"/>
                <a:gd name="T64" fmla="*/ 85 w 195"/>
                <a:gd name="T65" fmla="*/ 187 h 190"/>
                <a:gd name="T66" fmla="*/ 74 w 195"/>
                <a:gd name="T67" fmla="*/ 184 h 190"/>
                <a:gd name="T68" fmla="*/ 63 w 195"/>
                <a:gd name="T69" fmla="*/ 182 h 190"/>
                <a:gd name="T70" fmla="*/ 55 w 195"/>
                <a:gd name="T71" fmla="*/ 177 h 190"/>
                <a:gd name="T72" fmla="*/ 44 w 195"/>
                <a:gd name="T73" fmla="*/ 170 h 190"/>
                <a:gd name="T74" fmla="*/ 37 w 195"/>
                <a:gd name="T75" fmla="*/ 165 h 190"/>
                <a:gd name="T76" fmla="*/ 27 w 195"/>
                <a:gd name="T77" fmla="*/ 157 h 190"/>
                <a:gd name="T78" fmla="*/ 21 w 195"/>
                <a:gd name="T79" fmla="*/ 149 h 190"/>
                <a:gd name="T80" fmla="*/ 14 w 195"/>
                <a:gd name="T81" fmla="*/ 140 h 190"/>
                <a:gd name="T82" fmla="*/ 10 w 195"/>
                <a:gd name="T83" fmla="*/ 131 h 190"/>
                <a:gd name="T84" fmla="*/ 4 w 195"/>
                <a:gd name="T85" fmla="*/ 120 h 190"/>
                <a:gd name="T86" fmla="*/ 3 w 195"/>
                <a:gd name="T87" fmla="*/ 110 h 190"/>
                <a:gd name="T88" fmla="*/ 2 w 195"/>
                <a:gd name="T89" fmla="*/ 98 h 190"/>
                <a:gd name="T90" fmla="*/ 2 w 195"/>
                <a:gd name="T91" fmla="*/ 88 h 190"/>
                <a:gd name="T92" fmla="*/ 3 w 195"/>
                <a:gd name="T93" fmla="*/ 77 h 190"/>
                <a:gd name="T94" fmla="*/ 5 w 195"/>
                <a:gd name="T95" fmla="*/ 67 h 190"/>
                <a:gd name="T96" fmla="*/ 10 w 195"/>
                <a:gd name="T97" fmla="*/ 54 h 190"/>
                <a:gd name="T98" fmla="*/ 16 w 195"/>
                <a:gd name="T99" fmla="*/ 45 h 190"/>
                <a:gd name="T100" fmla="*/ 25 w 195"/>
                <a:gd name="T101" fmla="*/ 35 h 1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5"/>
                <a:gd name="T154" fmla="*/ 0 h 190"/>
                <a:gd name="T155" fmla="*/ 195 w 195"/>
                <a:gd name="T156" fmla="*/ 190 h 1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5" h="190">
                  <a:moveTo>
                    <a:pt x="29" y="29"/>
                  </a:moveTo>
                  <a:lnTo>
                    <a:pt x="29" y="29"/>
                  </a:lnTo>
                  <a:lnTo>
                    <a:pt x="33" y="26"/>
                  </a:lnTo>
                  <a:lnTo>
                    <a:pt x="35" y="24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1" y="19"/>
                  </a:lnTo>
                  <a:lnTo>
                    <a:pt x="44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6" y="11"/>
                  </a:lnTo>
                  <a:lnTo>
                    <a:pt x="56" y="9"/>
                  </a:lnTo>
                  <a:lnTo>
                    <a:pt x="61" y="8"/>
                  </a:lnTo>
                  <a:lnTo>
                    <a:pt x="62" y="8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9" y="5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79" y="3"/>
                  </a:lnTo>
                  <a:lnTo>
                    <a:pt x="82" y="1"/>
                  </a:lnTo>
                  <a:lnTo>
                    <a:pt x="85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3" y="1"/>
                  </a:lnTo>
                  <a:lnTo>
                    <a:pt x="97" y="0"/>
                  </a:lnTo>
                  <a:lnTo>
                    <a:pt x="101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10" y="1"/>
                  </a:lnTo>
                  <a:lnTo>
                    <a:pt x="111" y="1"/>
                  </a:lnTo>
                  <a:lnTo>
                    <a:pt x="113" y="3"/>
                  </a:lnTo>
                  <a:lnTo>
                    <a:pt x="114" y="3"/>
                  </a:lnTo>
                  <a:lnTo>
                    <a:pt x="118" y="3"/>
                  </a:lnTo>
                  <a:lnTo>
                    <a:pt x="119" y="4"/>
                  </a:lnTo>
                  <a:lnTo>
                    <a:pt x="122" y="4"/>
                  </a:lnTo>
                  <a:lnTo>
                    <a:pt x="123" y="4"/>
                  </a:lnTo>
                  <a:lnTo>
                    <a:pt x="126" y="5"/>
                  </a:lnTo>
                  <a:lnTo>
                    <a:pt x="128" y="7"/>
                  </a:lnTo>
                  <a:lnTo>
                    <a:pt x="130" y="7"/>
                  </a:lnTo>
                  <a:lnTo>
                    <a:pt x="131" y="8"/>
                  </a:lnTo>
                  <a:lnTo>
                    <a:pt x="135" y="9"/>
                  </a:lnTo>
                  <a:lnTo>
                    <a:pt x="136" y="9"/>
                  </a:lnTo>
                  <a:lnTo>
                    <a:pt x="138" y="11"/>
                  </a:lnTo>
                  <a:lnTo>
                    <a:pt x="143" y="14"/>
                  </a:lnTo>
                  <a:lnTo>
                    <a:pt x="146" y="15"/>
                  </a:lnTo>
                  <a:lnTo>
                    <a:pt x="147" y="16"/>
                  </a:lnTo>
                  <a:lnTo>
                    <a:pt x="150" y="17"/>
                  </a:lnTo>
                  <a:lnTo>
                    <a:pt x="153" y="21"/>
                  </a:lnTo>
                  <a:lnTo>
                    <a:pt x="154" y="21"/>
                  </a:lnTo>
                  <a:lnTo>
                    <a:pt x="156" y="23"/>
                  </a:lnTo>
                  <a:lnTo>
                    <a:pt x="160" y="26"/>
                  </a:lnTo>
                  <a:lnTo>
                    <a:pt x="161" y="26"/>
                  </a:lnTo>
                  <a:lnTo>
                    <a:pt x="162" y="29"/>
                  </a:lnTo>
                  <a:lnTo>
                    <a:pt x="164" y="30"/>
                  </a:lnTo>
                  <a:lnTo>
                    <a:pt x="167" y="31"/>
                  </a:lnTo>
                  <a:lnTo>
                    <a:pt x="167" y="32"/>
                  </a:lnTo>
                  <a:lnTo>
                    <a:pt x="170" y="36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6" y="43"/>
                  </a:lnTo>
                  <a:lnTo>
                    <a:pt x="177" y="45"/>
                  </a:lnTo>
                  <a:lnTo>
                    <a:pt x="178" y="46"/>
                  </a:lnTo>
                  <a:lnTo>
                    <a:pt x="179" y="49"/>
                  </a:lnTo>
                  <a:lnTo>
                    <a:pt x="182" y="53"/>
                  </a:lnTo>
                  <a:lnTo>
                    <a:pt x="184" y="56"/>
                  </a:lnTo>
                  <a:lnTo>
                    <a:pt x="184" y="57"/>
                  </a:lnTo>
                  <a:lnTo>
                    <a:pt x="185" y="60"/>
                  </a:lnTo>
                  <a:lnTo>
                    <a:pt x="186" y="61"/>
                  </a:lnTo>
                  <a:lnTo>
                    <a:pt x="186" y="64"/>
                  </a:lnTo>
                  <a:lnTo>
                    <a:pt x="188" y="65"/>
                  </a:lnTo>
                  <a:lnTo>
                    <a:pt x="189" y="68"/>
                  </a:lnTo>
                  <a:lnTo>
                    <a:pt x="189" y="70"/>
                  </a:lnTo>
                  <a:lnTo>
                    <a:pt x="189" y="72"/>
                  </a:lnTo>
                  <a:lnTo>
                    <a:pt x="190" y="73"/>
                  </a:lnTo>
                  <a:lnTo>
                    <a:pt x="190" y="77"/>
                  </a:lnTo>
                  <a:lnTo>
                    <a:pt x="190" y="78"/>
                  </a:lnTo>
                  <a:lnTo>
                    <a:pt x="192" y="80"/>
                  </a:lnTo>
                  <a:lnTo>
                    <a:pt x="192" y="81"/>
                  </a:lnTo>
                  <a:lnTo>
                    <a:pt x="192" y="85"/>
                  </a:lnTo>
                  <a:lnTo>
                    <a:pt x="192" y="86"/>
                  </a:lnTo>
                  <a:lnTo>
                    <a:pt x="192" y="89"/>
                  </a:lnTo>
                  <a:lnTo>
                    <a:pt x="194" y="94"/>
                  </a:lnTo>
                  <a:lnTo>
                    <a:pt x="192" y="98"/>
                  </a:lnTo>
                  <a:lnTo>
                    <a:pt x="192" y="100"/>
                  </a:lnTo>
                  <a:lnTo>
                    <a:pt x="192" y="102"/>
                  </a:lnTo>
                  <a:lnTo>
                    <a:pt x="192" y="103"/>
                  </a:lnTo>
                  <a:lnTo>
                    <a:pt x="192" y="107"/>
                  </a:lnTo>
                  <a:lnTo>
                    <a:pt x="192" y="108"/>
                  </a:lnTo>
                  <a:lnTo>
                    <a:pt x="190" y="112"/>
                  </a:lnTo>
                  <a:lnTo>
                    <a:pt x="190" y="116"/>
                  </a:lnTo>
                  <a:lnTo>
                    <a:pt x="189" y="116"/>
                  </a:lnTo>
                  <a:lnTo>
                    <a:pt x="189" y="120"/>
                  </a:lnTo>
                  <a:lnTo>
                    <a:pt x="188" y="121"/>
                  </a:lnTo>
                  <a:lnTo>
                    <a:pt x="186" y="124"/>
                  </a:lnTo>
                  <a:lnTo>
                    <a:pt x="186" y="126"/>
                  </a:lnTo>
                  <a:lnTo>
                    <a:pt x="185" y="128"/>
                  </a:lnTo>
                  <a:lnTo>
                    <a:pt x="185" y="129"/>
                  </a:lnTo>
                  <a:lnTo>
                    <a:pt x="184" y="134"/>
                  </a:lnTo>
                  <a:lnTo>
                    <a:pt x="182" y="134"/>
                  </a:lnTo>
                  <a:lnTo>
                    <a:pt x="180" y="137"/>
                  </a:lnTo>
                  <a:lnTo>
                    <a:pt x="179" y="137"/>
                  </a:lnTo>
                  <a:lnTo>
                    <a:pt x="178" y="142"/>
                  </a:lnTo>
                  <a:lnTo>
                    <a:pt x="177" y="143"/>
                  </a:lnTo>
                  <a:lnTo>
                    <a:pt x="176" y="145"/>
                  </a:lnTo>
                  <a:lnTo>
                    <a:pt x="173" y="148"/>
                  </a:lnTo>
                  <a:lnTo>
                    <a:pt x="171" y="150"/>
                  </a:lnTo>
                  <a:lnTo>
                    <a:pt x="171" y="151"/>
                  </a:lnTo>
                  <a:lnTo>
                    <a:pt x="168" y="154"/>
                  </a:lnTo>
                  <a:lnTo>
                    <a:pt x="167" y="156"/>
                  </a:lnTo>
                  <a:lnTo>
                    <a:pt x="164" y="158"/>
                  </a:lnTo>
                  <a:lnTo>
                    <a:pt x="164" y="159"/>
                  </a:lnTo>
                  <a:lnTo>
                    <a:pt x="160" y="162"/>
                  </a:lnTo>
                  <a:lnTo>
                    <a:pt x="159" y="164"/>
                  </a:lnTo>
                  <a:lnTo>
                    <a:pt x="155" y="166"/>
                  </a:lnTo>
                  <a:lnTo>
                    <a:pt x="154" y="166"/>
                  </a:lnTo>
                  <a:lnTo>
                    <a:pt x="152" y="169"/>
                  </a:lnTo>
                  <a:lnTo>
                    <a:pt x="150" y="170"/>
                  </a:lnTo>
                  <a:lnTo>
                    <a:pt x="147" y="172"/>
                  </a:lnTo>
                  <a:lnTo>
                    <a:pt x="146" y="173"/>
                  </a:lnTo>
                  <a:lnTo>
                    <a:pt x="142" y="175"/>
                  </a:lnTo>
                  <a:lnTo>
                    <a:pt x="142" y="176"/>
                  </a:lnTo>
                  <a:lnTo>
                    <a:pt x="137" y="177"/>
                  </a:lnTo>
                  <a:lnTo>
                    <a:pt x="137" y="179"/>
                  </a:lnTo>
                  <a:lnTo>
                    <a:pt x="134" y="180"/>
                  </a:lnTo>
                  <a:lnTo>
                    <a:pt x="131" y="180"/>
                  </a:lnTo>
                  <a:lnTo>
                    <a:pt x="129" y="182"/>
                  </a:lnTo>
                  <a:lnTo>
                    <a:pt x="128" y="182"/>
                  </a:lnTo>
                  <a:lnTo>
                    <a:pt x="124" y="183"/>
                  </a:lnTo>
                  <a:lnTo>
                    <a:pt x="123" y="184"/>
                  </a:lnTo>
                  <a:lnTo>
                    <a:pt x="119" y="184"/>
                  </a:lnTo>
                  <a:lnTo>
                    <a:pt x="119" y="185"/>
                  </a:lnTo>
                  <a:lnTo>
                    <a:pt x="114" y="185"/>
                  </a:lnTo>
                  <a:lnTo>
                    <a:pt x="111" y="187"/>
                  </a:lnTo>
                  <a:lnTo>
                    <a:pt x="110" y="187"/>
                  </a:lnTo>
                  <a:lnTo>
                    <a:pt x="106" y="187"/>
                  </a:lnTo>
                  <a:lnTo>
                    <a:pt x="105" y="187"/>
                  </a:lnTo>
                  <a:lnTo>
                    <a:pt x="102" y="187"/>
                  </a:lnTo>
                  <a:lnTo>
                    <a:pt x="101" y="187"/>
                  </a:lnTo>
                  <a:lnTo>
                    <a:pt x="97" y="189"/>
                  </a:lnTo>
                  <a:lnTo>
                    <a:pt x="93" y="187"/>
                  </a:lnTo>
                  <a:lnTo>
                    <a:pt x="88" y="187"/>
                  </a:lnTo>
                  <a:lnTo>
                    <a:pt x="87" y="187"/>
                  </a:lnTo>
                  <a:lnTo>
                    <a:pt x="85" y="187"/>
                  </a:lnTo>
                  <a:lnTo>
                    <a:pt x="82" y="187"/>
                  </a:lnTo>
                  <a:lnTo>
                    <a:pt x="80" y="185"/>
                  </a:lnTo>
                  <a:lnTo>
                    <a:pt x="79" y="185"/>
                  </a:lnTo>
                  <a:lnTo>
                    <a:pt x="76" y="185"/>
                  </a:lnTo>
                  <a:lnTo>
                    <a:pt x="74" y="184"/>
                  </a:lnTo>
                  <a:lnTo>
                    <a:pt x="71" y="184"/>
                  </a:lnTo>
                  <a:lnTo>
                    <a:pt x="70" y="184"/>
                  </a:lnTo>
                  <a:lnTo>
                    <a:pt x="68" y="183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2" y="180"/>
                  </a:lnTo>
                  <a:lnTo>
                    <a:pt x="59" y="179"/>
                  </a:lnTo>
                  <a:lnTo>
                    <a:pt x="57" y="179"/>
                  </a:lnTo>
                  <a:lnTo>
                    <a:pt x="55" y="177"/>
                  </a:lnTo>
                  <a:lnTo>
                    <a:pt x="51" y="175"/>
                  </a:lnTo>
                  <a:lnTo>
                    <a:pt x="47" y="173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7" y="165"/>
                  </a:lnTo>
                  <a:lnTo>
                    <a:pt x="33" y="162"/>
                  </a:lnTo>
                  <a:lnTo>
                    <a:pt x="32" y="162"/>
                  </a:lnTo>
                  <a:lnTo>
                    <a:pt x="31" y="159"/>
                  </a:lnTo>
                  <a:lnTo>
                    <a:pt x="29" y="158"/>
                  </a:lnTo>
                  <a:lnTo>
                    <a:pt x="27" y="157"/>
                  </a:lnTo>
                  <a:lnTo>
                    <a:pt x="27" y="156"/>
                  </a:lnTo>
                  <a:lnTo>
                    <a:pt x="23" y="152"/>
                  </a:lnTo>
                  <a:lnTo>
                    <a:pt x="21" y="150"/>
                  </a:lnTo>
                  <a:lnTo>
                    <a:pt x="21" y="149"/>
                  </a:lnTo>
                  <a:lnTo>
                    <a:pt x="19" y="145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4" y="140"/>
                  </a:lnTo>
                  <a:lnTo>
                    <a:pt x="11" y="135"/>
                  </a:lnTo>
                  <a:lnTo>
                    <a:pt x="10" y="133"/>
                  </a:lnTo>
                  <a:lnTo>
                    <a:pt x="10" y="131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4"/>
                  </a:lnTo>
                  <a:lnTo>
                    <a:pt x="5" y="123"/>
                  </a:lnTo>
                  <a:lnTo>
                    <a:pt x="4" y="120"/>
                  </a:lnTo>
                  <a:lnTo>
                    <a:pt x="4" y="119"/>
                  </a:lnTo>
                  <a:lnTo>
                    <a:pt x="4" y="116"/>
                  </a:lnTo>
                  <a:lnTo>
                    <a:pt x="3" y="115"/>
                  </a:lnTo>
                  <a:lnTo>
                    <a:pt x="3" y="112"/>
                  </a:lnTo>
                  <a:lnTo>
                    <a:pt x="3" y="110"/>
                  </a:lnTo>
                  <a:lnTo>
                    <a:pt x="2" y="108"/>
                  </a:lnTo>
                  <a:lnTo>
                    <a:pt x="2" y="107"/>
                  </a:lnTo>
                  <a:lnTo>
                    <a:pt x="2" y="103"/>
                  </a:lnTo>
                  <a:lnTo>
                    <a:pt x="2" y="102"/>
                  </a:lnTo>
                  <a:lnTo>
                    <a:pt x="2" y="98"/>
                  </a:lnTo>
                  <a:lnTo>
                    <a:pt x="0" y="94"/>
                  </a:lnTo>
                  <a:lnTo>
                    <a:pt x="2" y="89"/>
                  </a:lnTo>
                  <a:lnTo>
                    <a:pt x="2" y="88"/>
                  </a:lnTo>
                  <a:lnTo>
                    <a:pt x="2" y="86"/>
                  </a:lnTo>
                  <a:lnTo>
                    <a:pt x="2" y="85"/>
                  </a:lnTo>
                  <a:lnTo>
                    <a:pt x="2" y="81"/>
                  </a:lnTo>
                  <a:lnTo>
                    <a:pt x="2" y="80"/>
                  </a:lnTo>
                  <a:lnTo>
                    <a:pt x="3" y="77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5" y="67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10" y="54"/>
                  </a:lnTo>
                  <a:lnTo>
                    <a:pt x="11" y="54"/>
                  </a:lnTo>
                  <a:lnTo>
                    <a:pt x="13" y="51"/>
                  </a:lnTo>
                  <a:lnTo>
                    <a:pt x="14" y="51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9" y="43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5" y="35"/>
                  </a:lnTo>
                  <a:lnTo>
                    <a:pt x="27" y="32"/>
                  </a:lnTo>
                  <a:lnTo>
                    <a:pt x="29" y="30"/>
                  </a:lnTo>
                  <a:lnTo>
                    <a:pt x="29" y="29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auto">
            <a:xfrm>
              <a:off x="3169" y="2092"/>
              <a:ext cx="195" cy="190"/>
            </a:xfrm>
            <a:custGeom>
              <a:avLst/>
              <a:gdLst/>
              <a:ahLst/>
              <a:cxnLst>
                <a:cxn ang="0">
                  <a:pos x="35" y="24"/>
                </a:cxn>
                <a:cxn ang="0">
                  <a:pos x="44" y="17"/>
                </a:cxn>
                <a:cxn ang="0">
                  <a:pos x="52" y="12"/>
                </a:cxn>
                <a:cxn ang="0">
                  <a:pos x="62" y="8"/>
                </a:cxn>
                <a:cxn ang="0">
                  <a:pos x="70" y="4"/>
                </a:cxn>
                <a:cxn ang="0">
                  <a:pos x="82" y="1"/>
                </a:cxn>
                <a:cxn ang="0">
                  <a:pos x="91" y="1"/>
                </a:cxn>
                <a:cxn ang="0">
                  <a:pos x="105" y="1"/>
                </a:cxn>
                <a:cxn ang="0">
                  <a:pos x="113" y="3"/>
                </a:cxn>
                <a:cxn ang="0">
                  <a:pos x="122" y="4"/>
                </a:cxn>
                <a:cxn ang="0">
                  <a:pos x="130" y="7"/>
                </a:cxn>
                <a:cxn ang="0">
                  <a:pos x="138" y="11"/>
                </a:cxn>
                <a:cxn ang="0">
                  <a:pos x="150" y="17"/>
                </a:cxn>
                <a:cxn ang="0">
                  <a:pos x="160" y="26"/>
                </a:cxn>
                <a:cxn ang="0">
                  <a:pos x="167" y="31"/>
                </a:cxn>
                <a:cxn ang="0">
                  <a:pos x="172" y="39"/>
                </a:cxn>
                <a:cxn ang="0">
                  <a:pos x="179" y="49"/>
                </a:cxn>
                <a:cxn ang="0">
                  <a:pos x="185" y="60"/>
                </a:cxn>
                <a:cxn ang="0">
                  <a:pos x="189" y="68"/>
                </a:cxn>
                <a:cxn ang="0">
                  <a:pos x="190" y="77"/>
                </a:cxn>
                <a:cxn ang="0">
                  <a:pos x="192" y="85"/>
                </a:cxn>
                <a:cxn ang="0">
                  <a:pos x="192" y="98"/>
                </a:cxn>
                <a:cxn ang="0">
                  <a:pos x="192" y="107"/>
                </a:cxn>
                <a:cxn ang="0">
                  <a:pos x="189" y="116"/>
                </a:cxn>
                <a:cxn ang="0">
                  <a:pos x="186" y="126"/>
                </a:cxn>
                <a:cxn ang="0">
                  <a:pos x="182" y="134"/>
                </a:cxn>
                <a:cxn ang="0">
                  <a:pos x="177" y="143"/>
                </a:cxn>
                <a:cxn ang="0">
                  <a:pos x="171" y="151"/>
                </a:cxn>
                <a:cxn ang="0">
                  <a:pos x="164" y="159"/>
                </a:cxn>
                <a:cxn ang="0">
                  <a:pos x="154" y="166"/>
                </a:cxn>
                <a:cxn ang="0">
                  <a:pos x="146" y="173"/>
                </a:cxn>
                <a:cxn ang="0">
                  <a:pos x="137" y="179"/>
                </a:cxn>
                <a:cxn ang="0">
                  <a:pos x="128" y="182"/>
                </a:cxn>
                <a:cxn ang="0">
                  <a:pos x="119" y="185"/>
                </a:cxn>
                <a:cxn ang="0">
                  <a:pos x="106" y="187"/>
                </a:cxn>
                <a:cxn ang="0">
                  <a:pos x="97" y="189"/>
                </a:cxn>
                <a:cxn ang="0">
                  <a:pos x="85" y="187"/>
                </a:cxn>
                <a:cxn ang="0">
                  <a:pos x="76" y="185"/>
                </a:cxn>
                <a:cxn ang="0">
                  <a:pos x="68" y="183"/>
                </a:cxn>
                <a:cxn ang="0">
                  <a:pos x="59" y="179"/>
                </a:cxn>
                <a:cxn ang="0">
                  <a:pos x="47" y="173"/>
                </a:cxn>
                <a:cxn ang="0">
                  <a:pos x="39" y="168"/>
                </a:cxn>
                <a:cxn ang="0">
                  <a:pos x="31" y="159"/>
                </a:cxn>
                <a:cxn ang="0">
                  <a:pos x="23" y="152"/>
                </a:cxn>
                <a:cxn ang="0">
                  <a:pos x="16" y="143"/>
                </a:cxn>
                <a:cxn ang="0">
                  <a:pos x="10" y="133"/>
                </a:cxn>
                <a:cxn ang="0">
                  <a:pos x="7" y="124"/>
                </a:cxn>
                <a:cxn ang="0">
                  <a:pos x="4" y="116"/>
                </a:cxn>
                <a:cxn ang="0">
                  <a:pos x="2" y="108"/>
                </a:cxn>
                <a:cxn ang="0">
                  <a:pos x="2" y="98"/>
                </a:cxn>
                <a:cxn ang="0">
                  <a:pos x="2" y="86"/>
                </a:cxn>
                <a:cxn ang="0">
                  <a:pos x="3" y="77"/>
                </a:cxn>
                <a:cxn ang="0">
                  <a:pos x="5" y="67"/>
                </a:cxn>
                <a:cxn ang="0">
                  <a:pos x="8" y="59"/>
                </a:cxn>
                <a:cxn ang="0">
                  <a:pos x="14" y="51"/>
                </a:cxn>
                <a:cxn ang="0">
                  <a:pos x="20" y="40"/>
                </a:cxn>
                <a:cxn ang="0">
                  <a:pos x="27" y="32"/>
                </a:cxn>
              </a:cxnLst>
              <a:rect l="0" t="0" r="r" b="b"/>
              <a:pathLst>
                <a:path w="195" h="190">
                  <a:moveTo>
                    <a:pt x="29" y="29"/>
                  </a:moveTo>
                  <a:lnTo>
                    <a:pt x="29" y="29"/>
                  </a:lnTo>
                  <a:lnTo>
                    <a:pt x="33" y="26"/>
                  </a:lnTo>
                  <a:lnTo>
                    <a:pt x="35" y="24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1" y="19"/>
                  </a:lnTo>
                  <a:lnTo>
                    <a:pt x="44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6" y="11"/>
                  </a:lnTo>
                  <a:lnTo>
                    <a:pt x="56" y="9"/>
                  </a:lnTo>
                  <a:lnTo>
                    <a:pt x="61" y="8"/>
                  </a:lnTo>
                  <a:lnTo>
                    <a:pt x="62" y="8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9" y="5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79" y="3"/>
                  </a:lnTo>
                  <a:lnTo>
                    <a:pt x="82" y="1"/>
                  </a:lnTo>
                  <a:lnTo>
                    <a:pt x="85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3" y="1"/>
                  </a:lnTo>
                  <a:lnTo>
                    <a:pt x="97" y="0"/>
                  </a:lnTo>
                  <a:lnTo>
                    <a:pt x="101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10" y="1"/>
                  </a:lnTo>
                  <a:lnTo>
                    <a:pt x="111" y="1"/>
                  </a:lnTo>
                  <a:lnTo>
                    <a:pt x="113" y="3"/>
                  </a:lnTo>
                  <a:lnTo>
                    <a:pt x="114" y="3"/>
                  </a:lnTo>
                  <a:lnTo>
                    <a:pt x="118" y="3"/>
                  </a:lnTo>
                  <a:lnTo>
                    <a:pt x="119" y="4"/>
                  </a:lnTo>
                  <a:lnTo>
                    <a:pt x="122" y="4"/>
                  </a:lnTo>
                  <a:lnTo>
                    <a:pt x="123" y="4"/>
                  </a:lnTo>
                  <a:lnTo>
                    <a:pt x="126" y="5"/>
                  </a:lnTo>
                  <a:lnTo>
                    <a:pt x="128" y="7"/>
                  </a:lnTo>
                  <a:lnTo>
                    <a:pt x="130" y="7"/>
                  </a:lnTo>
                  <a:lnTo>
                    <a:pt x="131" y="8"/>
                  </a:lnTo>
                  <a:lnTo>
                    <a:pt x="135" y="9"/>
                  </a:lnTo>
                  <a:lnTo>
                    <a:pt x="136" y="9"/>
                  </a:lnTo>
                  <a:lnTo>
                    <a:pt x="138" y="11"/>
                  </a:lnTo>
                  <a:lnTo>
                    <a:pt x="143" y="14"/>
                  </a:lnTo>
                  <a:lnTo>
                    <a:pt x="146" y="15"/>
                  </a:lnTo>
                  <a:lnTo>
                    <a:pt x="147" y="16"/>
                  </a:lnTo>
                  <a:lnTo>
                    <a:pt x="150" y="17"/>
                  </a:lnTo>
                  <a:lnTo>
                    <a:pt x="153" y="21"/>
                  </a:lnTo>
                  <a:lnTo>
                    <a:pt x="154" y="21"/>
                  </a:lnTo>
                  <a:lnTo>
                    <a:pt x="156" y="23"/>
                  </a:lnTo>
                  <a:lnTo>
                    <a:pt x="160" y="26"/>
                  </a:lnTo>
                  <a:lnTo>
                    <a:pt x="161" y="26"/>
                  </a:lnTo>
                  <a:lnTo>
                    <a:pt x="162" y="29"/>
                  </a:lnTo>
                  <a:lnTo>
                    <a:pt x="164" y="30"/>
                  </a:lnTo>
                  <a:lnTo>
                    <a:pt x="167" y="31"/>
                  </a:lnTo>
                  <a:lnTo>
                    <a:pt x="167" y="32"/>
                  </a:lnTo>
                  <a:lnTo>
                    <a:pt x="170" y="36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6" y="43"/>
                  </a:lnTo>
                  <a:lnTo>
                    <a:pt x="177" y="45"/>
                  </a:lnTo>
                  <a:lnTo>
                    <a:pt x="178" y="46"/>
                  </a:lnTo>
                  <a:lnTo>
                    <a:pt x="179" y="49"/>
                  </a:lnTo>
                  <a:lnTo>
                    <a:pt x="182" y="53"/>
                  </a:lnTo>
                  <a:lnTo>
                    <a:pt x="184" y="56"/>
                  </a:lnTo>
                  <a:lnTo>
                    <a:pt x="184" y="57"/>
                  </a:lnTo>
                  <a:lnTo>
                    <a:pt x="185" y="60"/>
                  </a:lnTo>
                  <a:lnTo>
                    <a:pt x="186" y="61"/>
                  </a:lnTo>
                  <a:lnTo>
                    <a:pt x="186" y="64"/>
                  </a:lnTo>
                  <a:lnTo>
                    <a:pt x="188" y="65"/>
                  </a:lnTo>
                  <a:lnTo>
                    <a:pt x="189" y="68"/>
                  </a:lnTo>
                  <a:lnTo>
                    <a:pt x="189" y="70"/>
                  </a:lnTo>
                  <a:lnTo>
                    <a:pt x="189" y="72"/>
                  </a:lnTo>
                  <a:lnTo>
                    <a:pt x="190" y="73"/>
                  </a:lnTo>
                  <a:lnTo>
                    <a:pt x="190" y="77"/>
                  </a:lnTo>
                  <a:lnTo>
                    <a:pt x="190" y="78"/>
                  </a:lnTo>
                  <a:lnTo>
                    <a:pt x="192" y="80"/>
                  </a:lnTo>
                  <a:lnTo>
                    <a:pt x="192" y="81"/>
                  </a:lnTo>
                  <a:lnTo>
                    <a:pt x="192" y="85"/>
                  </a:lnTo>
                  <a:lnTo>
                    <a:pt x="192" y="86"/>
                  </a:lnTo>
                  <a:lnTo>
                    <a:pt x="192" y="89"/>
                  </a:lnTo>
                  <a:lnTo>
                    <a:pt x="194" y="94"/>
                  </a:lnTo>
                  <a:lnTo>
                    <a:pt x="192" y="98"/>
                  </a:lnTo>
                  <a:lnTo>
                    <a:pt x="192" y="100"/>
                  </a:lnTo>
                  <a:lnTo>
                    <a:pt x="192" y="102"/>
                  </a:lnTo>
                  <a:lnTo>
                    <a:pt x="192" y="103"/>
                  </a:lnTo>
                  <a:lnTo>
                    <a:pt x="192" y="107"/>
                  </a:lnTo>
                  <a:lnTo>
                    <a:pt x="192" y="108"/>
                  </a:lnTo>
                  <a:lnTo>
                    <a:pt x="190" y="112"/>
                  </a:lnTo>
                  <a:lnTo>
                    <a:pt x="190" y="116"/>
                  </a:lnTo>
                  <a:lnTo>
                    <a:pt x="189" y="116"/>
                  </a:lnTo>
                  <a:lnTo>
                    <a:pt x="189" y="120"/>
                  </a:lnTo>
                  <a:lnTo>
                    <a:pt x="188" y="121"/>
                  </a:lnTo>
                  <a:lnTo>
                    <a:pt x="186" y="124"/>
                  </a:lnTo>
                  <a:lnTo>
                    <a:pt x="186" y="126"/>
                  </a:lnTo>
                  <a:lnTo>
                    <a:pt x="185" y="128"/>
                  </a:lnTo>
                  <a:lnTo>
                    <a:pt x="185" y="129"/>
                  </a:lnTo>
                  <a:lnTo>
                    <a:pt x="184" y="134"/>
                  </a:lnTo>
                  <a:lnTo>
                    <a:pt x="182" y="134"/>
                  </a:lnTo>
                  <a:lnTo>
                    <a:pt x="180" y="137"/>
                  </a:lnTo>
                  <a:lnTo>
                    <a:pt x="179" y="137"/>
                  </a:lnTo>
                  <a:lnTo>
                    <a:pt x="178" y="142"/>
                  </a:lnTo>
                  <a:lnTo>
                    <a:pt x="177" y="143"/>
                  </a:lnTo>
                  <a:lnTo>
                    <a:pt x="176" y="145"/>
                  </a:lnTo>
                  <a:lnTo>
                    <a:pt x="173" y="148"/>
                  </a:lnTo>
                  <a:lnTo>
                    <a:pt x="171" y="150"/>
                  </a:lnTo>
                  <a:lnTo>
                    <a:pt x="171" y="151"/>
                  </a:lnTo>
                  <a:lnTo>
                    <a:pt x="168" y="154"/>
                  </a:lnTo>
                  <a:lnTo>
                    <a:pt x="167" y="156"/>
                  </a:lnTo>
                  <a:lnTo>
                    <a:pt x="164" y="158"/>
                  </a:lnTo>
                  <a:lnTo>
                    <a:pt x="164" y="159"/>
                  </a:lnTo>
                  <a:lnTo>
                    <a:pt x="160" y="162"/>
                  </a:lnTo>
                  <a:lnTo>
                    <a:pt x="159" y="164"/>
                  </a:lnTo>
                  <a:lnTo>
                    <a:pt x="155" y="166"/>
                  </a:lnTo>
                  <a:lnTo>
                    <a:pt x="154" y="166"/>
                  </a:lnTo>
                  <a:lnTo>
                    <a:pt x="152" y="169"/>
                  </a:lnTo>
                  <a:lnTo>
                    <a:pt x="150" y="170"/>
                  </a:lnTo>
                  <a:lnTo>
                    <a:pt x="147" y="172"/>
                  </a:lnTo>
                  <a:lnTo>
                    <a:pt x="146" y="173"/>
                  </a:lnTo>
                  <a:lnTo>
                    <a:pt x="142" y="175"/>
                  </a:lnTo>
                  <a:lnTo>
                    <a:pt x="142" y="176"/>
                  </a:lnTo>
                  <a:lnTo>
                    <a:pt x="137" y="177"/>
                  </a:lnTo>
                  <a:lnTo>
                    <a:pt x="137" y="179"/>
                  </a:lnTo>
                  <a:lnTo>
                    <a:pt x="134" y="180"/>
                  </a:lnTo>
                  <a:lnTo>
                    <a:pt x="131" y="180"/>
                  </a:lnTo>
                  <a:lnTo>
                    <a:pt x="129" y="182"/>
                  </a:lnTo>
                  <a:lnTo>
                    <a:pt x="128" y="182"/>
                  </a:lnTo>
                  <a:lnTo>
                    <a:pt x="124" y="183"/>
                  </a:lnTo>
                  <a:lnTo>
                    <a:pt x="123" y="184"/>
                  </a:lnTo>
                  <a:lnTo>
                    <a:pt x="119" y="184"/>
                  </a:lnTo>
                  <a:lnTo>
                    <a:pt x="119" y="185"/>
                  </a:lnTo>
                  <a:lnTo>
                    <a:pt x="114" y="185"/>
                  </a:lnTo>
                  <a:lnTo>
                    <a:pt x="111" y="187"/>
                  </a:lnTo>
                  <a:lnTo>
                    <a:pt x="110" y="187"/>
                  </a:lnTo>
                  <a:lnTo>
                    <a:pt x="106" y="187"/>
                  </a:lnTo>
                  <a:lnTo>
                    <a:pt x="105" y="187"/>
                  </a:lnTo>
                  <a:lnTo>
                    <a:pt x="102" y="187"/>
                  </a:lnTo>
                  <a:lnTo>
                    <a:pt x="101" y="187"/>
                  </a:lnTo>
                  <a:lnTo>
                    <a:pt x="97" y="189"/>
                  </a:lnTo>
                  <a:lnTo>
                    <a:pt x="93" y="187"/>
                  </a:lnTo>
                  <a:lnTo>
                    <a:pt x="88" y="187"/>
                  </a:lnTo>
                  <a:lnTo>
                    <a:pt x="87" y="187"/>
                  </a:lnTo>
                  <a:lnTo>
                    <a:pt x="85" y="187"/>
                  </a:lnTo>
                  <a:lnTo>
                    <a:pt x="82" y="187"/>
                  </a:lnTo>
                  <a:lnTo>
                    <a:pt x="80" y="185"/>
                  </a:lnTo>
                  <a:lnTo>
                    <a:pt x="79" y="185"/>
                  </a:lnTo>
                  <a:lnTo>
                    <a:pt x="76" y="185"/>
                  </a:lnTo>
                  <a:lnTo>
                    <a:pt x="74" y="184"/>
                  </a:lnTo>
                  <a:lnTo>
                    <a:pt x="71" y="184"/>
                  </a:lnTo>
                  <a:lnTo>
                    <a:pt x="70" y="184"/>
                  </a:lnTo>
                  <a:lnTo>
                    <a:pt x="68" y="183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2" y="180"/>
                  </a:lnTo>
                  <a:lnTo>
                    <a:pt x="59" y="179"/>
                  </a:lnTo>
                  <a:lnTo>
                    <a:pt x="57" y="179"/>
                  </a:lnTo>
                  <a:lnTo>
                    <a:pt x="55" y="177"/>
                  </a:lnTo>
                  <a:lnTo>
                    <a:pt x="51" y="175"/>
                  </a:lnTo>
                  <a:lnTo>
                    <a:pt x="47" y="173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7" y="165"/>
                  </a:lnTo>
                  <a:lnTo>
                    <a:pt x="33" y="162"/>
                  </a:lnTo>
                  <a:lnTo>
                    <a:pt x="32" y="162"/>
                  </a:lnTo>
                  <a:lnTo>
                    <a:pt x="31" y="159"/>
                  </a:lnTo>
                  <a:lnTo>
                    <a:pt x="29" y="158"/>
                  </a:lnTo>
                  <a:lnTo>
                    <a:pt x="27" y="157"/>
                  </a:lnTo>
                  <a:lnTo>
                    <a:pt x="27" y="156"/>
                  </a:lnTo>
                  <a:lnTo>
                    <a:pt x="23" y="152"/>
                  </a:lnTo>
                  <a:lnTo>
                    <a:pt x="21" y="150"/>
                  </a:lnTo>
                  <a:lnTo>
                    <a:pt x="21" y="149"/>
                  </a:lnTo>
                  <a:lnTo>
                    <a:pt x="19" y="145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4" y="140"/>
                  </a:lnTo>
                  <a:lnTo>
                    <a:pt x="11" y="135"/>
                  </a:lnTo>
                  <a:lnTo>
                    <a:pt x="10" y="133"/>
                  </a:lnTo>
                  <a:lnTo>
                    <a:pt x="10" y="131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4"/>
                  </a:lnTo>
                  <a:lnTo>
                    <a:pt x="5" y="123"/>
                  </a:lnTo>
                  <a:lnTo>
                    <a:pt x="4" y="120"/>
                  </a:lnTo>
                  <a:lnTo>
                    <a:pt x="4" y="119"/>
                  </a:lnTo>
                  <a:lnTo>
                    <a:pt x="4" y="116"/>
                  </a:lnTo>
                  <a:lnTo>
                    <a:pt x="3" y="115"/>
                  </a:lnTo>
                  <a:lnTo>
                    <a:pt x="3" y="112"/>
                  </a:lnTo>
                  <a:lnTo>
                    <a:pt x="3" y="110"/>
                  </a:lnTo>
                  <a:lnTo>
                    <a:pt x="2" y="108"/>
                  </a:lnTo>
                  <a:lnTo>
                    <a:pt x="2" y="107"/>
                  </a:lnTo>
                  <a:lnTo>
                    <a:pt x="2" y="103"/>
                  </a:lnTo>
                  <a:lnTo>
                    <a:pt x="2" y="102"/>
                  </a:lnTo>
                  <a:lnTo>
                    <a:pt x="2" y="98"/>
                  </a:lnTo>
                  <a:lnTo>
                    <a:pt x="0" y="94"/>
                  </a:lnTo>
                  <a:lnTo>
                    <a:pt x="2" y="89"/>
                  </a:lnTo>
                  <a:lnTo>
                    <a:pt x="2" y="88"/>
                  </a:lnTo>
                  <a:lnTo>
                    <a:pt x="2" y="86"/>
                  </a:lnTo>
                  <a:lnTo>
                    <a:pt x="2" y="85"/>
                  </a:lnTo>
                  <a:lnTo>
                    <a:pt x="2" y="81"/>
                  </a:lnTo>
                  <a:lnTo>
                    <a:pt x="2" y="80"/>
                  </a:lnTo>
                  <a:lnTo>
                    <a:pt x="3" y="77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5" y="67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10" y="54"/>
                  </a:lnTo>
                  <a:lnTo>
                    <a:pt x="11" y="54"/>
                  </a:lnTo>
                  <a:lnTo>
                    <a:pt x="13" y="51"/>
                  </a:lnTo>
                  <a:lnTo>
                    <a:pt x="14" y="51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9" y="43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5" y="35"/>
                  </a:lnTo>
                  <a:lnTo>
                    <a:pt x="27" y="32"/>
                  </a:lnTo>
                  <a:lnTo>
                    <a:pt x="29" y="30"/>
                  </a:lnTo>
                  <a:lnTo>
                    <a:pt x="29" y="29"/>
                  </a:lnTo>
                </a:path>
              </a:pathLst>
            </a:custGeom>
            <a:gradFill rotWithShape="0">
              <a:gsLst>
                <a:gs pos="0">
                  <a:srgbClr val="66CCFF"/>
                </a:gs>
                <a:gs pos="100000">
                  <a:srgbClr val="66CCFF">
                    <a:gamma/>
                    <a:shade val="60000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58" name="Freeform 22"/>
            <p:cNvSpPr>
              <a:spLocks/>
            </p:cNvSpPr>
            <p:nvPr/>
          </p:nvSpPr>
          <p:spPr bwMode="auto">
            <a:xfrm>
              <a:off x="3169" y="2910"/>
              <a:ext cx="195" cy="190"/>
            </a:xfrm>
            <a:custGeom>
              <a:avLst/>
              <a:gdLst/>
              <a:ahLst/>
              <a:cxnLst>
                <a:cxn ang="0">
                  <a:pos x="38" y="22"/>
                </a:cxn>
                <a:cxn ang="0">
                  <a:pos x="47" y="15"/>
                </a:cxn>
                <a:cxn ang="0">
                  <a:pos x="61" y="8"/>
                </a:cxn>
                <a:cxn ang="0">
                  <a:pos x="70" y="4"/>
                </a:cxn>
                <a:cxn ang="0">
                  <a:pos x="82" y="1"/>
                </a:cxn>
                <a:cxn ang="0">
                  <a:pos x="93" y="1"/>
                </a:cxn>
                <a:cxn ang="0">
                  <a:pos x="105" y="1"/>
                </a:cxn>
                <a:cxn ang="0">
                  <a:pos x="114" y="2"/>
                </a:cxn>
                <a:cxn ang="0">
                  <a:pos x="126" y="5"/>
                </a:cxn>
                <a:cxn ang="0">
                  <a:pos x="136" y="9"/>
                </a:cxn>
                <a:cxn ang="0">
                  <a:pos x="146" y="15"/>
                </a:cxn>
                <a:cxn ang="0">
                  <a:pos x="154" y="21"/>
                </a:cxn>
                <a:cxn ang="0">
                  <a:pos x="162" y="29"/>
                </a:cxn>
                <a:cxn ang="0">
                  <a:pos x="170" y="36"/>
                </a:cxn>
                <a:cxn ang="0">
                  <a:pos x="177" y="45"/>
                </a:cxn>
                <a:cxn ang="0">
                  <a:pos x="182" y="53"/>
                </a:cxn>
                <a:cxn ang="0">
                  <a:pos x="186" y="64"/>
                </a:cxn>
                <a:cxn ang="0">
                  <a:pos x="190" y="73"/>
                </a:cxn>
                <a:cxn ang="0">
                  <a:pos x="192" y="85"/>
                </a:cxn>
                <a:cxn ang="0">
                  <a:pos x="194" y="94"/>
                </a:cxn>
                <a:cxn ang="0">
                  <a:pos x="192" y="106"/>
                </a:cxn>
                <a:cxn ang="0">
                  <a:pos x="189" y="116"/>
                </a:cxn>
                <a:cxn ang="0">
                  <a:pos x="185" y="128"/>
                </a:cxn>
                <a:cxn ang="0">
                  <a:pos x="179" y="137"/>
                </a:cxn>
                <a:cxn ang="0">
                  <a:pos x="171" y="150"/>
                </a:cxn>
                <a:cxn ang="0">
                  <a:pos x="164" y="159"/>
                </a:cxn>
                <a:cxn ang="0">
                  <a:pos x="152" y="169"/>
                </a:cxn>
                <a:cxn ang="0">
                  <a:pos x="142" y="176"/>
                </a:cxn>
                <a:cxn ang="0">
                  <a:pos x="129" y="182"/>
                </a:cxn>
                <a:cxn ang="0">
                  <a:pos x="119" y="185"/>
                </a:cxn>
                <a:cxn ang="0">
                  <a:pos x="106" y="186"/>
                </a:cxn>
                <a:cxn ang="0">
                  <a:pos x="97" y="189"/>
                </a:cxn>
                <a:cxn ang="0">
                  <a:pos x="85" y="186"/>
                </a:cxn>
                <a:cxn ang="0">
                  <a:pos x="74" y="184"/>
                </a:cxn>
                <a:cxn ang="0">
                  <a:pos x="63" y="182"/>
                </a:cxn>
                <a:cxn ang="0">
                  <a:pos x="55" y="177"/>
                </a:cxn>
                <a:cxn ang="0">
                  <a:pos x="44" y="170"/>
                </a:cxn>
                <a:cxn ang="0">
                  <a:pos x="37" y="165"/>
                </a:cxn>
                <a:cxn ang="0">
                  <a:pos x="27" y="157"/>
                </a:cxn>
                <a:cxn ang="0">
                  <a:pos x="21" y="149"/>
                </a:cxn>
                <a:cxn ang="0">
                  <a:pos x="14" y="138"/>
                </a:cxn>
                <a:cxn ang="0">
                  <a:pos x="10" y="130"/>
                </a:cxn>
                <a:cxn ang="0">
                  <a:pos x="4" y="120"/>
                </a:cxn>
                <a:cxn ang="0">
                  <a:pos x="3" y="110"/>
                </a:cxn>
                <a:cxn ang="0">
                  <a:pos x="2" y="98"/>
                </a:cxn>
                <a:cxn ang="0">
                  <a:pos x="2" y="88"/>
                </a:cxn>
                <a:cxn ang="0">
                  <a:pos x="3" y="77"/>
                </a:cxn>
                <a:cxn ang="0">
                  <a:pos x="5" y="66"/>
                </a:cxn>
                <a:cxn ang="0">
                  <a:pos x="10" y="54"/>
                </a:cxn>
                <a:cxn ang="0">
                  <a:pos x="16" y="45"/>
                </a:cxn>
                <a:cxn ang="0">
                  <a:pos x="25" y="33"/>
                </a:cxn>
              </a:cxnLst>
              <a:rect l="0" t="0" r="r" b="b"/>
              <a:pathLst>
                <a:path w="195" h="190">
                  <a:moveTo>
                    <a:pt x="29" y="29"/>
                  </a:moveTo>
                  <a:lnTo>
                    <a:pt x="29" y="29"/>
                  </a:lnTo>
                  <a:lnTo>
                    <a:pt x="33" y="25"/>
                  </a:lnTo>
                  <a:lnTo>
                    <a:pt x="35" y="24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1" y="18"/>
                  </a:lnTo>
                  <a:lnTo>
                    <a:pt x="44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61" y="8"/>
                  </a:lnTo>
                  <a:lnTo>
                    <a:pt x="62" y="8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9" y="5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5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3" y="1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01" y="1"/>
                  </a:lnTo>
                  <a:lnTo>
                    <a:pt x="101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10" y="1"/>
                  </a:lnTo>
                  <a:lnTo>
                    <a:pt x="111" y="1"/>
                  </a:lnTo>
                  <a:lnTo>
                    <a:pt x="113" y="2"/>
                  </a:lnTo>
                  <a:lnTo>
                    <a:pt x="114" y="2"/>
                  </a:lnTo>
                  <a:lnTo>
                    <a:pt x="118" y="2"/>
                  </a:lnTo>
                  <a:lnTo>
                    <a:pt x="119" y="4"/>
                  </a:lnTo>
                  <a:lnTo>
                    <a:pt x="122" y="4"/>
                  </a:lnTo>
                  <a:lnTo>
                    <a:pt x="123" y="4"/>
                  </a:lnTo>
                  <a:lnTo>
                    <a:pt x="126" y="5"/>
                  </a:lnTo>
                  <a:lnTo>
                    <a:pt x="128" y="7"/>
                  </a:lnTo>
                  <a:lnTo>
                    <a:pt x="130" y="7"/>
                  </a:lnTo>
                  <a:lnTo>
                    <a:pt x="131" y="8"/>
                  </a:lnTo>
                  <a:lnTo>
                    <a:pt x="135" y="9"/>
                  </a:lnTo>
                  <a:lnTo>
                    <a:pt x="136" y="9"/>
                  </a:lnTo>
                  <a:lnTo>
                    <a:pt x="138" y="10"/>
                  </a:lnTo>
                  <a:lnTo>
                    <a:pt x="138" y="10"/>
                  </a:lnTo>
                  <a:lnTo>
                    <a:pt x="143" y="14"/>
                  </a:lnTo>
                  <a:lnTo>
                    <a:pt x="143" y="14"/>
                  </a:lnTo>
                  <a:lnTo>
                    <a:pt x="146" y="15"/>
                  </a:lnTo>
                  <a:lnTo>
                    <a:pt x="147" y="16"/>
                  </a:lnTo>
                  <a:lnTo>
                    <a:pt x="150" y="17"/>
                  </a:lnTo>
                  <a:lnTo>
                    <a:pt x="150" y="17"/>
                  </a:lnTo>
                  <a:lnTo>
                    <a:pt x="153" y="21"/>
                  </a:lnTo>
                  <a:lnTo>
                    <a:pt x="154" y="21"/>
                  </a:lnTo>
                  <a:lnTo>
                    <a:pt x="156" y="23"/>
                  </a:lnTo>
                  <a:lnTo>
                    <a:pt x="156" y="23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2" y="29"/>
                  </a:lnTo>
                  <a:lnTo>
                    <a:pt x="164" y="30"/>
                  </a:lnTo>
                  <a:lnTo>
                    <a:pt x="167" y="31"/>
                  </a:lnTo>
                  <a:lnTo>
                    <a:pt x="167" y="32"/>
                  </a:lnTo>
                  <a:lnTo>
                    <a:pt x="170" y="36"/>
                  </a:lnTo>
                  <a:lnTo>
                    <a:pt x="170" y="36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6" y="42"/>
                  </a:lnTo>
                  <a:lnTo>
                    <a:pt x="176" y="42"/>
                  </a:lnTo>
                  <a:lnTo>
                    <a:pt x="177" y="45"/>
                  </a:lnTo>
                  <a:lnTo>
                    <a:pt x="178" y="46"/>
                  </a:lnTo>
                  <a:lnTo>
                    <a:pt x="179" y="49"/>
                  </a:lnTo>
                  <a:lnTo>
                    <a:pt x="179" y="49"/>
                  </a:lnTo>
                  <a:lnTo>
                    <a:pt x="182" y="53"/>
                  </a:lnTo>
                  <a:lnTo>
                    <a:pt x="182" y="53"/>
                  </a:lnTo>
                  <a:lnTo>
                    <a:pt x="184" y="56"/>
                  </a:lnTo>
                  <a:lnTo>
                    <a:pt x="184" y="57"/>
                  </a:lnTo>
                  <a:lnTo>
                    <a:pt x="185" y="60"/>
                  </a:lnTo>
                  <a:lnTo>
                    <a:pt x="186" y="61"/>
                  </a:lnTo>
                  <a:lnTo>
                    <a:pt x="186" y="64"/>
                  </a:lnTo>
                  <a:lnTo>
                    <a:pt x="188" y="65"/>
                  </a:lnTo>
                  <a:lnTo>
                    <a:pt x="189" y="68"/>
                  </a:lnTo>
                  <a:lnTo>
                    <a:pt x="189" y="70"/>
                  </a:lnTo>
                  <a:lnTo>
                    <a:pt x="189" y="72"/>
                  </a:lnTo>
                  <a:lnTo>
                    <a:pt x="190" y="73"/>
                  </a:lnTo>
                  <a:lnTo>
                    <a:pt x="190" y="77"/>
                  </a:lnTo>
                  <a:lnTo>
                    <a:pt x="190" y="78"/>
                  </a:lnTo>
                  <a:lnTo>
                    <a:pt x="192" y="80"/>
                  </a:lnTo>
                  <a:lnTo>
                    <a:pt x="192" y="81"/>
                  </a:lnTo>
                  <a:lnTo>
                    <a:pt x="192" y="85"/>
                  </a:lnTo>
                  <a:lnTo>
                    <a:pt x="192" y="86"/>
                  </a:lnTo>
                  <a:lnTo>
                    <a:pt x="192" y="89"/>
                  </a:lnTo>
                  <a:lnTo>
                    <a:pt x="192" y="89"/>
                  </a:lnTo>
                  <a:lnTo>
                    <a:pt x="194" y="94"/>
                  </a:lnTo>
                  <a:lnTo>
                    <a:pt x="194" y="94"/>
                  </a:lnTo>
                  <a:lnTo>
                    <a:pt x="192" y="98"/>
                  </a:lnTo>
                  <a:lnTo>
                    <a:pt x="192" y="99"/>
                  </a:lnTo>
                  <a:lnTo>
                    <a:pt x="192" y="102"/>
                  </a:lnTo>
                  <a:lnTo>
                    <a:pt x="192" y="103"/>
                  </a:lnTo>
                  <a:lnTo>
                    <a:pt x="192" y="106"/>
                  </a:lnTo>
                  <a:lnTo>
                    <a:pt x="192" y="107"/>
                  </a:lnTo>
                  <a:lnTo>
                    <a:pt x="190" y="112"/>
                  </a:lnTo>
                  <a:lnTo>
                    <a:pt x="190" y="112"/>
                  </a:lnTo>
                  <a:lnTo>
                    <a:pt x="190" y="116"/>
                  </a:lnTo>
                  <a:lnTo>
                    <a:pt x="189" y="116"/>
                  </a:lnTo>
                  <a:lnTo>
                    <a:pt x="189" y="120"/>
                  </a:lnTo>
                  <a:lnTo>
                    <a:pt x="188" y="121"/>
                  </a:lnTo>
                  <a:lnTo>
                    <a:pt x="186" y="124"/>
                  </a:lnTo>
                  <a:lnTo>
                    <a:pt x="186" y="126"/>
                  </a:lnTo>
                  <a:lnTo>
                    <a:pt x="185" y="128"/>
                  </a:lnTo>
                  <a:lnTo>
                    <a:pt x="185" y="129"/>
                  </a:lnTo>
                  <a:lnTo>
                    <a:pt x="184" y="134"/>
                  </a:lnTo>
                  <a:lnTo>
                    <a:pt x="182" y="134"/>
                  </a:lnTo>
                  <a:lnTo>
                    <a:pt x="180" y="137"/>
                  </a:lnTo>
                  <a:lnTo>
                    <a:pt x="179" y="137"/>
                  </a:lnTo>
                  <a:lnTo>
                    <a:pt x="178" y="142"/>
                  </a:lnTo>
                  <a:lnTo>
                    <a:pt x="177" y="143"/>
                  </a:lnTo>
                  <a:lnTo>
                    <a:pt x="176" y="145"/>
                  </a:lnTo>
                  <a:lnTo>
                    <a:pt x="173" y="147"/>
                  </a:lnTo>
                  <a:lnTo>
                    <a:pt x="171" y="150"/>
                  </a:lnTo>
                  <a:lnTo>
                    <a:pt x="171" y="151"/>
                  </a:lnTo>
                  <a:lnTo>
                    <a:pt x="168" y="154"/>
                  </a:lnTo>
                  <a:lnTo>
                    <a:pt x="167" y="155"/>
                  </a:lnTo>
                  <a:lnTo>
                    <a:pt x="164" y="158"/>
                  </a:lnTo>
                  <a:lnTo>
                    <a:pt x="164" y="159"/>
                  </a:lnTo>
                  <a:lnTo>
                    <a:pt x="160" y="162"/>
                  </a:lnTo>
                  <a:lnTo>
                    <a:pt x="159" y="163"/>
                  </a:lnTo>
                  <a:lnTo>
                    <a:pt x="155" y="166"/>
                  </a:lnTo>
                  <a:lnTo>
                    <a:pt x="154" y="166"/>
                  </a:lnTo>
                  <a:lnTo>
                    <a:pt x="152" y="169"/>
                  </a:lnTo>
                  <a:lnTo>
                    <a:pt x="150" y="170"/>
                  </a:lnTo>
                  <a:lnTo>
                    <a:pt x="147" y="171"/>
                  </a:lnTo>
                  <a:lnTo>
                    <a:pt x="146" y="173"/>
                  </a:lnTo>
                  <a:lnTo>
                    <a:pt x="142" y="175"/>
                  </a:lnTo>
                  <a:lnTo>
                    <a:pt x="142" y="176"/>
                  </a:lnTo>
                  <a:lnTo>
                    <a:pt x="137" y="177"/>
                  </a:lnTo>
                  <a:lnTo>
                    <a:pt x="137" y="178"/>
                  </a:lnTo>
                  <a:lnTo>
                    <a:pt x="134" y="179"/>
                  </a:lnTo>
                  <a:lnTo>
                    <a:pt x="131" y="179"/>
                  </a:lnTo>
                  <a:lnTo>
                    <a:pt x="129" y="182"/>
                  </a:lnTo>
                  <a:lnTo>
                    <a:pt x="128" y="182"/>
                  </a:lnTo>
                  <a:lnTo>
                    <a:pt x="124" y="183"/>
                  </a:lnTo>
                  <a:lnTo>
                    <a:pt x="123" y="184"/>
                  </a:lnTo>
                  <a:lnTo>
                    <a:pt x="119" y="184"/>
                  </a:lnTo>
                  <a:lnTo>
                    <a:pt x="119" y="185"/>
                  </a:lnTo>
                  <a:lnTo>
                    <a:pt x="114" y="185"/>
                  </a:lnTo>
                  <a:lnTo>
                    <a:pt x="114" y="185"/>
                  </a:lnTo>
                  <a:lnTo>
                    <a:pt x="111" y="186"/>
                  </a:lnTo>
                  <a:lnTo>
                    <a:pt x="110" y="186"/>
                  </a:lnTo>
                  <a:lnTo>
                    <a:pt x="106" y="186"/>
                  </a:lnTo>
                  <a:lnTo>
                    <a:pt x="105" y="186"/>
                  </a:lnTo>
                  <a:lnTo>
                    <a:pt x="102" y="186"/>
                  </a:lnTo>
                  <a:lnTo>
                    <a:pt x="101" y="186"/>
                  </a:lnTo>
                  <a:lnTo>
                    <a:pt x="97" y="189"/>
                  </a:lnTo>
                  <a:lnTo>
                    <a:pt x="97" y="189"/>
                  </a:lnTo>
                  <a:lnTo>
                    <a:pt x="93" y="186"/>
                  </a:lnTo>
                  <a:lnTo>
                    <a:pt x="93" y="186"/>
                  </a:lnTo>
                  <a:lnTo>
                    <a:pt x="88" y="186"/>
                  </a:lnTo>
                  <a:lnTo>
                    <a:pt x="87" y="186"/>
                  </a:lnTo>
                  <a:lnTo>
                    <a:pt x="85" y="186"/>
                  </a:lnTo>
                  <a:lnTo>
                    <a:pt x="82" y="186"/>
                  </a:lnTo>
                  <a:lnTo>
                    <a:pt x="80" y="185"/>
                  </a:lnTo>
                  <a:lnTo>
                    <a:pt x="79" y="185"/>
                  </a:lnTo>
                  <a:lnTo>
                    <a:pt x="76" y="185"/>
                  </a:lnTo>
                  <a:lnTo>
                    <a:pt x="74" y="184"/>
                  </a:lnTo>
                  <a:lnTo>
                    <a:pt x="71" y="184"/>
                  </a:lnTo>
                  <a:lnTo>
                    <a:pt x="70" y="184"/>
                  </a:lnTo>
                  <a:lnTo>
                    <a:pt x="68" y="183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2" y="179"/>
                  </a:lnTo>
                  <a:lnTo>
                    <a:pt x="59" y="178"/>
                  </a:lnTo>
                  <a:lnTo>
                    <a:pt x="57" y="178"/>
                  </a:lnTo>
                  <a:lnTo>
                    <a:pt x="55" y="177"/>
                  </a:lnTo>
                  <a:lnTo>
                    <a:pt x="55" y="177"/>
                  </a:lnTo>
                  <a:lnTo>
                    <a:pt x="51" y="175"/>
                  </a:lnTo>
                  <a:lnTo>
                    <a:pt x="51" y="175"/>
                  </a:lnTo>
                  <a:lnTo>
                    <a:pt x="47" y="173"/>
                  </a:lnTo>
                  <a:lnTo>
                    <a:pt x="46" y="171"/>
                  </a:lnTo>
                  <a:lnTo>
                    <a:pt x="44" y="170"/>
                  </a:lnTo>
                  <a:lnTo>
                    <a:pt x="44" y="170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7" y="165"/>
                  </a:lnTo>
                  <a:lnTo>
                    <a:pt x="37" y="165"/>
                  </a:lnTo>
                  <a:lnTo>
                    <a:pt x="33" y="162"/>
                  </a:lnTo>
                  <a:lnTo>
                    <a:pt x="32" y="162"/>
                  </a:lnTo>
                  <a:lnTo>
                    <a:pt x="31" y="159"/>
                  </a:lnTo>
                  <a:lnTo>
                    <a:pt x="29" y="158"/>
                  </a:lnTo>
                  <a:lnTo>
                    <a:pt x="27" y="157"/>
                  </a:lnTo>
                  <a:lnTo>
                    <a:pt x="27" y="155"/>
                  </a:lnTo>
                  <a:lnTo>
                    <a:pt x="23" y="152"/>
                  </a:lnTo>
                  <a:lnTo>
                    <a:pt x="23" y="152"/>
                  </a:lnTo>
                  <a:lnTo>
                    <a:pt x="21" y="150"/>
                  </a:lnTo>
                  <a:lnTo>
                    <a:pt x="21" y="149"/>
                  </a:lnTo>
                  <a:lnTo>
                    <a:pt x="19" y="145"/>
                  </a:lnTo>
                  <a:lnTo>
                    <a:pt x="19" y="145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4" y="138"/>
                  </a:lnTo>
                  <a:lnTo>
                    <a:pt x="14" y="138"/>
                  </a:lnTo>
                  <a:lnTo>
                    <a:pt x="11" y="135"/>
                  </a:lnTo>
                  <a:lnTo>
                    <a:pt x="11" y="135"/>
                  </a:lnTo>
                  <a:lnTo>
                    <a:pt x="10" y="133"/>
                  </a:lnTo>
                  <a:lnTo>
                    <a:pt x="10" y="130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4"/>
                  </a:lnTo>
                  <a:lnTo>
                    <a:pt x="5" y="122"/>
                  </a:lnTo>
                  <a:lnTo>
                    <a:pt x="4" y="120"/>
                  </a:lnTo>
                  <a:lnTo>
                    <a:pt x="4" y="119"/>
                  </a:lnTo>
                  <a:lnTo>
                    <a:pt x="4" y="116"/>
                  </a:lnTo>
                  <a:lnTo>
                    <a:pt x="3" y="114"/>
                  </a:lnTo>
                  <a:lnTo>
                    <a:pt x="3" y="112"/>
                  </a:lnTo>
                  <a:lnTo>
                    <a:pt x="3" y="110"/>
                  </a:lnTo>
                  <a:lnTo>
                    <a:pt x="2" y="107"/>
                  </a:lnTo>
                  <a:lnTo>
                    <a:pt x="2" y="106"/>
                  </a:lnTo>
                  <a:lnTo>
                    <a:pt x="2" y="103"/>
                  </a:lnTo>
                  <a:lnTo>
                    <a:pt x="2" y="102"/>
                  </a:lnTo>
                  <a:lnTo>
                    <a:pt x="2" y="98"/>
                  </a:lnTo>
                  <a:lnTo>
                    <a:pt x="2" y="9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2" y="89"/>
                  </a:lnTo>
                  <a:lnTo>
                    <a:pt x="2" y="88"/>
                  </a:lnTo>
                  <a:lnTo>
                    <a:pt x="2" y="86"/>
                  </a:lnTo>
                  <a:lnTo>
                    <a:pt x="2" y="85"/>
                  </a:lnTo>
                  <a:lnTo>
                    <a:pt x="2" y="81"/>
                  </a:lnTo>
                  <a:lnTo>
                    <a:pt x="2" y="80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5" y="66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10" y="54"/>
                  </a:lnTo>
                  <a:lnTo>
                    <a:pt x="11" y="54"/>
                  </a:lnTo>
                  <a:lnTo>
                    <a:pt x="13" y="50"/>
                  </a:lnTo>
                  <a:lnTo>
                    <a:pt x="14" y="50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9" y="42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5" y="33"/>
                  </a:lnTo>
                  <a:lnTo>
                    <a:pt x="27" y="32"/>
                  </a:lnTo>
                  <a:lnTo>
                    <a:pt x="29" y="30"/>
                  </a:lnTo>
                  <a:lnTo>
                    <a:pt x="29" y="29"/>
                  </a:lnTo>
                </a:path>
              </a:pathLst>
            </a:custGeom>
            <a:gradFill rotWithShape="0">
              <a:gsLst>
                <a:gs pos="0">
                  <a:srgbClr val="66CCFF"/>
                </a:gs>
                <a:gs pos="100000">
                  <a:srgbClr val="66CCFF">
                    <a:gamma/>
                    <a:shade val="60000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11" name="Freeform 23"/>
            <p:cNvSpPr>
              <a:spLocks/>
            </p:cNvSpPr>
            <p:nvPr/>
          </p:nvSpPr>
          <p:spPr bwMode="auto">
            <a:xfrm>
              <a:off x="3169" y="2910"/>
              <a:ext cx="195" cy="190"/>
            </a:xfrm>
            <a:custGeom>
              <a:avLst/>
              <a:gdLst>
                <a:gd name="T0" fmla="*/ 35 w 195"/>
                <a:gd name="T1" fmla="*/ 24 h 190"/>
                <a:gd name="T2" fmla="*/ 44 w 195"/>
                <a:gd name="T3" fmla="*/ 17 h 190"/>
                <a:gd name="T4" fmla="*/ 52 w 195"/>
                <a:gd name="T5" fmla="*/ 12 h 190"/>
                <a:gd name="T6" fmla="*/ 62 w 195"/>
                <a:gd name="T7" fmla="*/ 8 h 190"/>
                <a:gd name="T8" fmla="*/ 70 w 195"/>
                <a:gd name="T9" fmla="*/ 4 h 190"/>
                <a:gd name="T10" fmla="*/ 82 w 195"/>
                <a:gd name="T11" fmla="*/ 1 h 190"/>
                <a:gd name="T12" fmla="*/ 91 w 195"/>
                <a:gd name="T13" fmla="*/ 1 h 190"/>
                <a:gd name="T14" fmla="*/ 105 w 195"/>
                <a:gd name="T15" fmla="*/ 1 h 190"/>
                <a:gd name="T16" fmla="*/ 113 w 195"/>
                <a:gd name="T17" fmla="*/ 2 h 190"/>
                <a:gd name="T18" fmla="*/ 122 w 195"/>
                <a:gd name="T19" fmla="*/ 4 h 190"/>
                <a:gd name="T20" fmla="*/ 130 w 195"/>
                <a:gd name="T21" fmla="*/ 7 h 190"/>
                <a:gd name="T22" fmla="*/ 138 w 195"/>
                <a:gd name="T23" fmla="*/ 10 h 190"/>
                <a:gd name="T24" fmla="*/ 150 w 195"/>
                <a:gd name="T25" fmla="*/ 17 h 190"/>
                <a:gd name="T26" fmla="*/ 160 w 195"/>
                <a:gd name="T27" fmla="*/ 25 h 190"/>
                <a:gd name="T28" fmla="*/ 167 w 195"/>
                <a:gd name="T29" fmla="*/ 31 h 190"/>
                <a:gd name="T30" fmla="*/ 172 w 195"/>
                <a:gd name="T31" fmla="*/ 39 h 190"/>
                <a:gd name="T32" fmla="*/ 179 w 195"/>
                <a:gd name="T33" fmla="*/ 49 h 190"/>
                <a:gd name="T34" fmla="*/ 185 w 195"/>
                <a:gd name="T35" fmla="*/ 60 h 190"/>
                <a:gd name="T36" fmla="*/ 189 w 195"/>
                <a:gd name="T37" fmla="*/ 68 h 190"/>
                <a:gd name="T38" fmla="*/ 190 w 195"/>
                <a:gd name="T39" fmla="*/ 77 h 190"/>
                <a:gd name="T40" fmla="*/ 192 w 195"/>
                <a:gd name="T41" fmla="*/ 85 h 190"/>
                <a:gd name="T42" fmla="*/ 192 w 195"/>
                <a:gd name="T43" fmla="*/ 98 h 190"/>
                <a:gd name="T44" fmla="*/ 192 w 195"/>
                <a:gd name="T45" fmla="*/ 106 h 190"/>
                <a:gd name="T46" fmla="*/ 189 w 195"/>
                <a:gd name="T47" fmla="*/ 116 h 190"/>
                <a:gd name="T48" fmla="*/ 186 w 195"/>
                <a:gd name="T49" fmla="*/ 126 h 190"/>
                <a:gd name="T50" fmla="*/ 182 w 195"/>
                <a:gd name="T51" fmla="*/ 134 h 190"/>
                <a:gd name="T52" fmla="*/ 177 w 195"/>
                <a:gd name="T53" fmla="*/ 143 h 190"/>
                <a:gd name="T54" fmla="*/ 171 w 195"/>
                <a:gd name="T55" fmla="*/ 151 h 190"/>
                <a:gd name="T56" fmla="*/ 164 w 195"/>
                <a:gd name="T57" fmla="*/ 159 h 190"/>
                <a:gd name="T58" fmla="*/ 154 w 195"/>
                <a:gd name="T59" fmla="*/ 166 h 190"/>
                <a:gd name="T60" fmla="*/ 146 w 195"/>
                <a:gd name="T61" fmla="*/ 173 h 190"/>
                <a:gd name="T62" fmla="*/ 137 w 195"/>
                <a:gd name="T63" fmla="*/ 178 h 190"/>
                <a:gd name="T64" fmla="*/ 128 w 195"/>
                <a:gd name="T65" fmla="*/ 182 h 190"/>
                <a:gd name="T66" fmla="*/ 119 w 195"/>
                <a:gd name="T67" fmla="*/ 185 h 190"/>
                <a:gd name="T68" fmla="*/ 106 w 195"/>
                <a:gd name="T69" fmla="*/ 186 h 190"/>
                <a:gd name="T70" fmla="*/ 97 w 195"/>
                <a:gd name="T71" fmla="*/ 189 h 190"/>
                <a:gd name="T72" fmla="*/ 85 w 195"/>
                <a:gd name="T73" fmla="*/ 186 h 190"/>
                <a:gd name="T74" fmla="*/ 76 w 195"/>
                <a:gd name="T75" fmla="*/ 185 h 190"/>
                <a:gd name="T76" fmla="*/ 68 w 195"/>
                <a:gd name="T77" fmla="*/ 183 h 190"/>
                <a:gd name="T78" fmla="*/ 59 w 195"/>
                <a:gd name="T79" fmla="*/ 178 h 190"/>
                <a:gd name="T80" fmla="*/ 47 w 195"/>
                <a:gd name="T81" fmla="*/ 173 h 190"/>
                <a:gd name="T82" fmla="*/ 39 w 195"/>
                <a:gd name="T83" fmla="*/ 168 h 190"/>
                <a:gd name="T84" fmla="*/ 31 w 195"/>
                <a:gd name="T85" fmla="*/ 159 h 190"/>
                <a:gd name="T86" fmla="*/ 23 w 195"/>
                <a:gd name="T87" fmla="*/ 152 h 190"/>
                <a:gd name="T88" fmla="*/ 16 w 195"/>
                <a:gd name="T89" fmla="*/ 143 h 190"/>
                <a:gd name="T90" fmla="*/ 10 w 195"/>
                <a:gd name="T91" fmla="*/ 133 h 190"/>
                <a:gd name="T92" fmla="*/ 7 w 195"/>
                <a:gd name="T93" fmla="*/ 124 h 190"/>
                <a:gd name="T94" fmla="*/ 4 w 195"/>
                <a:gd name="T95" fmla="*/ 116 h 190"/>
                <a:gd name="T96" fmla="*/ 2 w 195"/>
                <a:gd name="T97" fmla="*/ 107 h 190"/>
                <a:gd name="T98" fmla="*/ 2 w 195"/>
                <a:gd name="T99" fmla="*/ 98 h 190"/>
                <a:gd name="T100" fmla="*/ 2 w 195"/>
                <a:gd name="T101" fmla="*/ 86 h 190"/>
                <a:gd name="T102" fmla="*/ 3 w 195"/>
                <a:gd name="T103" fmla="*/ 77 h 190"/>
                <a:gd name="T104" fmla="*/ 5 w 195"/>
                <a:gd name="T105" fmla="*/ 66 h 190"/>
                <a:gd name="T106" fmla="*/ 8 w 195"/>
                <a:gd name="T107" fmla="*/ 58 h 190"/>
                <a:gd name="T108" fmla="*/ 14 w 195"/>
                <a:gd name="T109" fmla="*/ 50 h 190"/>
                <a:gd name="T110" fmla="*/ 20 w 195"/>
                <a:gd name="T111" fmla="*/ 40 h 190"/>
                <a:gd name="T112" fmla="*/ 27 w 195"/>
                <a:gd name="T113" fmla="*/ 32 h 1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5"/>
                <a:gd name="T172" fmla="*/ 0 h 190"/>
                <a:gd name="T173" fmla="*/ 195 w 195"/>
                <a:gd name="T174" fmla="*/ 190 h 19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5" h="190">
                  <a:moveTo>
                    <a:pt x="29" y="29"/>
                  </a:moveTo>
                  <a:lnTo>
                    <a:pt x="29" y="29"/>
                  </a:lnTo>
                  <a:lnTo>
                    <a:pt x="33" y="25"/>
                  </a:lnTo>
                  <a:lnTo>
                    <a:pt x="35" y="24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1" y="18"/>
                  </a:lnTo>
                  <a:lnTo>
                    <a:pt x="44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61" y="8"/>
                  </a:lnTo>
                  <a:lnTo>
                    <a:pt x="62" y="8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9" y="5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5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3" y="1"/>
                  </a:lnTo>
                  <a:lnTo>
                    <a:pt x="97" y="0"/>
                  </a:lnTo>
                  <a:lnTo>
                    <a:pt x="101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10" y="1"/>
                  </a:lnTo>
                  <a:lnTo>
                    <a:pt x="111" y="1"/>
                  </a:lnTo>
                  <a:lnTo>
                    <a:pt x="113" y="2"/>
                  </a:lnTo>
                  <a:lnTo>
                    <a:pt x="114" y="2"/>
                  </a:lnTo>
                  <a:lnTo>
                    <a:pt x="118" y="2"/>
                  </a:lnTo>
                  <a:lnTo>
                    <a:pt x="119" y="4"/>
                  </a:lnTo>
                  <a:lnTo>
                    <a:pt x="122" y="4"/>
                  </a:lnTo>
                  <a:lnTo>
                    <a:pt x="123" y="4"/>
                  </a:lnTo>
                  <a:lnTo>
                    <a:pt x="126" y="5"/>
                  </a:lnTo>
                  <a:lnTo>
                    <a:pt x="128" y="7"/>
                  </a:lnTo>
                  <a:lnTo>
                    <a:pt x="130" y="7"/>
                  </a:lnTo>
                  <a:lnTo>
                    <a:pt x="131" y="8"/>
                  </a:lnTo>
                  <a:lnTo>
                    <a:pt x="135" y="9"/>
                  </a:lnTo>
                  <a:lnTo>
                    <a:pt x="136" y="9"/>
                  </a:lnTo>
                  <a:lnTo>
                    <a:pt x="138" y="10"/>
                  </a:lnTo>
                  <a:lnTo>
                    <a:pt x="143" y="14"/>
                  </a:lnTo>
                  <a:lnTo>
                    <a:pt x="146" y="15"/>
                  </a:lnTo>
                  <a:lnTo>
                    <a:pt x="147" y="16"/>
                  </a:lnTo>
                  <a:lnTo>
                    <a:pt x="150" y="17"/>
                  </a:lnTo>
                  <a:lnTo>
                    <a:pt x="153" y="21"/>
                  </a:lnTo>
                  <a:lnTo>
                    <a:pt x="154" y="21"/>
                  </a:lnTo>
                  <a:lnTo>
                    <a:pt x="156" y="23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2" y="29"/>
                  </a:lnTo>
                  <a:lnTo>
                    <a:pt x="164" y="30"/>
                  </a:lnTo>
                  <a:lnTo>
                    <a:pt x="167" y="31"/>
                  </a:lnTo>
                  <a:lnTo>
                    <a:pt x="167" y="32"/>
                  </a:lnTo>
                  <a:lnTo>
                    <a:pt x="170" y="36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6" y="42"/>
                  </a:lnTo>
                  <a:lnTo>
                    <a:pt x="177" y="45"/>
                  </a:lnTo>
                  <a:lnTo>
                    <a:pt x="178" y="46"/>
                  </a:lnTo>
                  <a:lnTo>
                    <a:pt x="179" y="49"/>
                  </a:lnTo>
                  <a:lnTo>
                    <a:pt x="182" y="53"/>
                  </a:lnTo>
                  <a:lnTo>
                    <a:pt x="184" y="56"/>
                  </a:lnTo>
                  <a:lnTo>
                    <a:pt x="184" y="57"/>
                  </a:lnTo>
                  <a:lnTo>
                    <a:pt x="185" y="60"/>
                  </a:lnTo>
                  <a:lnTo>
                    <a:pt x="186" y="61"/>
                  </a:lnTo>
                  <a:lnTo>
                    <a:pt x="186" y="64"/>
                  </a:lnTo>
                  <a:lnTo>
                    <a:pt x="188" y="65"/>
                  </a:lnTo>
                  <a:lnTo>
                    <a:pt x="189" y="68"/>
                  </a:lnTo>
                  <a:lnTo>
                    <a:pt x="189" y="70"/>
                  </a:lnTo>
                  <a:lnTo>
                    <a:pt x="189" y="72"/>
                  </a:lnTo>
                  <a:lnTo>
                    <a:pt x="190" y="73"/>
                  </a:lnTo>
                  <a:lnTo>
                    <a:pt x="190" y="77"/>
                  </a:lnTo>
                  <a:lnTo>
                    <a:pt x="190" y="78"/>
                  </a:lnTo>
                  <a:lnTo>
                    <a:pt x="192" y="80"/>
                  </a:lnTo>
                  <a:lnTo>
                    <a:pt x="192" y="81"/>
                  </a:lnTo>
                  <a:lnTo>
                    <a:pt x="192" y="85"/>
                  </a:lnTo>
                  <a:lnTo>
                    <a:pt x="192" y="86"/>
                  </a:lnTo>
                  <a:lnTo>
                    <a:pt x="192" y="89"/>
                  </a:lnTo>
                  <a:lnTo>
                    <a:pt x="194" y="94"/>
                  </a:lnTo>
                  <a:lnTo>
                    <a:pt x="192" y="98"/>
                  </a:lnTo>
                  <a:lnTo>
                    <a:pt x="192" y="99"/>
                  </a:lnTo>
                  <a:lnTo>
                    <a:pt x="192" y="102"/>
                  </a:lnTo>
                  <a:lnTo>
                    <a:pt x="192" y="103"/>
                  </a:lnTo>
                  <a:lnTo>
                    <a:pt x="192" y="106"/>
                  </a:lnTo>
                  <a:lnTo>
                    <a:pt x="192" y="107"/>
                  </a:lnTo>
                  <a:lnTo>
                    <a:pt x="190" y="112"/>
                  </a:lnTo>
                  <a:lnTo>
                    <a:pt x="190" y="116"/>
                  </a:lnTo>
                  <a:lnTo>
                    <a:pt x="189" y="116"/>
                  </a:lnTo>
                  <a:lnTo>
                    <a:pt x="189" y="120"/>
                  </a:lnTo>
                  <a:lnTo>
                    <a:pt x="188" y="121"/>
                  </a:lnTo>
                  <a:lnTo>
                    <a:pt x="186" y="124"/>
                  </a:lnTo>
                  <a:lnTo>
                    <a:pt x="186" y="126"/>
                  </a:lnTo>
                  <a:lnTo>
                    <a:pt x="185" y="128"/>
                  </a:lnTo>
                  <a:lnTo>
                    <a:pt x="185" y="129"/>
                  </a:lnTo>
                  <a:lnTo>
                    <a:pt x="184" y="134"/>
                  </a:lnTo>
                  <a:lnTo>
                    <a:pt x="182" y="134"/>
                  </a:lnTo>
                  <a:lnTo>
                    <a:pt x="180" y="137"/>
                  </a:lnTo>
                  <a:lnTo>
                    <a:pt x="179" y="137"/>
                  </a:lnTo>
                  <a:lnTo>
                    <a:pt x="178" y="142"/>
                  </a:lnTo>
                  <a:lnTo>
                    <a:pt x="177" y="143"/>
                  </a:lnTo>
                  <a:lnTo>
                    <a:pt x="176" y="145"/>
                  </a:lnTo>
                  <a:lnTo>
                    <a:pt x="173" y="147"/>
                  </a:lnTo>
                  <a:lnTo>
                    <a:pt x="171" y="150"/>
                  </a:lnTo>
                  <a:lnTo>
                    <a:pt x="171" y="151"/>
                  </a:lnTo>
                  <a:lnTo>
                    <a:pt x="168" y="154"/>
                  </a:lnTo>
                  <a:lnTo>
                    <a:pt x="167" y="155"/>
                  </a:lnTo>
                  <a:lnTo>
                    <a:pt x="164" y="158"/>
                  </a:lnTo>
                  <a:lnTo>
                    <a:pt x="164" y="159"/>
                  </a:lnTo>
                  <a:lnTo>
                    <a:pt x="160" y="162"/>
                  </a:lnTo>
                  <a:lnTo>
                    <a:pt x="159" y="163"/>
                  </a:lnTo>
                  <a:lnTo>
                    <a:pt x="155" y="166"/>
                  </a:lnTo>
                  <a:lnTo>
                    <a:pt x="154" y="166"/>
                  </a:lnTo>
                  <a:lnTo>
                    <a:pt x="152" y="169"/>
                  </a:lnTo>
                  <a:lnTo>
                    <a:pt x="150" y="170"/>
                  </a:lnTo>
                  <a:lnTo>
                    <a:pt x="147" y="171"/>
                  </a:lnTo>
                  <a:lnTo>
                    <a:pt x="146" y="173"/>
                  </a:lnTo>
                  <a:lnTo>
                    <a:pt x="142" y="175"/>
                  </a:lnTo>
                  <a:lnTo>
                    <a:pt x="142" y="176"/>
                  </a:lnTo>
                  <a:lnTo>
                    <a:pt x="137" y="177"/>
                  </a:lnTo>
                  <a:lnTo>
                    <a:pt x="137" y="178"/>
                  </a:lnTo>
                  <a:lnTo>
                    <a:pt x="134" y="179"/>
                  </a:lnTo>
                  <a:lnTo>
                    <a:pt x="131" y="179"/>
                  </a:lnTo>
                  <a:lnTo>
                    <a:pt x="129" y="182"/>
                  </a:lnTo>
                  <a:lnTo>
                    <a:pt x="128" y="182"/>
                  </a:lnTo>
                  <a:lnTo>
                    <a:pt x="124" y="183"/>
                  </a:lnTo>
                  <a:lnTo>
                    <a:pt x="123" y="184"/>
                  </a:lnTo>
                  <a:lnTo>
                    <a:pt x="119" y="184"/>
                  </a:lnTo>
                  <a:lnTo>
                    <a:pt x="119" y="185"/>
                  </a:lnTo>
                  <a:lnTo>
                    <a:pt x="114" y="185"/>
                  </a:lnTo>
                  <a:lnTo>
                    <a:pt x="111" y="186"/>
                  </a:lnTo>
                  <a:lnTo>
                    <a:pt x="110" y="186"/>
                  </a:lnTo>
                  <a:lnTo>
                    <a:pt x="106" y="186"/>
                  </a:lnTo>
                  <a:lnTo>
                    <a:pt x="105" y="186"/>
                  </a:lnTo>
                  <a:lnTo>
                    <a:pt x="102" y="186"/>
                  </a:lnTo>
                  <a:lnTo>
                    <a:pt x="101" y="186"/>
                  </a:lnTo>
                  <a:lnTo>
                    <a:pt x="97" y="189"/>
                  </a:lnTo>
                  <a:lnTo>
                    <a:pt x="93" y="186"/>
                  </a:lnTo>
                  <a:lnTo>
                    <a:pt x="88" y="186"/>
                  </a:lnTo>
                  <a:lnTo>
                    <a:pt x="87" y="186"/>
                  </a:lnTo>
                  <a:lnTo>
                    <a:pt x="85" y="186"/>
                  </a:lnTo>
                  <a:lnTo>
                    <a:pt x="82" y="186"/>
                  </a:lnTo>
                  <a:lnTo>
                    <a:pt x="80" y="185"/>
                  </a:lnTo>
                  <a:lnTo>
                    <a:pt x="79" y="185"/>
                  </a:lnTo>
                  <a:lnTo>
                    <a:pt x="76" y="185"/>
                  </a:lnTo>
                  <a:lnTo>
                    <a:pt x="74" y="184"/>
                  </a:lnTo>
                  <a:lnTo>
                    <a:pt x="71" y="184"/>
                  </a:lnTo>
                  <a:lnTo>
                    <a:pt x="70" y="184"/>
                  </a:lnTo>
                  <a:lnTo>
                    <a:pt x="68" y="183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2" y="179"/>
                  </a:lnTo>
                  <a:lnTo>
                    <a:pt x="59" y="178"/>
                  </a:lnTo>
                  <a:lnTo>
                    <a:pt x="57" y="178"/>
                  </a:lnTo>
                  <a:lnTo>
                    <a:pt x="55" y="177"/>
                  </a:lnTo>
                  <a:lnTo>
                    <a:pt x="51" y="175"/>
                  </a:lnTo>
                  <a:lnTo>
                    <a:pt x="47" y="173"/>
                  </a:lnTo>
                  <a:lnTo>
                    <a:pt x="46" y="171"/>
                  </a:lnTo>
                  <a:lnTo>
                    <a:pt x="44" y="170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7" y="165"/>
                  </a:lnTo>
                  <a:lnTo>
                    <a:pt x="33" y="162"/>
                  </a:lnTo>
                  <a:lnTo>
                    <a:pt x="32" y="162"/>
                  </a:lnTo>
                  <a:lnTo>
                    <a:pt x="31" y="159"/>
                  </a:lnTo>
                  <a:lnTo>
                    <a:pt x="29" y="158"/>
                  </a:lnTo>
                  <a:lnTo>
                    <a:pt x="27" y="157"/>
                  </a:lnTo>
                  <a:lnTo>
                    <a:pt x="27" y="155"/>
                  </a:lnTo>
                  <a:lnTo>
                    <a:pt x="23" y="152"/>
                  </a:lnTo>
                  <a:lnTo>
                    <a:pt x="21" y="150"/>
                  </a:lnTo>
                  <a:lnTo>
                    <a:pt x="21" y="149"/>
                  </a:lnTo>
                  <a:lnTo>
                    <a:pt x="19" y="145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4" y="138"/>
                  </a:lnTo>
                  <a:lnTo>
                    <a:pt x="11" y="135"/>
                  </a:lnTo>
                  <a:lnTo>
                    <a:pt x="10" y="133"/>
                  </a:lnTo>
                  <a:lnTo>
                    <a:pt x="10" y="130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4"/>
                  </a:lnTo>
                  <a:lnTo>
                    <a:pt x="5" y="122"/>
                  </a:lnTo>
                  <a:lnTo>
                    <a:pt x="4" y="120"/>
                  </a:lnTo>
                  <a:lnTo>
                    <a:pt x="4" y="119"/>
                  </a:lnTo>
                  <a:lnTo>
                    <a:pt x="4" y="116"/>
                  </a:lnTo>
                  <a:lnTo>
                    <a:pt x="3" y="114"/>
                  </a:lnTo>
                  <a:lnTo>
                    <a:pt x="3" y="112"/>
                  </a:lnTo>
                  <a:lnTo>
                    <a:pt x="3" y="110"/>
                  </a:lnTo>
                  <a:lnTo>
                    <a:pt x="2" y="107"/>
                  </a:lnTo>
                  <a:lnTo>
                    <a:pt x="2" y="106"/>
                  </a:lnTo>
                  <a:lnTo>
                    <a:pt x="2" y="103"/>
                  </a:lnTo>
                  <a:lnTo>
                    <a:pt x="2" y="102"/>
                  </a:lnTo>
                  <a:lnTo>
                    <a:pt x="2" y="98"/>
                  </a:lnTo>
                  <a:lnTo>
                    <a:pt x="0" y="94"/>
                  </a:lnTo>
                  <a:lnTo>
                    <a:pt x="2" y="89"/>
                  </a:lnTo>
                  <a:lnTo>
                    <a:pt x="2" y="88"/>
                  </a:lnTo>
                  <a:lnTo>
                    <a:pt x="2" y="86"/>
                  </a:lnTo>
                  <a:lnTo>
                    <a:pt x="2" y="85"/>
                  </a:lnTo>
                  <a:lnTo>
                    <a:pt x="2" y="81"/>
                  </a:lnTo>
                  <a:lnTo>
                    <a:pt x="2" y="80"/>
                  </a:lnTo>
                  <a:lnTo>
                    <a:pt x="3" y="77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5" y="66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10" y="54"/>
                  </a:lnTo>
                  <a:lnTo>
                    <a:pt x="11" y="54"/>
                  </a:lnTo>
                  <a:lnTo>
                    <a:pt x="13" y="50"/>
                  </a:lnTo>
                  <a:lnTo>
                    <a:pt x="14" y="50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9" y="42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5" y="33"/>
                  </a:lnTo>
                  <a:lnTo>
                    <a:pt x="27" y="32"/>
                  </a:lnTo>
                  <a:lnTo>
                    <a:pt x="29" y="30"/>
                  </a:lnTo>
                  <a:lnTo>
                    <a:pt x="29" y="2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24"/>
            <p:cNvSpPr>
              <a:spLocks/>
            </p:cNvSpPr>
            <p:nvPr/>
          </p:nvSpPr>
          <p:spPr bwMode="auto">
            <a:xfrm>
              <a:off x="2316" y="2092"/>
              <a:ext cx="192" cy="190"/>
            </a:xfrm>
            <a:custGeom>
              <a:avLst/>
              <a:gdLst/>
              <a:ahLst/>
              <a:cxnLst>
                <a:cxn ang="0">
                  <a:pos x="36" y="22"/>
                </a:cxn>
                <a:cxn ang="0">
                  <a:pos x="47" y="15"/>
                </a:cxn>
                <a:cxn ang="0">
                  <a:pos x="59" y="8"/>
                </a:cxn>
                <a:cxn ang="0">
                  <a:pos x="69" y="4"/>
                </a:cxn>
                <a:cxn ang="0">
                  <a:pos x="82" y="1"/>
                </a:cxn>
                <a:cxn ang="0">
                  <a:pos x="91" y="1"/>
                </a:cxn>
                <a:cxn ang="0">
                  <a:pos x="104" y="1"/>
                </a:cxn>
                <a:cxn ang="0">
                  <a:pos x="114" y="3"/>
                </a:cxn>
                <a:cxn ang="0">
                  <a:pos x="125" y="5"/>
                </a:cxn>
                <a:cxn ang="0">
                  <a:pos x="134" y="9"/>
                </a:cxn>
                <a:cxn ang="0">
                  <a:pos x="145" y="15"/>
                </a:cxn>
                <a:cxn ang="0">
                  <a:pos x="153" y="21"/>
                </a:cxn>
                <a:cxn ang="0">
                  <a:pos x="162" y="29"/>
                </a:cxn>
                <a:cxn ang="0">
                  <a:pos x="168" y="36"/>
                </a:cxn>
                <a:cxn ang="0">
                  <a:pos x="175" y="45"/>
                </a:cxn>
                <a:cxn ang="0">
                  <a:pos x="181" y="53"/>
                </a:cxn>
                <a:cxn ang="0">
                  <a:pos x="184" y="64"/>
                </a:cxn>
                <a:cxn ang="0">
                  <a:pos x="189" y="73"/>
                </a:cxn>
                <a:cxn ang="0">
                  <a:pos x="190" y="85"/>
                </a:cxn>
                <a:cxn ang="0">
                  <a:pos x="192" y="94"/>
                </a:cxn>
                <a:cxn ang="0">
                  <a:pos x="190" y="107"/>
                </a:cxn>
                <a:cxn ang="0">
                  <a:pos x="188" y="116"/>
                </a:cxn>
                <a:cxn ang="0">
                  <a:pos x="183" y="128"/>
                </a:cxn>
                <a:cxn ang="0">
                  <a:pos x="178" y="137"/>
                </a:cxn>
                <a:cxn ang="0">
                  <a:pos x="170" y="150"/>
                </a:cxn>
                <a:cxn ang="0">
                  <a:pos x="163" y="159"/>
                </a:cxn>
                <a:cxn ang="0">
                  <a:pos x="150" y="169"/>
                </a:cxn>
                <a:cxn ang="0">
                  <a:pos x="140" y="176"/>
                </a:cxn>
                <a:cxn ang="0">
                  <a:pos x="127" y="182"/>
                </a:cxn>
                <a:cxn ang="0">
                  <a:pos x="118" y="185"/>
                </a:cxn>
                <a:cxn ang="0">
                  <a:pos x="106" y="187"/>
                </a:cxn>
                <a:cxn ang="0">
                  <a:pos x="96" y="189"/>
                </a:cxn>
                <a:cxn ang="0">
                  <a:pos x="83" y="187"/>
                </a:cxn>
                <a:cxn ang="0">
                  <a:pos x="73" y="184"/>
                </a:cxn>
                <a:cxn ang="0">
                  <a:pos x="63" y="182"/>
                </a:cxn>
                <a:cxn ang="0">
                  <a:pos x="54" y="177"/>
                </a:cxn>
                <a:cxn ang="0">
                  <a:pos x="42" y="170"/>
                </a:cxn>
                <a:cxn ang="0">
                  <a:pos x="35" y="165"/>
                </a:cxn>
                <a:cxn ang="0">
                  <a:pos x="26" y="157"/>
                </a:cxn>
                <a:cxn ang="0">
                  <a:pos x="20" y="149"/>
                </a:cxn>
                <a:cxn ang="0">
                  <a:pos x="14" y="140"/>
                </a:cxn>
                <a:cxn ang="0">
                  <a:pos x="9" y="131"/>
                </a:cxn>
                <a:cxn ang="0">
                  <a:pos x="3" y="120"/>
                </a:cxn>
                <a:cxn ang="0">
                  <a:pos x="2" y="110"/>
                </a:cxn>
                <a:cxn ang="0">
                  <a:pos x="1" y="98"/>
                </a:cxn>
                <a:cxn ang="0">
                  <a:pos x="1" y="88"/>
                </a:cxn>
                <a:cxn ang="0">
                  <a:pos x="2" y="77"/>
                </a:cxn>
                <a:cxn ang="0">
                  <a:pos x="5" y="67"/>
                </a:cxn>
                <a:cxn ang="0">
                  <a:pos x="9" y="54"/>
                </a:cxn>
                <a:cxn ang="0">
                  <a:pos x="16" y="45"/>
                </a:cxn>
                <a:cxn ang="0">
                  <a:pos x="25" y="35"/>
                </a:cxn>
              </a:cxnLst>
              <a:rect l="0" t="0" r="r" b="b"/>
              <a:pathLst>
                <a:path w="193" h="190">
                  <a:moveTo>
                    <a:pt x="28" y="29"/>
                  </a:moveTo>
                  <a:lnTo>
                    <a:pt x="28" y="29"/>
                  </a:lnTo>
                  <a:lnTo>
                    <a:pt x="33" y="26"/>
                  </a:lnTo>
                  <a:lnTo>
                    <a:pt x="34" y="24"/>
                  </a:lnTo>
                  <a:lnTo>
                    <a:pt x="36" y="22"/>
                  </a:lnTo>
                  <a:lnTo>
                    <a:pt x="39" y="22"/>
                  </a:lnTo>
                  <a:lnTo>
                    <a:pt x="41" y="19"/>
                  </a:lnTo>
                  <a:lnTo>
                    <a:pt x="42" y="17"/>
                  </a:lnTo>
                  <a:lnTo>
                    <a:pt x="45" y="16"/>
                  </a:lnTo>
                  <a:lnTo>
                    <a:pt x="47" y="15"/>
                  </a:lnTo>
                  <a:lnTo>
                    <a:pt x="51" y="14"/>
                  </a:lnTo>
                  <a:lnTo>
                    <a:pt x="51" y="12"/>
                  </a:lnTo>
                  <a:lnTo>
                    <a:pt x="56" y="11"/>
                  </a:lnTo>
                  <a:lnTo>
                    <a:pt x="56" y="9"/>
                  </a:lnTo>
                  <a:lnTo>
                    <a:pt x="59" y="8"/>
                  </a:lnTo>
                  <a:lnTo>
                    <a:pt x="60" y="8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7" y="5"/>
                  </a:lnTo>
                  <a:lnTo>
                    <a:pt x="69" y="4"/>
                  </a:lnTo>
                  <a:lnTo>
                    <a:pt x="73" y="4"/>
                  </a:lnTo>
                  <a:lnTo>
                    <a:pt x="73" y="3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5" y="1"/>
                  </a:lnTo>
                  <a:lnTo>
                    <a:pt x="88" y="1"/>
                  </a:lnTo>
                  <a:lnTo>
                    <a:pt x="90" y="1"/>
                  </a:lnTo>
                  <a:lnTo>
                    <a:pt x="91" y="1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00" y="1"/>
                  </a:lnTo>
                  <a:lnTo>
                    <a:pt x="100" y="1"/>
                  </a:lnTo>
                  <a:lnTo>
                    <a:pt x="104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3" y="3"/>
                  </a:lnTo>
                  <a:lnTo>
                    <a:pt x="114" y="3"/>
                  </a:lnTo>
                  <a:lnTo>
                    <a:pt x="116" y="3"/>
                  </a:lnTo>
                  <a:lnTo>
                    <a:pt x="118" y="4"/>
                  </a:lnTo>
                  <a:lnTo>
                    <a:pt x="121" y="4"/>
                  </a:lnTo>
                  <a:lnTo>
                    <a:pt x="122" y="4"/>
                  </a:lnTo>
                  <a:lnTo>
                    <a:pt x="125" y="5"/>
                  </a:lnTo>
                  <a:lnTo>
                    <a:pt x="126" y="7"/>
                  </a:lnTo>
                  <a:lnTo>
                    <a:pt x="129" y="7"/>
                  </a:lnTo>
                  <a:lnTo>
                    <a:pt x="131" y="8"/>
                  </a:lnTo>
                  <a:lnTo>
                    <a:pt x="133" y="9"/>
                  </a:lnTo>
                  <a:lnTo>
                    <a:pt x="134" y="9"/>
                  </a:lnTo>
                  <a:lnTo>
                    <a:pt x="138" y="11"/>
                  </a:lnTo>
                  <a:lnTo>
                    <a:pt x="138" y="11"/>
                  </a:lnTo>
                  <a:lnTo>
                    <a:pt x="141" y="14"/>
                  </a:lnTo>
                  <a:lnTo>
                    <a:pt x="141" y="14"/>
                  </a:lnTo>
                  <a:lnTo>
                    <a:pt x="145" y="15"/>
                  </a:lnTo>
                  <a:lnTo>
                    <a:pt x="146" y="16"/>
                  </a:lnTo>
                  <a:lnTo>
                    <a:pt x="149" y="17"/>
                  </a:lnTo>
                  <a:lnTo>
                    <a:pt x="149" y="17"/>
                  </a:lnTo>
                  <a:lnTo>
                    <a:pt x="151" y="21"/>
                  </a:lnTo>
                  <a:lnTo>
                    <a:pt x="153" y="21"/>
                  </a:lnTo>
                  <a:lnTo>
                    <a:pt x="156" y="23"/>
                  </a:lnTo>
                  <a:lnTo>
                    <a:pt x="156" y="23"/>
                  </a:lnTo>
                  <a:lnTo>
                    <a:pt x="158" y="26"/>
                  </a:lnTo>
                  <a:lnTo>
                    <a:pt x="159" y="26"/>
                  </a:lnTo>
                  <a:lnTo>
                    <a:pt x="162" y="29"/>
                  </a:lnTo>
                  <a:lnTo>
                    <a:pt x="163" y="30"/>
                  </a:lnTo>
                  <a:lnTo>
                    <a:pt x="165" y="31"/>
                  </a:lnTo>
                  <a:lnTo>
                    <a:pt x="165" y="32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71" y="38"/>
                  </a:lnTo>
                  <a:lnTo>
                    <a:pt x="171" y="39"/>
                  </a:lnTo>
                  <a:lnTo>
                    <a:pt x="174" y="43"/>
                  </a:lnTo>
                  <a:lnTo>
                    <a:pt x="174" y="43"/>
                  </a:lnTo>
                  <a:lnTo>
                    <a:pt x="175" y="45"/>
                  </a:lnTo>
                  <a:lnTo>
                    <a:pt x="176" y="46"/>
                  </a:lnTo>
                  <a:lnTo>
                    <a:pt x="178" y="49"/>
                  </a:lnTo>
                  <a:lnTo>
                    <a:pt x="178" y="49"/>
                  </a:lnTo>
                  <a:lnTo>
                    <a:pt x="181" y="53"/>
                  </a:lnTo>
                  <a:lnTo>
                    <a:pt x="181" y="53"/>
                  </a:lnTo>
                  <a:lnTo>
                    <a:pt x="182" y="56"/>
                  </a:lnTo>
                  <a:lnTo>
                    <a:pt x="182" y="57"/>
                  </a:lnTo>
                  <a:lnTo>
                    <a:pt x="183" y="60"/>
                  </a:lnTo>
                  <a:lnTo>
                    <a:pt x="184" y="61"/>
                  </a:lnTo>
                  <a:lnTo>
                    <a:pt x="184" y="64"/>
                  </a:lnTo>
                  <a:lnTo>
                    <a:pt x="187" y="65"/>
                  </a:lnTo>
                  <a:lnTo>
                    <a:pt x="188" y="68"/>
                  </a:lnTo>
                  <a:lnTo>
                    <a:pt x="188" y="70"/>
                  </a:lnTo>
                  <a:lnTo>
                    <a:pt x="188" y="72"/>
                  </a:lnTo>
                  <a:lnTo>
                    <a:pt x="189" y="73"/>
                  </a:lnTo>
                  <a:lnTo>
                    <a:pt x="189" y="77"/>
                  </a:lnTo>
                  <a:lnTo>
                    <a:pt x="189" y="78"/>
                  </a:lnTo>
                  <a:lnTo>
                    <a:pt x="190" y="80"/>
                  </a:lnTo>
                  <a:lnTo>
                    <a:pt x="190" y="81"/>
                  </a:lnTo>
                  <a:lnTo>
                    <a:pt x="190" y="85"/>
                  </a:lnTo>
                  <a:lnTo>
                    <a:pt x="190" y="86"/>
                  </a:lnTo>
                  <a:lnTo>
                    <a:pt x="190" y="89"/>
                  </a:lnTo>
                  <a:lnTo>
                    <a:pt x="190" y="89"/>
                  </a:lnTo>
                  <a:lnTo>
                    <a:pt x="192" y="94"/>
                  </a:lnTo>
                  <a:lnTo>
                    <a:pt x="192" y="94"/>
                  </a:lnTo>
                  <a:lnTo>
                    <a:pt x="190" y="98"/>
                  </a:lnTo>
                  <a:lnTo>
                    <a:pt x="190" y="100"/>
                  </a:lnTo>
                  <a:lnTo>
                    <a:pt x="190" y="102"/>
                  </a:lnTo>
                  <a:lnTo>
                    <a:pt x="190" y="103"/>
                  </a:lnTo>
                  <a:lnTo>
                    <a:pt x="190" y="107"/>
                  </a:lnTo>
                  <a:lnTo>
                    <a:pt x="190" y="108"/>
                  </a:lnTo>
                  <a:lnTo>
                    <a:pt x="189" y="112"/>
                  </a:lnTo>
                  <a:lnTo>
                    <a:pt x="189" y="112"/>
                  </a:lnTo>
                  <a:lnTo>
                    <a:pt x="189" y="116"/>
                  </a:lnTo>
                  <a:lnTo>
                    <a:pt x="188" y="116"/>
                  </a:lnTo>
                  <a:lnTo>
                    <a:pt x="188" y="120"/>
                  </a:lnTo>
                  <a:lnTo>
                    <a:pt x="187" y="121"/>
                  </a:lnTo>
                  <a:lnTo>
                    <a:pt x="184" y="124"/>
                  </a:lnTo>
                  <a:lnTo>
                    <a:pt x="184" y="126"/>
                  </a:lnTo>
                  <a:lnTo>
                    <a:pt x="183" y="128"/>
                  </a:lnTo>
                  <a:lnTo>
                    <a:pt x="183" y="129"/>
                  </a:lnTo>
                  <a:lnTo>
                    <a:pt x="182" y="134"/>
                  </a:lnTo>
                  <a:lnTo>
                    <a:pt x="181" y="134"/>
                  </a:lnTo>
                  <a:lnTo>
                    <a:pt x="180" y="137"/>
                  </a:lnTo>
                  <a:lnTo>
                    <a:pt x="178" y="137"/>
                  </a:lnTo>
                  <a:lnTo>
                    <a:pt x="176" y="142"/>
                  </a:lnTo>
                  <a:lnTo>
                    <a:pt x="175" y="143"/>
                  </a:lnTo>
                  <a:lnTo>
                    <a:pt x="174" y="145"/>
                  </a:lnTo>
                  <a:lnTo>
                    <a:pt x="172" y="148"/>
                  </a:lnTo>
                  <a:lnTo>
                    <a:pt x="170" y="150"/>
                  </a:lnTo>
                  <a:lnTo>
                    <a:pt x="170" y="151"/>
                  </a:lnTo>
                  <a:lnTo>
                    <a:pt x="166" y="154"/>
                  </a:lnTo>
                  <a:lnTo>
                    <a:pt x="165" y="156"/>
                  </a:lnTo>
                  <a:lnTo>
                    <a:pt x="163" y="158"/>
                  </a:lnTo>
                  <a:lnTo>
                    <a:pt x="163" y="159"/>
                  </a:lnTo>
                  <a:lnTo>
                    <a:pt x="158" y="162"/>
                  </a:lnTo>
                  <a:lnTo>
                    <a:pt x="157" y="164"/>
                  </a:lnTo>
                  <a:lnTo>
                    <a:pt x="155" y="166"/>
                  </a:lnTo>
                  <a:lnTo>
                    <a:pt x="153" y="166"/>
                  </a:lnTo>
                  <a:lnTo>
                    <a:pt x="150" y="169"/>
                  </a:lnTo>
                  <a:lnTo>
                    <a:pt x="149" y="170"/>
                  </a:lnTo>
                  <a:lnTo>
                    <a:pt x="146" y="172"/>
                  </a:lnTo>
                  <a:lnTo>
                    <a:pt x="145" y="173"/>
                  </a:lnTo>
                  <a:lnTo>
                    <a:pt x="140" y="175"/>
                  </a:lnTo>
                  <a:lnTo>
                    <a:pt x="140" y="176"/>
                  </a:lnTo>
                  <a:lnTo>
                    <a:pt x="137" y="177"/>
                  </a:lnTo>
                  <a:lnTo>
                    <a:pt x="137" y="179"/>
                  </a:lnTo>
                  <a:lnTo>
                    <a:pt x="132" y="180"/>
                  </a:lnTo>
                  <a:lnTo>
                    <a:pt x="131" y="180"/>
                  </a:lnTo>
                  <a:lnTo>
                    <a:pt x="127" y="182"/>
                  </a:lnTo>
                  <a:lnTo>
                    <a:pt x="126" y="182"/>
                  </a:lnTo>
                  <a:lnTo>
                    <a:pt x="124" y="183"/>
                  </a:lnTo>
                  <a:lnTo>
                    <a:pt x="122" y="184"/>
                  </a:lnTo>
                  <a:lnTo>
                    <a:pt x="118" y="184"/>
                  </a:lnTo>
                  <a:lnTo>
                    <a:pt x="118" y="185"/>
                  </a:lnTo>
                  <a:lnTo>
                    <a:pt x="114" y="185"/>
                  </a:lnTo>
                  <a:lnTo>
                    <a:pt x="114" y="185"/>
                  </a:lnTo>
                  <a:lnTo>
                    <a:pt x="109" y="187"/>
                  </a:lnTo>
                  <a:lnTo>
                    <a:pt x="108" y="187"/>
                  </a:lnTo>
                  <a:lnTo>
                    <a:pt x="106" y="187"/>
                  </a:lnTo>
                  <a:lnTo>
                    <a:pt x="104" y="187"/>
                  </a:lnTo>
                  <a:lnTo>
                    <a:pt x="101" y="187"/>
                  </a:lnTo>
                  <a:lnTo>
                    <a:pt x="100" y="187"/>
                  </a:lnTo>
                  <a:lnTo>
                    <a:pt x="96" y="189"/>
                  </a:lnTo>
                  <a:lnTo>
                    <a:pt x="96" y="189"/>
                  </a:lnTo>
                  <a:lnTo>
                    <a:pt x="91" y="187"/>
                  </a:lnTo>
                  <a:lnTo>
                    <a:pt x="91" y="187"/>
                  </a:lnTo>
                  <a:lnTo>
                    <a:pt x="88" y="187"/>
                  </a:lnTo>
                  <a:lnTo>
                    <a:pt x="85" y="187"/>
                  </a:lnTo>
                  <a:lnTo>
                    <a:pt x="83" y="187"/>
                  </a:lnTo>
                  <a:lnTo>
                    <a:pt x="82" y="187"/>
                  </a:lnTo>
                  <a:lnTo>
                    <a:pt x="79" y="185"/>
                  </a:lnTo>
                  <a:lnTo>
                    <a:pt x="77" y="185"/>
                  </a:lnTo>
                  <a:lnTo>
                    <a:pt x="75" y="185"/>
                  </a:lnTo>
                  <a:lnTo>
                    <a:pt x="73" y="184"/>
                  </a:lnTo>
                  <a:lnTo>
                    <a:pt x="71" y="184"/>
                  </a:lnTo>
                  <a:lnTo>
                    <a:pt x="69" y="184"/>
                  </a:lnTo>
                  <a:lnTo>
                    <a:pt x="66" y="183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0" y="180"/>
                  </a:lnTo>
                  <a:lnTo>
                    <a:pt x="58" y="179"/>
                  </a:lnTo>
                  <a:lnTo>
                    <a:pt x="57" y="179"/>
                  </a:lnTo>
                  <a:lnTo>
                    <a:pt x="54" y="177"/>
                  </a:lnTo>
                  <a:lnTo>
                    <a:pt x="54" y="177"/>
                  </a:lnTo>
                  <a:lnTo>
                    <a:pt x="50" y="175"/>
                  </a:lnTo>
                  <a:lnTo>
                    <a:pt x="50" y="175"/>
                  </a:lnTo>
                  <a:lnTo>
                    <a:pt x="47" y="173"/>
                  </a:lnTo>
                  <a:lnTo>
                    <a:pt x="45" y="172"/>
                  </a:lnTo>
                  <a:lnTo>
                    <a:pt x="42" y="170"/>
                  </a:lnTo>
                  <a:lnTo>
                    <a:pt x="42" y="170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5" y="165"/>
                  </a:lnTo>
                  <a:lnTo>
                    <a:pt x="35" y="165"/>
                  </a:lnTo>
                  <a:lnTo>
                    <a:pt x="33" y="162"/>
                  </a:lnTo>
                  <a:lnTo>
                    <a:pt x="32" y="162"/>
                  </a:lnTo>
                  <a:lnTo>
                    <a:pt x="31" y="159"/>
                  </a:lnTo>
                  <a:lnTo>
                    <a:pt x="28" y="158"/>
                  </a:lnTo>
                  <a:lnTo>
                    <a:pt x="26" y="157"/>
                  </a:lnTo>
                  <a:lnTo>
                    <a:pt x="26" y="156"/>
                  </a:lnTo>
                  <a:lnTo>
                    <a:pt x="23" y="152"/>
                  </a:lnTo>
                  <a:lnTo>
                    <a:pt x="23" y="152"/>
                  </a:lnTo>
                  <a:lnTo>
                    <a:pt x="20" y="150"/>
                  </a:lnTo>
                  <a:lnTo>
                    <a:pt x="20" y="149"/>
                  </a:lnTo>
                  <a:lnTo>
                    <a:pt x="17" y="145"/>
                  </a:lnTo>
                  <a:lnTo>
                    <a:pt x="17" y="145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4" y="140"/>
                  </a:lnTo>
                  <a:lnTo>
                    <a:pt x="14" y="140"/>
                  </a:lnTo>
                  <a:lnTo>
                    <a:pt x="10" y="135"/>
                  </a:lnTo>
                  <a:lnTo>
                    <a:pt x="10" y="135"/>
                  </a:lnTo>
                  <a:lnTo>
                    <a:pt x="9" y="133"/>
                  </a:lnTo>
                  <a:lnTo>
                    <a:pt x="9" y="131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4"/>
                  </a:lnTo>
                  <a:lnTo>
                    <a:pt x="5" y="123"/>
                  </a:lnTo>
                  <a:lnTo>
                    <a:pt x="3" y="120"/>
                  </a:lnTo>
                  <a:lnTo>
                    <a:pt x="3" y="119"/>
                  </a:lnTo>
                  <a:lnTo>
                    <a:pt x="3" y="116"/>
                  </a:lnTo>
                  <a:lnTo>
                    <a:pt x="2" y="115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8"/>
                  </a:lnTo>
                  <a:lnTo>
                    <a:pt x="1" y="9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2" y="77"/>
                  </a:lnTo>
                  <a:lnTo>
                    <a:pt x="2" y="77"/>
                  </a:lnTo>
                  <a:lnTo>
                    <a:pt x="2" y="72"/>
                  </a:lnTo>
                  <a:lnTo>
                    <a:pt x="3" y="72"/>
                  </a:lnTo>
                  <a:lnTo>
                    <a:pt x="3" y="68"/>
                  </a:lnTo>
                  <a:lnTo>
                    <a:pt x="5" y="67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1" y="51"/>
                  </a:lnTo>
                  <a:lnTo>
                    <a:pt x="14" y="51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7" y="43"/>
                  </a:lnTo>
                  <a:lnTo>
                    <a:pt x="19" y="40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5" y="35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29"/>
                  </a:lnTo>
                </a:path>
              </a:pathLst>
            </a:custGeom>
            <a:solidFill>
              <a:srgbClr val="66CC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13" name="Freeform 25"/>
            <p:cNvSpPr>
              <a:spLocks/>
            </p:cNvSpPr>
            <p:nvPr/>
          </p:nvSpPr>
          <p:spPr bwMode="auto">
            <a:xfrm>
              <a:off x="2316" y="2092"/>
              <a:ext cx="193" cy="190"/>
            </a:xfrm>
            <a:custGeom>
              <a:avLst/>
              <a:gdLst>
                <a:gd name="T0" fmla="*/ 34 w 193"/>
                <a:gd name="T1" fmla="*/ 24 h 190"/>
                <a:gd name="T2" fmla="*/ 42 w 193"/>
                <a:gd name="T3" fmla="*/ 17 h 190"/>
                <a:gd name="T4" fmla="*/ 51 w 193"/>
                <a:gd name="T5" fmla="*/ 12 h 190"/>
                <a:gd name="T6" fmla="*/ 60 w 193"/>
                <a:gd name="T7" fmla="*/ 8 h 190"/>
                <a:gd name="T8" fmla="*/ 69 w 193"/>
                <a:gd name="T9" fmla="*/ 4 h 190"/>
                <a:gd name="T10" fmla="*/ 82 w 193"/>
                <a:gd name="T11" fmla="*/ 1 h 190"/>
                <a:gd name="T12" fmla="*/ 90 w 193"/>
                <a:gd name="T13" fmla="*/ 1 h 190"/>
                <a:gd name="T14" fmla="*/ 104 w 193"/>
                <a:gd name="T15" fmla="*/ 1 h 190"/>
                <a:gd name="T16" fmla="*/ 113 w 193"/>
                <a:gd name="T17" fmla="*/ 3 h 190"/>
                <a:gd name="T18" fmla="*/ 121 w 193"/>
                <a:gd name="T19" fmla="*/ 4 h 190"/>
                <a:gd name="T20" fmla="*/ 129 w 193"/>
                <a:gd name="T21" fmla="*/ 7 h 190"/>
                <a:gd name="T22" fmla="*/ 138 w 193"/>
                <a:gd name="T23" fmla="*/ 11 h 190"/>
                <a:gd name="T24" fmla="*/ 149 w 193"/>
                <a:gd name="T25" fmla="*/ 17 h 190"/>
                <a:gd name="T26" fmla="*/ 158 w 193"/>
                <a:gd name="T27" fmla="*/ 26 h 190"/>
                <a:gd name="T28" fmla="*/ 165 w 193"/>
                <a:gd name="T29" fmla="*/ 31 h 190"/>
                <a:gd name="T30" fmla="*/ 171 w 193"/>
                <a:gd name="T31" fmla="*/ 39 h 190"/>
                <a:gd name="T32" fmla="*/ 178 w 193"/>
                <a:gd name="T33" fmla="*/ 49 h 190"/>
                <a:gd name="T34" fmla="*/ 183 w 193"/>
                <a:gd name="T35" fmla="*/ 60 h 190"/>
                <a:gd name="T36" fmla="*/ 188 w 193"/>
                <a:gd name="T37" fmla="*/ 68 h 190"/>
                <a:gd name="T38" fmla="*/ 189 w 193"/>
                <a:gd name="T39" fmla="*/ 77 h 190"/>
                <a:gd name="T40" fmla="*/ 190 w 193"/>
                <a:gd name="T41" fmla="*/ 85 h 190"/>
                <a:gd name="T42" fmla="*/ 190 w 193"/>
                <a:gd name="T43" fmla="*/ 98 h 190"/>
                <a:gd name="T44" fmla="*/ 190 w 193"/>
                <a:gd name="T45" fmla="*/ 107 h 190"/>
                <a:gd name="T46" fmla="*/ 188 w 193"/>
                <a:gd name="T47" fmla="*/ 116 h 190"/>
                <a:gd name="T48" fmla="*/ 184 w 193"/>
                <a:gd name="T49" fmla="*/ 126 h 190"/>
                <a:gd name="T50" fmla="*/ 181 w 193"/>
                <a:gd name="T51" fmla="*/ 134 h 190"/>
                <a:gd name="T52" fmla="*/ 175 w 193"/>
                <a:gd name="T53" fmla="*/ 143 h 190"/>
                <a:gd name="T54" fmla="*/ 170 w 193"/>
                <a:gd name="T55" fmla="*/ 151 h 190"/>
                <a:gd name="T56" fmla="*/ 163 w 193"/>
                <a:gd name="T57" fmla="*/ 159 h 190"/>
                <a:gd name="T58" fmla="*/ 153 w 193"/>
                <a:gd name="T59" fmla="*/ 166 h 190"/>
                <a:gd name="T60" fmla="*/ 145 w 193"/>
                <a:gd name="T61" fmla="*/ 173 h 190"/>
                <a:gd name="T62" fmla="*/ 137 w 193"/>
                <a:gd name="T63" fmla="*/ 179 h 190"/>
                <a:gd name="T64" fmla="*/ 126 w 193"/>
                <a:gd name="T65" fmla="*/ 182 h 190"/>
                <a:gd name="T66" fmla="*/ 118 w 193"/>
                <a:gd name="T67" fmla="*/ 185 h 190"/>
                <a:gd name="T68" fmla="*/ 106 w 193"/>
                <a:gd name="T69" fmla="*/ 187 h 190"/>
                <a:gd name="T70" fmla="*/ 96 w 193"/>
                <a:gd name="T71" fmla="*/ 189 h 190"/>
                <a:gd name="T72" fmla="*/ 83 w 193"/>
                <a:gd name="T73" fmla="*/ 187 h 190"/>
                <a:gd name="T74" fmla="*/ 75 w 193"/>
                <a:gd name="T75" fmla="*/ 185 h 190"/>
                <a:gd name="T76" fmla="*/ 66 w 193"/>
                <a:gd name="T77" fmla="*/ 183 h 190"/>
                <a:gd name="T78" fmla="*/ 58 w 193"/>
                <a:gd name="T79" fmla="*/ 179 h 190"/>
                <a:gd name="T80" fmla="*/ 47 w 193"/>
                <a:gd name="T81" fmla="*/ 173 h 190"/>
                <a:gd name="T82" fmla="*/ 39 w 193"/>
                <a:gd name="T83" fmla="*/ 168 h 190"/>
                <a:gd name="T84" fmla="*/ 31 w 193"/>
                <a:gd name="T85" fmla="*/ 159 h 190"/>
                <a:gd name="T86" fmla="*/ 23 w 193"/>
                <a:gd name="T87" fmla="*/ 152 h 190"/>
                <a:gd name="T88" fmla="*/ 16 w 193"/>
                <a:gd name="T89" fmla="*/ 143 h 190"/>
                <a:gd name="T90" fmla="*/ 9 w 193"/>
                <a:gd name="T91" fmla="*/ 133 h 190"/>
                <a:gd name="T92" fmla="*/ 7 w 193"/>
                <a:gd name="T93" fmla="*/ 124 h 190"/>
                <a:gd name="T94" fmla="*/ 3 w 193"/>
                <a:gd name="T95" fmla="*/ 116 h 190"/>
                <a:gd name="T96" fmla="*/ 1 w 193"/>
                <a:gd name="T97" fmla="*/ 108 h 190"/>
                <a:gd name="T98" fmla="*/ 1 w 193"/>
                <a:gd name="T99" fmla="*/ 98 h 190"/>
                <a:gd name="T100" fmla="*/ 1 w 193"/>
                <a:gd name="T101" fmla="*/ 86 h 190"/>
                <a:gd name="T102" fmla="*/ 2 w 193"/>
                <a:gd name="T103" fmla="*/ 77 h 190"/>
                <a:gd name="T104" fmla="*/ 5 w 193"/>
                <a:gd name="T105" fmla="*/ 67 h 190"/>
                <a:gd name="T106" fmla="*/ 8 w 193"/>
                <a:gd name="T107" fmla="*/ 59 h 190"/>
                <a:gd name="T108" fmla="*/ 14 w 193"/>
                <a:gd name="T109" fmla="*/ 51 h 190"/>
                <a:gd name="T110" fmla="*/ 19 w 193"/>
                <a:gd name="T111" fmla="*/ 40 h 190"/>
                <a:gd name="T112" fmla="*/ 26 w 193"/>
                <a:gd name="T113" fmla="*/ 32 h 1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3"/>
                <a:gd name="T172" fmla="*/ 0 h 190"/>
                <a:gd name="T173" fmla="*/ 193 w 193"/>
                <a:gd name="T174" fmla="*/ 190 h 19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3" h="190">
                  <a:moveTo>
                    <a:pt x="28" y="29"/>
                  </a:moveTo>
                  <a:lnTo>
                    <a:pt x="28" y="29"/>
                  </a:lnTo>
                  <a:lnTo>
                    <a:pt x="33" y="26"/>
                  </a:lnTo>
                  <a:lnTo>
                    <a:pt x="34" y="24"/>
                  </a:lnTo>
                  <a:lnTo>
                    <a:pt x="36" y="22"/>
                  </a:lnTo>
                  <a:lnTo>
                    <a:pt x="39" y="22"/>
                  </a:lnTo>
                  <a:lnTo>
                    <a:pt x="41" y="19"/>
                  </a:lnTo>
                  <a:lnTo>
                    <a:pt x="42" y="17"/>
                  </a:lnTo>
                  <a:lnTo>
                    <a:pt x="45" y="16"/>
                  </a:lnTo>
                  <a:lnTo>
                    <a:pt x="47" y="15"/>
                  </a:lnTo>
                  <a:lnTo>
                    <a:pt x="51" y="14"/>
                  </a:lnTo>
                  <a:lnTo>
                    <a:pt x="51" y="12"/>
                  </a:lnTo>
                  <a:lnTo>
                    <a:pt x="56" y="11"/>
                  </a:lnTo>
                  <a:lnTo>
                    <a:pt x="56" y="9"/>
                  </a:lnTo>
                  <a:lnTo>
                    <a:pt x="59" y="8"/>
                  </a:lnTo>
                  <a:lnTo>
                    <a:pt x="60" y="8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7" y="5"/>
                  </a:lnTo>
                  <a:lnTo>
                    <a:pt x="69" y="4"/>
                  </a:lnTo>
                  <a:lnTo>
                    <a:pt x="73" y="4"/>
                  </a:lnTo>
                  <a:lnTo>
                    <a:pt x="73" y="3"/>
                  </a:lnTo>
                  <a:lnTo>
                    <a:pt x="77" y="3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5" y="1"/>
                  </a:lnTo>
                  <a:lnTo>
                    <a:pt x="88" y="1"/>
                  </a:lnTo>
                  <a:lnTo>
                    <a:pt x="90" y="1"/>
                  </a:lnTo>
                  <a:lnTo>
                    <a:pt x="91" y="1"/>
                  </a:lnTo>
                  <a:lnTo>
                    <a:pt x="96" y="0"/>
                  </a:lnTo>
                  <a:lnTo>
                    <a:pt x="100" y="1"/>
                  </a:lnTo>
                  <a:lnTo>
                    <a:pt x="104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3" y="3"/>
                  </a:lnTo>
                  <a:lnTo>
                    <a:pt x="114" y="3"/>
                  </a:lnTo>
                  <a:lnTo>
                    <a:pt x="116" y="3"/>
                  </a:lnTo>
                  <a:lnTo>
                    <a:pt x="118" y="4"/>
                  </a:lnTo>
                  <a:lnTo>
                    <a:pt x="121" y="4"/>
                  </a:lnTo>
                  <a:lnTo>
                    <a:pt x="122" y="4"/>
                  </a:lnTo>
                  <a:lnTo>
                    <a:pt x="125" y="5"/>
                  </a:lnTo>
                  <a:lnTo>
                    <a:pt x="126" y="7"/>
                  </a:lnTo>
                  <a:lnTo>
                    <a:pt x="129" y="7"/>
                  </a:lnTo>
                  <a:lnTo>
                    <a:pt x="131" y="8"/>
                  </a:lnTo>
                  <a:lnTo>
                    <a:pt x="133" y="9"/>
                  </a:lnTo>
                  <a:lnTo>
                    <a:pt x="134" y="9"/>
                  </a:lnTo>
                  <a:lnTo>
                    <a:pt x="138" y="11"/>
                  </a:lnTo>
                  <a:lnTo>
                    <a:pt x="141" y="14"/>
                  </a:lnTo>
                  <a:lnTo>
                    <a:pt x="145" y="15"/>
                  </a:lnTo>
                  <a:lnTo>
                    <a:pt x="146" y="16"/>
                  </a:lnTo>
                  <a:lnTo>
                    <a:pt x="149" y="17"/>
                  </a:lnTo>
                  <a:lnTo>
                    <a:pt x="151" y="21"/>
                  </a:lnTo>
                  <a:lnTo>
                    <a:pt x="153" y="21"/>
                  </a:lnTo>
                  <a:lnTo>
                    <a:pt x="156" y="23"/>
                  </a:lnTo>
                  <a:lnTo>
                    <a:pt x="158" y="26"/>
                  </a:lnTo>
                  <a:lnTo>
                    <a:pt x="159" y="26"/>
                  </a:lnTo>
                  <a:lnTo>
                    <a:pt x="162" y="29"/>
                  </a:lnTo>
                  <a:lnTo>
                    <a:pt x="163" y="30"/>
                  </a:lnTo>
                  <a:lnTo>
                    <a:pt x="165" y="31"/>
                  </a:lnTo>
                  <a:lnTo>
                    <a:pt x="165" y="32"/>
                  </a:lnTo>
                  <a:lnTo>
                    <a:pt x="168" y="36"/>
                  </a:lnTo>
                  <a:lnTo>
                    <a:pt x="171" y="38"/>
                  </a:lnTo>
                  <a:lnTo>
                    <a:pt x="171" y="39"/>
                  </a:lnTo>
                  <a:lnTo>
                    <a:pt x="174" y="43"/>
                  </a:lnTo>
                  <a:lnTo>
                    <a:pt x="175" y="45"/>
                  </a:lnTo>
                  <a:lnTo>
                    <a:pt x="176" y="46"/>
                  </a:lnTo>
                  <a:lnTo>
                    <a:pt x="178" y="49"/>
                  </a:lnTo>
                  <a:lnTo>
                    <a:pt x="181" y="53"/>
                  </a:lnTo>
                  <a:lnTo>
                    <a:pt x="182" y="56"/>
                  </a:lnTo>
                  <a:lnTo>
                    <a:pt x="182" y="57"/>
                  </a:lnTo>
                  <a:lnTo>
                    <a:pt x="183" y="60"/>
                  </a:lnTo>
                  <a:lnTo>
                    <a:pt x="184" y="61"/>
                  </a:lnTo>
                  <a:lnTo>
                    <a:pt x="184" y="64"/>
                  </a:lnTo>
                  <a:lnTo>
                    <a:pt x="187" y="65"/>
                  </a:lnTo>
                  <a:lnTo>
                    <a:pt x="188" y="68"/>
                  </a:lnTo>
                  <a:lnTo>
                    <a:pt x="188" y="70"/>
                  </a:lnTo>
                  <a:lnTo>
                    <a:pt x="188" y="72"/>
                  </a:lnTo>
                  <a:lnTo>
                    <a:pt x="189" y="73"/>
                  </a:lnTo>
                  <a:lnTo>
                    <a:pt x="189" y="77"/>
                  </a:lnTo>
                  <a:lnTo>
                    <a:pt x="189" y="78"/>
                  </a:lnTo>
                  <a:lnTo>
                    <a:pt x="190" y="80"/>
                  </a:lnTo>
                  <a:lnTo>
                    <a:pt x="190" y="81"/>
                  </a:lnTo>
                  <a:lnTo>
                    <a:pt x="190" y="85"/>
                  </a:lnTo>
                  <a:lnTo>
                    <a:pt x="190" y="86"/>
                  </a:lnTo>
                  <a:lnTo>
                    <a:pt x="190" y="89"/>
                  </a:lnTo>
                  <a:lnTo>
                    <a:pt x="192" y="94"/>
                  </a:lnTo>
                  <a:lnTo>
                    <a:pt x="190" y="98"/>
                  </a:lnTo>
                  <a:lnTo>
                    <a:pt x="190" y="100"/>
                  </a:lnTo>
                  <a:lnTo>
                    <a:pt x="190" y="102"/>
                  </a:lnTo>
                  <a:lnTo>
                    <a:pt x="190" y="103"/>
                  </a:lnTo>
                  <a:lnTo>
                    <a:pt x="190" y="107"/>
                  </a:lnTo>
                  <a:lnTo>
                    <a:pt x="190" y="108"/>
                  </a:lnTo>
                  <a:lnTo>
                    <a:pt x="189" y="112"/>
                  </a:lnTo>
                  <a:lnTo>
                    <a:pt x="189" y="116"/>
                  </a:lnTo>
                  <a:lnTo>
                    <a:pt x="188" y="116"/>
                  </a:lnTo>
                  <a:lnTo>
                    <a:pt x="188" y="120"/>
                  </a:lnTo>
                  <a:lnTo>
                    <a:pt x="187" y="121"/>
                  </a:lnTo>
                  <a:lnTo>
                    <a:pt x="184" y="124"/>
                  </a:lnTo>
                  <a:lnTo>
                    <a:pt x="184" y="126"/>
                  </a:lnTo>
                  <a:lnTo>
                    <a:pt x="183" y="128"/>
                  </a:lnTo>
                  <a:lnTo>
                    <a:pt x="183" y="129"/>
                  </a:lnTo>
                  <a:lnTo>
                    <a:pt x="182" y="134"/>
                  </a:lnTo>
                  <a:lnTo>
                    <a:pt x="181" y="134"/>
                  </a:lnTo>
                  <a:lnTo>
                    <a:pt x="180" y="137"/>
                  </a:lnTo>
                  <a:lnTo>
                    <a:pt x="178" y="137"/>
                  </a:lnTo>
                  <a:lnTo>
                    <a:pt x="176" y="142"/>
                  </a:lnTo>
                  <a:lnTo>
                    <a:pt x="175" y="143"/>
                  </a:lnTo>
                  <a:lnTo>
                    <a:pt x="174" y="145"/>
                  </a:lnTo>
                  <a:lnTo>
                    <a:pt x="172" y="148"/>
                  </a:lnTo>
                  <a:lnTo>
                    <a:pt x="170" y="150"/>
                  </a:lnTo>
                  <a:lnTo>
                    <a:pt x="170" y="151"/>
                  </a:lnTo>
                  <a:lnTo>
                    <a:pt x="166" y="154"/>
                  </a:lnTo>
                  <a:lnTo>
                    <a:pt x="165" y="156"/>
                  </a:lnTo>
                  <a:lnTo>
                    <a:pt x="163" y="158"/>
                  </a:lnTo>
                  <a:lnTo>
                    <a:pt x="163" y="159"/>
                  </a:lnTo>
                  <a:lnTo>
                    <a:pt x="158" y="162"/>
                  </a:lnTo>
                  <a:lnTo>
                    <a:pt x="157" y="164"/>
                  </a:lnTo>
                  <a:lnTo>
                    <a:pt x="155" y="166"/>
                  </a:lnTo>
                  <a:lnTo>
                    <a:pt x="153" y="166"/>
                  </a:lnTo>
                  <a:lnTo>
                    <a:pt x="150" y="169"/>
                  </a:lnTo>
                  <a:lnTo>
                    <a:pt x="149" y="170"/>
                  </a:lnTo>
                  <a:lnTo>
                    <a:pt x="146" y="172"/>
                  </a:lnTo>
                  <a:lnTo>
                    <a:pt x="145" y="173"/>
                  </a:lnTo>
                  <a:lnTo>
                    <a:pt x="140" y="175"/>
                  </a:lnTo>
                  <a:lnTo>
                    <a:pt x="140" y="176"/>
                  </a:lnTo>
                  <a:lnTo>
                    <a:pt x="137" y="177"/>
                  </a:lnTo>
                  <a:lnTo>
                    <a:pt x="137" y="179"/>
                  </a:lnTo>
                  <a:lnTo>
                    <a:pt x="132" y="180"/>
                  </a:lnTo>
                  <a:lnTo>
                    <a:pt x="131" y="180"/>
                  </a:lnTo>
                  <a:lnTo>
                    <a:pt x="127" y="182"/>
                  </a:lnTo>
                  <a:lnTo>
                    <a:pt x="126" y="182"/>
                  </a:lnTo>
                  <a:lnTo>
                    <a:pt x="124" y="183"/>
                  </a:lnTo>
                  <a:lnTo>
                    <a:pt x="122" y="184"/>
                  </a:lnTo>
                  <a:lnTo>
                    <a:pt x="118" y="184"/>
                  </a:lnTo>
                  <a:lnTo>
                    <a:pt x="118" y="185"/>
                  </a:lnTo>
                  <a:lnTo>
                    <a:pt x="114" y="185"/>
                  </a:lnTo>
                  <a:lnTo>
                    <a:pt x="109" y="187"/>
                  </a:lnTo>
                  <a:lnTo>
                    <a:pt x="108" y="187"/>
                  </a:lnTo>
                  <a:lnTo>
                    <a:pt x="106" y="187"/>
                  </a:lnTo>
                  <a:lnTo>
                    <a:pt x="104" y="187"/>
                  </a:lnTo>
                  <a:lnTo>
                    <a:pt x="101" y="187"/>
                  </a:lnTo>
                  <a:lnTo>
                    <a:pt x="100" y="187"/>
                  </a:lnTo>
                  <a:lnTo>
                    <a:pt x="96" y="189"/>
                  </a:lnTo>
                  <a:lnTo>
                    <a:pt x="91" y="187"/>
                  </a:lnTo>
                  <a:lnTo>
                    <a:pt x="88" y="187"/>
                  </a:lnTo>
                  <a:lnTo>
                    <a:pt x="85" y="187"/>
                  </a:lnTo>
                  <a:lnTo>
                    <a:pt x="83" y="187"/>
                  </a:lnTo>
                  <a:lnTo>
                    <a:pt x="82" y="187"/>
                  </a:lnTo>
                  <a:lnTo>
                    <a:pt x="79" y="185"/>
                  </a:lnTo>
                  <a:lnTo>
                    <a:pt x="77" y="185"/>
                  </a:lnTo>
                  <a:lnTo>
                    <a:pt x="75" y="185"/>
                  </a:lnTo>
                  <a:lnTo>
                    <a:pt x="73" y="184"/>
                  </a:lnTo>
                  <a:lnTo>
                    <a:pt x="71" y="184"/>
                  </a:lnTo>
                  <a:lnTo>
                    <a:pt x="69" y="184"/>
                  </a:lnTo>
                  <a:lnTo>
                    <a:pt x="66" y="183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0" y="180"/>
                  </a:lnTo>
                  <a:lnTo>
                    <a:pt x="58" y="179"/>
                  </a:lnTo>
                  <a:lnTo>
                    <a:pt x="57" y="179"/>
                  </a:lnTo>
                  <a:lnTo>
                    <a:pt x="54" y="177"/>
                  </a:lnTo>
                  <a:lnTo>
                    <a:pt x="50" y="175"/>
                  </a:lnTo>
                  <a:lnTo>
                    <a:pt x="47" y="173"/>
                  </a:lnTo>
                  <a:lnTo>
                    <a:pt x="45" y="172"/>
                  </a:lnTo>
                  <a:lnTo>
                    <a:pt x="42" y="170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5" y="165"/>
                  </a:lnTo>
                  <a:lnTo>
                    <a:pt x="33" y="162"/>
                  </a:lnTo>
                  <a:lnTo>
                    <a:pt x="32" y="162"/>
                  </a:lnTo>
                  <a:lnTo>
                    <a:pt x="31" y="159"/>
                  </a:lnTo>
                  <a:lnTo>
                    <a:pt x="28" y="158"/>
                  </a:lnTo>
                  <a:lnTo>
                    <a:pt x="26" y="157"/>
                  </a:lnTo>
                  <a:lnTo>
                    <a:pt x="26" y="156"/>
                  </a:lnTo>
                  <a:lnTo>
                    <a:pt x="23" y="152"/>
                  </a:lnTo>
                  <a:lnTo>
                    <a:pt x="20" y="150"/>
                  </a:lnTo>
                  <a:lnTo>
                    <a:pt x="20" y="149"/>
                  </a:lnTo>
                  <a:lnTo>
                    <a:pt x="17" y="145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4" y="140"/>
                  </a:lnTo>
                  <a:lnTo>
                    <a:pt x="10" y="135"/>
                  </a:lnTo>
                  <a:lnTo>
                    <a:pt x="9" y="133"/>
                  </a:lnTo>
                  <a:lnTo>
                    <a:pt x="9" y="131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4"/>
                  </a:lnTo>
                  <a:lnTo>
                    <a:pt x="5" y="123"/>
                  </a:lnTo>
                  <a:lnTo>
                    <a:pt x="3" y="120"/>
                  </a:lnTo>
                  <a:lnTo>
                    <a:pt x="3" y="119"/>
                  </a:lnTo>
                  <a:lnTo>
                    <a:pt x="3" y="116"/>
                  </a:lnTo>
                  <a:lnTo>
                    <a:pt x="2" y="115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8"/>
                  </a:lnTo>
                  <a:lnTo>
                    <a:pt x="0" y="94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2" y="77"/>
                  </a:lnTo>
                  <a:lnTo>
                    <a:pt x="2" y="72"/>
                  </a:lnTo>
                  <a:lnTo>
                    <a:pt x="3" y="72"/>
                  </a:lnTo>
                  <a:lnTo>
                    <a:pt x="3" y="68"/>
                  </a:lnTo>
                  <a:lnTo>
                    <a:pt x="5" y="67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1" y="51"/>
                  </a:lnTo>
                  <a:lnTo>
                    <a:pt x="14" y="51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7" y="43"/>
                  </a:lnTo>
                  <a:lnTo>
                    <a:pt x="19" y="40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5" y="35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29"/>
                  </a:lnTo>
                </a:path>
              </a:pathLst>
            </a:custGeom>
            <a:gradFill rotWithShape="0">
              <a:gsLst>
                <a:gs pos="0">
                  <a:srgbClr val="66CCFF"/>
                </a:gs>
                <a:gs pos="100000">
                  <a:srgbClr val="3D7A99"/>
                </a:gs>
              </a:gsLst>
              <a:path path="rect">
                <a:fillToRect l="50000" t="50000" r="50000" b="50000"/>
              </a:path>
            </a:gra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785813" y="2000250"/>
            <a:ext cx="45196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 уровень: 2</a:t>
            </a:r>
            <a:r>
              <a:rPr lang="en-US" sz="36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ē</a:t>
            </a:r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714375" y="2928938"/>
            <a:ext cx="3733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2 уровень:8</a:t>
            </a:r>
            <a:r>
              <a:rPr lang="en-US" sz="3600" b="1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ē</a:t>
            </a: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1237928" y="116632"/>
            <a:ext cx="790607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Максимальное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количеств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электронов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1и 2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уровн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ях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advTm="16983">
    <p:dissolv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62A7F46-9CBE-4B31-AFAE-1CA951E578F6}" type="slidenum">
              <a:rPr lang="en-US" smtClean="0"/>
              <a:pPr/>
              <a:t>54</a:t>
            </a:fld>
            <a:endParaRPr lang="en-US" smtClean="0"/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4071938" y="1500188"/>
            <a:ext cx="4808537" cy="4670425"/>
            <a:chOff x="1798" y="1561"/>
            <a:chExt cx="2084" cy="2042"/>
          </a:xfrm>
        </p:grpSpPr>
        <p:sp>
          <p:nvSpPr>
            <p:cNvPr id="15363" name="Freeform 3"/>
            <p:cNvSpPr>
              <a:spLocks/>
            </p:cNvSpPr>
            <p:nvPr/>
          </p:nvSpPr>
          <p:spPr bwMode="auto">
            <a:xfrm>
              <a:off x="1873" y="1634"/>
              <a:ext cx="1932" cy="1882"/>
            </a:xfrm>
            <a:custGeom>
              <a:avLst/>
              <a:gdLst/>
              <a:ahLst/>
              <a:cxnLst>
                <a:cxn ang="0">
                  <a:pos x="378" y="216"/>
                </a:cxn>
                <a:cxn ang="0">
                  <a:pos x="473" y="148"/>
                </a:cxn>
                <a:cxn ang="0">
                  <a:pos x="599" y="79"/>
                </a:cxn>
                <a:cxn ang="0">
                  <a:pos x="698" y="40"/>
                </a:cxn>
                <a:cxn ang="0">
                  <a:pos x="825" y="11"/>
                </a:cxn>
                <a:cxn ang="0">
                  <a:pos x="924" y="1"/>
                </a:cxn>
                <a:cxn ang="0">
                  <a:pos x="1050" y="4"/>
                </a:cxn>
                <a:cxn ang="0">
                  <a:pos x="1146" y="19"/>
                </a:cxn>
                <a:cxn ang="0">
                  <a:pos x="1265" y="53"/>
                </a:cxn>
                <a:cxn ang="0">
                  <a:pos x="1355" y="89"/>
                </a:cxn>
                <a:cxn ang="0">
                  <a:pos x="1463" y="149"/>
                </a:cxn>
                <a:cxn ang="0">
                  <a:pos x="1540" y="203"/>
                </a:cxn>
                <a:cxn ang="0">
                  <a:pos x="1634" y="284"/>
                </a:cxn>
                <a:cxn ang="0">
                  <a:pos x="1700" y="353"/>
                </a:cxn>
                <a:cxn ang="0">
                  <a:pos x="1774" y="449"/>
                </a:cxn>
                <a:cxn ang="0">
                  <a:pos x="1823" y="531"/>
                </a:cxn>
                <a:cxn ang="0">
                  <a:pos x="1873" y="642"/>
                </a:cxn>
                <a:cxn ang="0">
                  <a:pos x="1903" y="731"/>
                </a:cxn>
                <a:cxn ang="0">
                  <a:pos x="1926" y="850"/>
                </a:cxn>
                <a:cxn ang="0">
                  <a:pos x="1931" y="946"/>
                </a:cxn>
                <a:cxn ang="0">
                  <a:pos x="1921" y="1068"/>
                </a:cxn>
                <a:cxn ang="0">
                  <a:pos x="1901" y="1165"/>
                </a:cxn>
                <a:cxn ang="0">
                  <a:pos x="1854" y="1290"/>
                </a:cxn>
                <a:cxn ang="0">
                  <a:pos x="1802" y="1385"/>
                </a:cxn>
                <a:cxn ang="0">
                  <a:pos x="1715" y="1505"/>
                </a:cxn>
                <a:cxn ang="0">
                  <a:pos x="1634" y="1591"/>
                </a:cxn>
                <a:cxn ang="0">
                  <a:pos x="1509" y="1698"/>
                </a:cxn>
                <a:cxn ang="0">
                  <a:pos x="1414" y="1762"/>
                </a:cxn>
                <a:cxn ang="0">
                  <a:pos x="1287" y="1821"/>
                </a:cxn>
                <a:cxn ang="0">
                  <a:pos x="1188" y="1853"/>
                </a:cxn>
                <a:cxn ang="0">
                  <a:pos x="1061" y="1876"/>
                </a:cxn>
                <a:cxn ang="0">
                  <a:pos x="961" y="1881"/>
                </a:cxn>
                <a:cxn ang="0">
                  <a:pos x="838" y="1870"/>
                </a:cxn>
                <a:cxn ang="0">
                  <a:pos x="742" y="1851"/>
                </a:cxn>
                <a:cxn ang="0">
                  <a:pos x="625" y="1813"/>
                </a:cxn>
                <a:cxn ang="0">
                  <a:pos x="537" y="1772"/>
                </a:cxn>
                <a:cxn ang="0">
                  <a:pos x="433" y="1709"/>
                </a:cxn>
                <a:cxn ang="0">
                  <a:pos x="355" y="1651"/>
                </a:cxn>
                <a:cxn ang="0">
                  <a:pos x="266" y="1567"/>
                </a:cxn>
                <a:cxn ang="0">
                  <a:pos x="203" y="1494"/>
                </a:cxn>
                <a:cxn ang="0">
                  <a:pos x="132" y="1395"/>
                </a:cxn>
                <a:cxn ang="0">
                  <a:pos x="88" y="1312"/>
                </a:cxn>
                <a:cxn ang="0">
                  <a:pos x="44" y="1200"/>
                </a:cxn>
                <a:cxn ang="0">
                  <a:pos x="17" y="1108"/>
                </a:cxn>
                <a:cxn ang="0">
                  <a:pos x="1" y="988"/>
                </a:cxn>
                <a:cxn ang="0">
                  <a:pos x="1" y="891"/>
                </a:cxn>
                <a:cxn ang="0">
                  <a:pos x="17" y="769"/>
                </a:cxn>
                <a:cxn ang="0">
                  <a:pos x="45" y="671"/>
                </a:cxn>
                <a:cxn ang="0">
                  <a:pos x="99" y="547"/>
                </a:cxn>
                <a:cxn ang="0">
                  <a:pos x="156" y="453"/>
                </a:cxn>
                <a:cxn ang="0">
                  <a:pos x="252" y="334"/>
                </a:cxn>
              </a:cxnLst>
              <a:rect l="0" t="0" r="r" b="b"/>
              <a:pathLst>
                <a:path w="1932" h="1882">
                  <a:moveTo>
                    <a:pt x="296" y="289"/>
                  </a:moveTo>
                  <a:lnTo>
                    <a:pt x="296" y="289"/>
                  </a:lnTo>
                  <a:lnTo>
                    <a:pt x="334" y="254"/>
                  </a:lnTo>
                  <a:lnTo>
                    <a:pt x="343" y="245"/>
                  </a:lnTo>
                  <a:lnTo>
                    <a:pt x="378" y="216"/>
                  </a:lnTo>
                  <a:lnTo>
                    <a:pt x="386" y="209"/>
                  </a:lnTo>
                  <a:lnTo>
                    <a:pt x="421" y="184"/>
                  </a:lnTo>
                  <a:lnTo>
                    <a:pt x="429" y="177"/>
                  </a:lnTo>
                  <a:lnTo>
                    <a:pt x="465" y="152"/>
                  </a:lnTo>
                  <a:lnTo>
                    <a:pt x="473" y="148"/>
                  </a:lnTo>
                  <a:lnTo>
                    <a:pt x="509" y="125"/>
                  </a:lnTo>
                  <a:lnTo>
                    <a:pt x="518" y="120"/>
                  </a:lnTo>
                  <a:lnTo>
                    <a:pt x="553" y="101"/>
                  </a:lnTo>
                  <a:lnTo>
                    <a:pt x="562" y="96"/>
                  </a:lnTo>
                  <a:lnTo>
                    <a:pt x="599" y="79"/>
                  </a:lnTo>
                  <a:lnTo>
                    <a:pt x="607" y="75"/>
                  </a:lnTo>
                  <a:lnTo>
                    <a:pt x="643" y="60"/>
                  </a:lnTo>
                  <a:lnTo>
                    <a:pt x="652" y="57"/>
                  </a:lnTo>
                  <a:lnTo>
                    <a:pt x="689" y="44"/>
                  </a:lnTo>
                  <a:lnTo>
                    <a:pt x="698" y="40"/>
                  </a:lnTo>
                  <a:lnTo>
                    <a:pt x="734" y="30"/>
                  </a:lnTo>
                  <a:lnTo>
                    <a:pt x="742" y="29"/>
                  </a:lnTo>
                  <a:lnTo>
                    <a:pt x="780" y="19"/>
                  </a:lnTo>
                  <a:lnTo>
                    <a:pt x="789" y="17"/>
                  </a:lnTo>
                  <a:lnTo>
                    <a:pt x="825" y="11"/>
                  </a:lnTo>
                  <a:lnTo>
                    <a:pt x="833" y="9"/>
                  </a:lnTo>
                  <a:lnTo>
                    <a:pt x="870" y="5"/>
                  </a:lnTo>
                  <a:lnTo>
                    <a:pt x="879" y="4"/>
                  </a:lnTo>
                  <a:lnTo>
                    <a:pt x="915" y="1"/>
                  </a:lnTo>
                  <a:lnTo>
                    <a:pt x="924" y="1"/>
                  </a:lnTo>
                  <a:lnTo>
                    <a:pt x="960" y="0"/>
                  </a:lnTo>
                  <a:lnTo>
                    <a:pt x="970" y="0"/>
                  </a:lnTo>
                  <a:lnTo>
                    <a:pt x="1004" y="1"/>
                  </a:lnTo>
                  <a:lnTo>
                    <a:pt x="1014" y="1"/>
                  </a:lnTo>
                  <a:lnTo>
                    <a:pt x="1050" y="4"/>
                  </a:lnTo>
                  <a:lnTo>
                    <a:pt x="1058" y="5"/>
                  </a:lnTo>
                  <a:lnTo>
                    <a:pt x="1093" y="9"/>
                  </a:lnTo>
                  <a:lnTo>
                    <a:pt x="1103" y="11"/>
                  </a:lnTo>
                  <a:lnTo>
                    <a:pt x="1137" y="17"/>
                  </a:lnTo>
                  <a:lnTo>
                    <a:pt x="1146" y="19"/>
                  </a:lnTo>
                  <a:lnTo>
                    <a:pt x="1179" y="27"/>
                  </a:lnTo>
                  <a:lnTo>
                    <a:pt x="1188" y="30"/>
                  </a:lnTo>
                  <a:lnTo>
                    <a:pt x="1223" y="39"/>
                  </a:lnTo>
                  <a:lnTo>
                    <a:pt x="1232" y="43"/>
                  </a:lnTo>
                  <a:lnTo>
                    <a:pt x="1265" y="53"/>
                  </a:lnTo>
                  <a:lnTo>
                    <a:pt x="1272" y="55"/>
                  </a:lnTo>
                  <a:lnTo>
                    <a:pt x="1306" y="68"/>
                  </a:lnTo>
                  <a:lnTo>
                    <a:pt x="1314" y="72"/>
                  </a:lnTo>
                  <a:lnTo>
                    <a:pt x="1347" y="86"/>
                  </a:lnTo>
                  <a:lnTo>
                    <a:pt x="1355" y="89"/>
                  </a:lnTo>
                  <a:lnTo>
                    <a:pt x="1385" y="104"/>
                  </a:lnTo>
                  <a:lnTo>
                    <a:pt x="1393" y="109"/>
                  </a:lnTo>
                  <a:lnTo>
                    <a:pt x="1424" y="125"/>
                  </a:lnTo>
                  <a:lnTo>
                    <a:pt x="1432" y="129"/>
                  </a:lnTo>
                  <a:lnTo>
                    <a:pt x="1463" y="149"/>
                  </a:lnTo>
                  <a:lnTo>
                    <a:pt x="1469" y="152"/>
                  </a:lnTo>
                  <a:lnTo>
                    <a:pt x="1499" y="172"/>
                  </a:lnTo>
                  <a:lnTo>
                    <a:pt x="1506" y="177"/>
                  </a:lnTo>
                  <a:lnTo>
                    <a:pt x="1533" y="198"/>
                  </a:lnTo>
                  <a:lnTo>
                    <a:pt x="1540" y="203"/>
                  </a:lnTo>
                  <a:lnTo>
                    <a:pt x="1568" y="224"/>
                  </a:lnTo>
                  <a:lnTo>
                    <a:pt x="1575" y="230"/>
                  </a:lnTo>
                  <a:lnTo>
                    <a:pt x="1603" y="254"/>
                  </a:lnTo>
                  <a:lnTo>
                    <a:pt x="1609" y="259"/>
                  </a:lnTo>
                  <a:lnTo>
                    <a:pt x="1634" y="284"/>
                  </a:lnTo>
                  <a:lnTo>
                    <a:pt x="1640" y="289"/>
                  </a:lnTo>
                  <a:lnTo>
                    <a:pt x="1665" y="313"/>
                  </a:lnTo>
                  <a:lnTo>
                    <a:pt x="1671" y="320"/>
                  </a:lnTo>
                  <a:lnTo>
                    <a:pt x="1695" y="346"/>
                  </a:lnTo>
                  <a:lnTo>
                    <a:pt x="1700" y="353"/>
                  </a:lnTo>
                  <a:lnTo>
                    <a:pt x="1722" y="381"/>
                  </a:lnTo>
                  <a:lnTo>
                    <a:pt x="1728" y="386"/>
                  </a:lnTo>
                  <a:lnTo>
                    <a:pt x="1749" y="414"/>
                  </a:lnTo>
                  <a:lnTo>
                    <a:pt x="1755" y="421"/>
                  </a:lnTo>
                  <a:lnTo>
                    <a:pt x="1774" y="449"/>
                  </a:lnTo>
                  <a:lnTo>
                    <a:pt x="1779" y="456"/>
                  </a:lnTo>
                  <a:lnTo>
                    <a:pt x="1798" y="487"/>
                  </a:lnTo>
                  <a:lnTo>
                    <a:pt x="1802" y="494"/>
                  </a:lnTo>
                  <a:lnTo>
                    <a:pt x="1819" y="523"/>
                  </a:lnTo>
                  <a:lnTo>
                    <a:pt x="1823" y="531"/>
                  </a:lnTo>
                  <a:lnTo>
                    <a:pt x="1838" y="561"/>
                  </a:lnTo>
                  <a:lnTo>
                    <a:pt x="1843" y="569"/>
                  </a:lnTo>
                  <a:lnTo>
                    <a:pt x="1856" y="601"/>
                  </a:lnTo>
                  <a:lnTo>
                    <a:pt x="1861" y="609"/>
                  </a:lnTo>
                  <a:lnTo>
                    <a:pt x="1873" y="642"/>
                  </a:lnTo>
                  <a:lnTo>
                    <a:pt x="1877" y="649"/>
                  </a:lnTo>
                  <a:lnTo>
                    <a:pt x="1887" y="681"/>
                  </a:lnTo>
                  <a:lnTo>
                    <a:pt x="1891" y="689"/>
                  </a:lnTo>
                  <a:lnTo>
                    <a:pt x="1901" y="723"/>
                  </a:lnTo>
                  <a:lnTo>
                    <a:pt x="1903" y="731"/>
                  </a:lnTo>
                  <a:lnTo>
                    <a:pt x="1911" y="764"/>
                  </a:lnTo>
                  <a:lnTo>
                    <a:pt x="1913" y="772"/>
                  </a:lnTo>
                  <a:lnTo>
                    <a:pt x="1919" y="807"/>
                  </a:lnTo>
                  <a:lnTo>
                    <a:pt x="1920" y="816"/>
                  </a:lnTo>
                  <a:lnTo>
                    <a:pt x="1926" y="850"/>
                  </a:lnTo>
                  <a:lnTo>
                    <a:pt x="1927" y="858"/>
                  </a:lnTo>
                  <a:lnTo>
                    <a:pt x="1929" y="892"/>
                  </a:lnTo>
                  <a:lnTo>
                    <a:pt x="1929" y="903"/>
                  </a:lnTo>
                  <a:lnTo>
                    <a:pt x="1931" y="937"/>
                  </a:lnTo>
                  <a:lnTo>
                    <a:pt x="1931" y="946"/>
                  </a:lnTo>
                  <a:lnTo>
                    <a:pt x="1929" y="980"/>
                  </a:lnTo>
                  <a:lnTo>
                    <a:pt x="1929" y="989"/>
                  </a:lnTo>
                  <a:lnTo>
                    <a:pt x="1927" y="1025"/>
                  </a:lnTo>
                  <a:lnTo>
                    <a:pt x="1926" y="1033"/>
                  </a:lnTo>
                  <a:lnTo>
                    <a:pt x="1921" y="1068"/>
                  </a:lnTo>
                  <a:lnTo>
                    <a:pt x="1920" y="1076"/>
                  </a:lnTo>
                  <a:lnTo>
                    <a:pt x="1913" y="1112"/>
                  </a:lnTo>
                  <a:lnTo>
                    <a:pt x="1911" y="1122"/>
                  </a:lnTo>
                  <a:lnTo>
                    <a:pt x="1902" y="1157"/>
                  </a:lnTo>
                  <a:lnTo>
                    <a:pt x="1901" y="1165"/>
                  </a:lnTo>
                  <a:lnTo>
                    <a:pt x="1889" y="1201"/>
                  </a:lnTo>
                  <a:lnTo>
                    <a:pt x="1886" y="1210"/>
                  </a:lnTo>
                  <a:lnTo>
                    <a:pt x="1872" y="1245"/>
                  </a:lnTo>
                  <a:lnTo>
                    <a:pt x="1869" y="1254"/>
                  </a:lnTo>
                  <a:lnTo>
                    <a:pt x="1854" y="1290"/>
                  </a:lnTo>
                  <a:lnTo>
                    <a:pt x="1850" y="1298"/>
                  </a:lnTo>
                  <a:lnTo>
                    <a:pt x="1831" y="1333"/>
                  </a:lnTo>
                  <a:lnTo>
                    <a:pt x="1828" y="1341"/>
                  </a:lnTo>
                  <a:lnTo>
                    <a:pt x="1808" y="1377"/>
                  </a:lnTo>
                  <a:lnTo>
                    <a:pt x="1802" y="1385"/>
                  </a:lnTo>
                  <a:lnTo>
                    <a:pt x="1780" y="1420"/>
                  </a:lnTo>
                  <a:lnTo>
                    <a:pt x="1774" y="1428"/>
                  </a:lnTo>
                  <a:lnTo>
                    <a:pt x="1749" y="1462"/>
                  </a:lnTo>
                  <a:lnTo>
                    <a:pt x="1743" y="1470"/>
                  </a:lnTo>
                  <a:lnTo>
                    <a:pt x="1715" y="1505"/>
                  </a:lnTo>
                  <a:lnTo>
                    <a:pt x="1708" y="1513"/>
                  </a:lnTo>
                  <a:lnTo>
                    <a:pt x="1679" y="1547"/>
                  </a:lnTo>
                  <a:lnTo>
                    <a:pt x="1671" y="1555"/>
                  </a:lnTo>
                  <a:lnTo>
                    <a:pt x="1639" y="1588"/>
                  </a:lnTo>
                  <a:lnTo>
                    <a:pt x="1634" y="1591"/>
                  </a:lnTo>
                  <a:lnTo>
                    <a:pt x="1597" y="1628"/>
                  </a:lnTo>
                  <a:lnTo>
                    <a:pt x="1588" y="1636"/>
                  </a:lnTo>
                  <a:lnTo>
                    <a:pt x="1554" y="1664"/>
                  </a:lnTo>
                  <a:lnTo>
                    <a:pt x="1545" y="1671"/>
                  </a:lnTo>
                  <a:lnTo>
                    <a:pt x="1509" y="1698"/>
                  </a:lnTo>
                  <a:lnTo>
                    <a:pt x="1501" y="1703"/>
                  </a:lnTo>
                  <a:lnTo>
                    <a:pt x="1466" y="1728"/>
                  </a:lnTo>
                  <a:lnTo>
                    <a:pt x="1458" y="1734"/>
                  </a:lnTo>
                  <a:lnTo>
                    <a:pt x="1422" y="1756"/>
                  </a:lnTo>
                  <a:lnTo>
                    <a:pt x="1414" y="1762"/>
                  </a:lnTo>
                  <a:lnTo>
                    <a:pt x="1377" y="1780"/>
                  </a:lnTo>
                  <a:lnTo>
                    <a:pt x="1368" y="1784"/>
                  </a:lnTo>
                  <a:lnTo>
                    <a:pt x="1332" y="1802"/>
                  </a:lnTo>
                  <a:lnTo>
                    <a:pt x="1324" y="1806"/>
                  </a:lnTo>
                  <a:lnTo>
                    <a:pt x="1287" y="1821"/>
                  </a:lnTo>
                  <a:lnTo>
                    <a:pt x="1278" y="1823"/>
                  </a:lnTo>
                  <a:lnTo>
                    <a:pt x="1243" y="1837"/>
                  </a:lnTo>
                  <a:lnTo>
                    <a:pt x="1233" y="1840"/>
                  </a:lnTo>
                  <a:lnTo>
                    <a:pt x="1196" y="1851"/>
                  </a:lnTo>
                  <a:lnTo>
                    <a:pt x="1188" y="1853"/>
                  </a:lnTo>
                  <a:lnTo>
                    <a:pt x="1152" y="1862"/>
                  </a:lnTo>
                  <a:lnTo>
                    <a:pt x="1142" y="1863"/>
                  </a:lnTo>
                  <a:lnTo>
                    <a:pt x="1105" y="1870"/>
                  </a:lnTo>
                  <a:lnTo>
                    <a:pt x="1097" y="1871"/>
                  </a:lnTo>
                  <a:lnTo>
                    <a:pt x="1061" y="1876"/>
                  </a:lnTo>
                  <a:lnTo>
                    <a:pt x="1052" y="1877"/>
                  </a:lnTo>
                  <a:lnTo>
                    <a:pt x="1015" y="1879"/>
                  </a:lnTo>
                  <a:lnTo>
                    <a:pt x="1006" y="1879"/>
                  </a:lnTo>
                  <a:lnTo>
                    <a:pt x="971" y="1881"/>
                  </a:lnTo>
                  <a:lnTo>
                    <a:pt x="961" y="1881"/>
                  </a:lnTo>
                  <a:lnTo>
                    <a:pt x="927" y="1879"/>
                  </a:lnTo>
                  <a:lnTo>
                    <a:pt x="916" y="1879"/>
                  </a:lnTo>
                  <a:lnTo>
                    <a:pt x="881" y="1877"/>
                  </a:lnTo>
                  <a:lnTo>
                    <a:pt x="873" y="1876"/>
                  </a:lnTo>
                  <a:lnTo>
                    <a:pt x="838" y="1870"/>
                  </a:lnTo>
                  <a:lnTo>
                    <a:pt x="829" y="1869"/>
                  </a:lnTo>
                  <a:lnTo>
                    <a:pt x="793" y="1863"/>
                  </a:lnTo>
                  <a:lnTo>
                    <a:pt x="784" y="1862"/>
                  </a:lnTo>
                  <a:lnTo>
                    <a:pt x="751" y="1854"/>
                  </a:lnTo>
                  <a:lnTo>
                    <a:pt x="742" y="1851"/>
                  </a:lnTo>
                  <a:lnTo>
                    <a:pt x="708" y="1842"/>
                  </a:lnTo>
                  <a:lnTo>
                    <a:pt x="699" y="1839"/>
                  </a:lnTo>
                  <a:lnTo>
                    <a:pt x="666" y="1828"/>
                  </a:lnTo>
                  <a:lnTo>
                    <a:pt x="659" y="1825"/>
                  </a:lnTo>
                  <a:lnTo>
                    <a:pt x="625" y="1813"/>
                  </a:lnTo>
                  <a:lnTo>
                    <a:pt x="617" y="1808"/>
                  </a:lnTo>
                  <a:lnTo>
                    <a:pt x="585" y="1795"/>
                  </a:lnTo>
                  <a:lnTo>
                    <a:pt x="576" y="1791"/>
                  </a:lnTo>
                  <a:lnTo>
                    <a:pt x="545" y="1776"/>
                  </a:lnTo>
                  <a:lnTo>
                    <a:pt x="537" y="1772"/>
                  </a:lnTo>
                  <a:lnTo>
                    <a:pt x="507" y="1756"/>
                  </a:lnTo>
                  <a:lnTo>
                    <a:pt x="500" y="1751"/>
                  </a:lnTo>
                  <a:lnTo>
                    <a:pt x="468" y="1732"/>
                  </a:lnTo>
                  <a:lnTo>
                    <a:pt x="461" y="1728"/>
                  </a:lnTo>
                  <a:lnTo>
                    <a:pt x="433" y="1709"/>
                  </a:lnTo>
                  <a:lnTo>
                    <a:pt x="425" y="1703"/>
                  </a:lnTo>
                  <a:lnTo>
                    <a:pt x="397" y="1684"/>
                  </a:lnTo>
                  <a:lnTo>
                    <a:pt x="391" y="1678"/>
                  </a:lnTo>
                  <a:lnTo>
                    <a:pt x="362" y="1656"/>
                  </a:lnTo>
                  <a:lnTo>
                    <a:pt x="355" y="1651"/>
                  </a:lnTo>
                  <a:lnTo>
                    <a:pt x="329" y="1628"/>
                  </a:lnTo>
                  <a:lnTo>
                    <a:pt x="321" y="1622"/>
                  </a:lnTo>
                  <a:lnTo>
                    <a:pt x="296" y="1597"/>
                  </a:lnTo>
                  <a:lnTo>
                    <a:pt x="291" y="1591"/>
                  </a:lnTo>
                  <a:lnTo>
                    <a:pt x="266" y="1567"/>
                  </a:lnTo>
                  <a:lnTo>
                    <a:pt x="260" y="1561"/>
                  </a:lnTo>
                  <a:lnTo>
                    <a:pt x="236" y="1534"/>
                  </a:lnTo>
                  <a:lnTo>
                    <a:pt x="230" y="1527"/>
                  </a:lnTo>
                  <a:lnTo>
                    <a:pt x="209" y="1501"/>
                  </a:lnTo>
                  <a:lnTo>
                    <a:pt x="203" y="1494"/>
                  </a:lnTo>
                  <a:lnTo>
                    <a:pt x="181" y="1467"/>
                  </a:lnTo>
                  <a:lnTo>
                    <a:pt x="177" y="1460"/>
                  </a:lnTo>
                  <a:lnTo>
                    <a:pt x="156" y="1431"/>
                  </a:lnTo>
                  <a:lnTo>
                    <a:pt x="153" y="1425"/>
                  </a:lnTo>
                  <a:lnTo>
                    <a:pt x="132" y="1395"/>
                  </a:lnTo>
                  <a:lnTo>
                    <a:pt x="129" y="1388"/>
                  </a:lnTo>
                  <a:lnTo>
                    <a:pt x="112" y="1357"/>
                  </a:lnTo>
                  <a:lnTo>
                    <a:pt x="107" y="1349"/>
                  </a:lnTo>
                  <a:lnTo>
                    <a:pt x="92" y="1320"/>
                  </a:lnTo>
                  <a:lnTo>
                    <a:pt x="88" y="1312"/>
                  </a:lnTo>
                  <a:lnTo>
                    <a:pt x="74" y="1280"/>
                  </a:lnTo>
                  <a:lnTo>
                    <a:pt x="70" y="1272"/>
                  </a:lnTo>
                  <a:lnTo>
                    <a:pt x="57" y="1240"/>
                  </a:lnTo>
                  <a:lnTo>
                    <a:pt x="55" y="1233"/>
                  </a:lnTo>
                  <a:lnTo>
                    <a:pt x="44" y="1200"/>
                  </a:lnTo>
                  <a:lnTo>
                    <a:pt x="40" y="1192"/>
                  </a:lnTo>
                  <a:lnTo>
                    <a:pt x="31" y="1157"/>
                  </a:lnTo>
                  <a:lnTo>
                    <a:pt x="28" y="1149"/>
                  </a:lnTo>
                  <a:lnTo>
                    <a:pt x="20" y="1116"/>
                  </a:lnTo>
                  <a:lnTo>
                    <a:pt x="17" y="1108"/>
                  </a:lnTo>
                  <a:lnTo>
                    <a:pt x="11" y="1074"/>
                  </a:lnTo>
                  <a:lnTo>
                    <a:pt x="9" y="1065"/>
                  </a:lnTo>
                  <a:lnTo>
                    <a:pt x="5" y="1031"/>
                  </a:lnTo>
                  <a:lnTo>
                    <a:pt x="4" y="1023"/>
                  </a:lnTo>
                  <a:lnTo>
                    <a:pt x="1" y="988"/>
                  </a:lnTo>
                  <a:lnTo>
                    <a:pt x="1" y="978"/>
                  </a:lnTo>
                  <a:lnTo>
                    <a:pt x="0" y="945"/>
                  </a:lnTo>
                  <a:lnTo>
                    <a:pt x="0" y="935"/>
                  </a:lnTo>
                  <a:lnTo>
                    <a:pt x="1" y="900"/>
                  </a:lnTo>
                  <a:lnTo>
                    <a:pt x="1" y="891"/>
                  </a:lnTo>
                  <a:lnTo>
                    <a:pt x="4" y="856"/>
                  </a:lnTo>
                  <a:lnTo>
                    <a:pt x="5" y="848"/>
                  </a:lnTo>
                  <a:lnTo>
                    <a:pt x="9" y="812"/>
                  </a:lnTo>
                  <a:lnTo>
                    <a:pt x="11" y="804"/>
                  </a:lnTo>
                  <a:lnTo>
                    <a:pt x="17" y="769"/>
                  </a:lnTo>
                  <a:lnTo>
                    <a:pt x="20" y="759"/>
                  </a:lnTo>
                  <a:lnTo>
                    <a:pt x="29" y="723"/>
                  </a:lnTo>
                  <a:lnTo>
                    <a:pt x="31" y="715"/>
                  </a:lnTo>
                  <a:lnTo>
                    <a:pt x="41" y="680"/>
                  </a:lnTo>
                  <a:lnTo>
                    <a:pt x="45" y="671"/>
                  </a:lnTo>
                  <a:lnTo>
                    <a:pt x="58" y="635"/>
                  </a:lnTo>
                  <a:lnTo>
                    <a:pt x="62" y="627"/>
                  </a:lnTo>
                  <a:lnTo>
                    <a:pt x="77" y="592"/>
                  </a:lnTo>
                  <a:lnTo>
                    <a:pt x="81" y="583"/>
                  </a:lnTo>
                  <a:lnTo>
                    <a:pt x="99" y="547"/>
                  </a:lnTo>
                  <a:lnTo>
                    <a:pt x="104" y="539"/>
                  </a:lnTo>
                  <a:lnTo>
                    <a:pt x="123" y="504"/>
                  </a:lnTo>
                  <a:lnTo>
                    <a:pt x="129" y="496"/>
                  </a:lnTo>
                  <a:lnTo>
                    <a:pt x="151" y="461"/>
                  </a:lnTo>
                  <a:lnTo>
                    <a:pt x="156" y="453"/>
                  </a:lnTo>
                  <a:lnTo>
                    <a:pt x="181" y="418"/>
                  </a:lnTo>
                  <a:lnTo>
                    <a:pt x="189" y="410"/>
                  </a:lnTo>
                  <a:lnTo>
                    <a:pt x="215" y="376"/>
                  </a:lnTo>
                  <a:lnTo>
                    <a:pt x="222" y="368"/>
                  </a:lnTo>
                  <a:lnTo>
                    <a:pt x="252" y="334"/>
                  </a:lnTo>
                  <a:lnTo>
                    <a:pt x="260" y="326"/>
                  </a:lnTo>
                  <a:lnTo>
                    <a:pt x="293" y="293"/>
                  </a:lnTo>
                  <a:lnTo>
                    <a:pt x="296" y="289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89804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64" name="Freeform 4"/>
            <p:cNvSpPr>
              <a:spLocks/>
            </p:cNvSpPr>
            <p:nvPr/>
          </p:nvSpPr>
          <p:spPr bwMode="auto">
            <a:xfrm>
              <a:off x="2246" y="1997"/>
              <a:ext cx="1202" cy="1170"/>
            </a:xfrm>
            <a:custGeom>
              <a:avLst/>
              <a:gdLst/>
              <a:ahLst/>
              <a:cxnLst>
                <a:cxn ang="0">
                  <a:pos x="234" y="135"/>
                </a:cxn>
                <a:cxn ang="0">
                  <a:pos x="294" y="91"/>
                </a:cxn>
                <a:cxn ang="0">
                  <a:pos x="373" y="50"/>
                </a:cxn>
                <a:cxn ang="0">
                  <a:pos x="434" y="24"/>
                </a:cxn>
                <a:cxn ang="0">
                  <a:pos x="513" y="6"/>
                </a:cxn>
                <a:cxn ang="0">
                  <a:pos x="575" y="0"/>
                </a:cxn>
                <a:cxn ang="0">
                  <a:pos x="651" y="3"/>
                </a:cxn>
                <a:cxn ang="0">
                  <a:pos x="712" y="12"/>
                </a:cxn>
                <a:cxn ang="0">
                  <a:pos x="787" y="32"/>
                </a:cxn>
                <a:cxn ang="0">
                  <a:pos x="843" y="54"/>
                </a:cxn>
                <a:cxn ang="0">
                  <a:pos x="910" y="91"/>
                </a:cxn>
                <a:cxn ang="0">
                  <a:pos x="959" y="125"/>
                </a:cxn>
                <a:cxn ang="0">
                  <a:pos x="1016" y="175"/>
                </a:cxn>
                <a:cxn ang="0">
                  <a:pos x="1058" y="220"/>
                </a:cxn>
                <a:cxn ang="0">
                  <a:pos x="1104" y="279"/>
                </a:cxn>
                <a:cxn ang="0">
                  <a:pos x="1134" y="329"/>
                </a:cxn>
                <a:cxn ang="0">
                  <a:pos x="1166" y="398"/>
                </a:cxn>
                <a:cxn ang="0">
                  <a:pos x="1184" y="455"/>
                </a:cxn>
                <a:cxn ang="0">
                  <a:pos x="1198" y="528"/>
                </a:cxn>
                <a:cxn ang="0">
                  <a:pos x="1201" y="587"/>
                </a:cxn>
                <a:cxn ang="0">
                  <a:pos x="1195" y="663"/>
                </a:cxn>
                <a:cxn ang="0">
                  <a:pos x="1181" y="725"/>
                </a:cxn>
                <a:cxn ang="0">
                  <a:pos x="1153" y="801"/>
                </a:cxn>
                <a:cxn ang="0">
                  <a:pos x="1120" y="861"/>
                </a:cxn>
                <a:cxn ang="0">
                  <a:pos x="1068" y="936"/>
                </a:cxn>
                <a:cxn ang="0">
                  <a:pos x="1017" y="990"/>
                </a:cxn>
                <a:cxn ang="0">
                  <a:pos x="939" y="1056"/>
                </a:cxn>
                <a:cxn ang="0">
                  <a:pos x="879" y="1094"/>
                </a:cxn>
                <a:cxn ang="0">
                  <a:pos x="800" y="1131"/>
                </a:cxn>
                <a:cxn ang="0">
                  <a:pos x="739" y="1152"/>
                </a:cxn>
                <a:cxn ang="0">
                  <a:pos x="659" y="1166"/>
                </a:cxn>
                <a:cxn ang="0">
                  <a:pos x="598" y="1169"/>
                </a:cxn>
                <a:cxn ang="0">
                  <a:pos x="521" y="1163"/>
                </a:cxn>
                <a:cxn ang="0">
                  <a:pos x="461" y="1151"/>
                </a:cxn>
                <a:cxn ang="0">
                  <a:pos x="389" y="1127"/>
                </a:cxn>
                <a:cxn ang="0">
                  <a:pos x="334" y="1102"/>
                </a:cxn>
                <a:cxn ang="0">
                  <a:pos x="269" y="1063"/>
                </a:cxn>
                <a:cxn ang="0">
                  <a:pos x="221" y="1025"/>
                </a:cxn>
                <a:cxn ang="0">
                  <a:pos x="165" y="974"/>
                </a:cxn>
                <a:cxn ang="0">
                  <a:pos x="126" y="929"/>
                </a:cxn>
                <a:cxn ang="0">
                  <a:pos x="82" y="866"/>
                </a:cxn>
                <a:cxn ang="0">
                  <a:pos x="55" y="815"/>
                </a:cxn>
                <a:cxn ang="0">
                  <a:pos x="27" y="745"/>
                </a:cxn>
                <a:cxn ang="0">
                  <a:pos x="11" y="688"/>
                </a:cxn>
                <a:cxn ang="0">
                  <a:pos x="0" y="614"/>
                </a:cxn>
                <a:cxn ang="0">
                  <a:pos x="0" y="554"/>
                </a:cxn>
                <a:cxn ang="0">
                  <a:pos x="11" y="477"/>
                </a:cxn>
                <a:cxn ang="0">
                  <a:pos x="28" y="416"/>
                </a:cxn>
                <a:cxn ang="0">
                  <a:pos x="62" y="341"/>
                </a:cxn>
                <a:cxn ang="0">
                  <a:pos x="96" y="280"/>
                </a:cxn>
                <a:cxn ang="0">
                  <a:pos x="156" y="207"/>
                </a:cxn>
              </a:cxnLst>
              <a:rect l="0" t="0" r="r" b="b"/>
              <a:pathLst>
                <a:path w="1202" h="1170">
                  <a:moveTo>
                    <a:pt x="184" y="179"/>
                  </a:moveTo>
                  <a:lnTo>
                    <a:pt x="184" y="179"/>
                  </a:lnTo>
                  <a:lnTo>
                    <a:pt x="208" y="157"/>
                  </a:lnTo>
                  <a:lnTo>
                    <a:pt x="212" y="152"/>
                  </a:lnTo>
                  <a:lnTo>
                    <a:pt x="234" y="135"/>
                  </a:lnTo>
                  <a:lnTo>
                    <a:pt x="239" y="130"/>
                  </a:lnTo>
                  <a:lnTo>
                    <a:pt x="261" y="112"/>
                  </a:lnTo>
                  <a:lnTo>
                    <a:pt x="267" y="110"/>
                  </a:lnTo>
                  <a:lnTo>
                    <a:pt x="288" y="94"/>
                  </a:lnTo>
                  <a:lnTo>
                    <a:pt x="294" y="91"/>
                  </a:lnTo>
                  <a:lnTo>
                    <a:pt x="316" y="78"/>
                  </a:lnTo>
                  <a:lnTo>
                    <a:pt x="321" y="75"/>
                  </a:lnTo>
                  <a:lnTo>
                    <a:pt x="344" y="62"/>
                  </a:lnTo>
                  <a:lnTo>
                    <a:pt x="350" y="60"/>
                  </a:lnTo>
                  <a:lnTo>
                    <a:pt x="373" y="50"/>
                  </a:lnTo>
                  <a:lnTo>
                    <a:pt x="378" y="46"/>
                  </a:lnTo>
                  <a:lnTo>
                    <a:pt x="400" y="37"/>
                  </a:lnTo>
                  <a:lnTo>
                    <a:pt x="406" y="36"/>
                  </a:lnTo>
                  <a:lnTo>
                    <a:pt x="428" y="27"/>
                  </a:lnTo>
                  <a:lnTo>
                    <a:pt x="434" y="24"/>
                  </a:lnTo>
                  <a:lnTo>
                    <a:pt x="456" y="19"/>
                  </a:lnTo>
                  <a:lnTo>
                    <a:pt x="461" y="16"/>
                  </a:lnTo>
                  <a:lnTo>
                    <a:pt x="484" y="12"/>
                  </a:lnTo>
                  <a:lnTo>
                    <a:pt x="490" y="11"/>
                  </a:lnTo>
                  <a:lnTo>
                    <a:pt x="513" y="6"/>
                  </a:lnTo>
                  <a:lnTo>
                    <a:pt x="519" y="5"/>
                  </a:lnTo>
                  <a:lnTo>
                    <a:pt x="541" y="3"/>
                  </a:lnTo>
                  <a:lnTo>
                    <a:pt x="547" y="3"/>
                  </a:lnTo>
                  <a:lnTo>
                    <a:pt x="569" y="0"/>
                  </a:lnTo>
                  <a:lnTo>
                    <a:pt x="575" y="0"/>
                  </a:lnTo>
                  <a:lnTo>
                    <a:pt x="598" y="0"/>
                  </a:lnTo>
                  <a:lnTo>
                    <a:pt x="604" y="0"/>
                  </a:lnTo>
                  <a:lnTo>
                    <a:pt x="625" y="0"/>
                  </a:lnTo>
                  <a:lnTo>
                    <a:pt x="631" y="0"/>
                  </a:lnTo>
                  <a:lnTo>
                    <a:pt x="651" y="3"/>
                  </a:lnTo>
                  <a:lnTo>
                    <a:pt x="657" y="3"/>
                  </a:lnTo>
                  <a:lnTo>
                    <a:pt x="680" y="5"/>
                  </a:lnTo>
                  <a:lnTo>
                    <a:pt x="686" y="6"/>
                  </a:lnTo>
                  <a:lnTo>
                    <a:pt x="706" y="11"/>
                  </a:lnTo>
                  <a:lnTo>
                    <a:pt x="712" y="12"/>
                  </a:lnTo>
                  <a:lnTo>
                    <a:pt x="733" y="16"/>
                  </a:lnTo>
                  <a:lnTo>
                    <a:pt x="739" y="18"/>
                  </a:lnTo>
                  <a:lnTo>
                    <a:pt x="760" y="24"/>
                  </a:lnTo>
                  <a:lnTo>
                    <a:pt x="765" y="26"/>
                  </a:lnTo>
                  <a:lnTo>
                    <a:pt x="787" y="32"/>
                  </a:lnTo>
                  <a:lnTo>
                    <a:pt x="791" y="34"/>
                  </a:lnTo>
                  <a:lnTo>
                    <a:pt x="812" y="43"/>
                  </a:lnTo>
                  <a:lnTo>
                    <a:pt x="817" y="44"/>
                  </a:lnTo>
                  <a:lnTo>
                    <a:pt x="837" y="53"/>
                  </a:lnTo>
                  <a:lnTo>
                    <a:pt x="843" y="54"/>
                  </a:lnTo>
                  <a:lnTo>
                    <a:pt x="862" y="64"/>
                  </a:lnTo>
                  <a:lnTo>
                    <a:pt x="866" y="67"/>
                  </a:lnTo>
                  <a:lnTo>
                    <a:pt x="886" y="78"/>
                  </a:lnTo>
                  <a:lnTo>
                    <a:pt x="889" y="80"/>
                  </a:lnTo>
                  <a:lnTo>
                    <a:pt x="910" y="91"/>
                  </a:lnTo>
                  <a:lnTo>
                    <a:pt x="913" y="94"/>
                  </a:lnTo>
                  <a:lnTo>
                    <a:pt x="931" y="107"/>
                  </a:lnTo>
                  <a:lnTo>
                    <a:pt x="936" y="109"/>
                  </a:lnTo>
                  <a:lnTo>
                    <a:pt x="954" y="123"/>
                  </a:lnTo>
                  <a:lnTo>
                    <a:pt x="959" y="125"/>
                  </a:lnTo>
                  <a:lnTo>
                    <a:pt x="976" y="139"/>
                  </a:lnTo>
                  <a:lnTo>
                    <a:pt x="979" y="143"/>
                  </a:lnTo>
                  <a:lnTo>
                    <a:pt x="996" y="157"/>
                  </a:lnTo>
                  <a:lnTo>
                    <a:pt x="1001" y="160"/>
                  </a:lnTo>
                  <a:lnTo>
                    <a:pt x="1016" y="175"/>
                  </a:lnTo>
                  <a:lnTo>
                    <a:pt x="1020" y="180"/>
                  </a:lnTo>
                  <a:lnTo>
                    <a:pt x="1035" y="195"/>
                  </a:lnTo>
                  <a:lnTo>
                    <a:pt x="1039" y="199"/>
                  </a:lnTo>
                  <a:lnTo>
                    <a:pt x="1053" y="215"/>
                  </a:lnTo>
                  <a:lnTo>
                    <a:pt x="1058" y="220"/>
                  </a:lnTo>
                  <a:lnTo>
                    <a:pt x="1071" y="236"/>
                  </a:lnTo>
                  <a:lnTo>
                    <a:pt x="1075" y="239"/>
                  </a:lnTo>
                  <a:lnTo>
                    <a:pt x="1088" y="257"/>
                  </a:lnTo>
                  <a:lnTo>
                    <a:pt x="1092" y="261"/>
                  </a:lnTo>
                  <a:lnTo>
                    <a:pt x="1104" y="279"/>
                  </a:lnTo>
                  <a:lnTo>
                    <a:pt x="1107" y="284"/>
                  </a:lnTo>
                  <a:lnTo>
                    <a:pt x="1118" y="302"/>
                  </a:lnTo>
                  <a:lnTo>
                    <a:pt x="1120" y="307"/>
                  </a:lnTo>
                  <a:lnTo>
                    <a:pt x="1132" y="326"/>
                  </a:lnTo>
                  <a:lnTo>
                    <a:pt x="1134" y="329"/>
                  </a:lnTo>
                  <a:lnTo>
                    <a:pt x="1144" y="349"/>
                  </a:lnTo>
                  <a:lnTo>
                    <a:pt x="1145" y="355"/>
                  </a:lnTo>
                  <a:lnTo>
                    <a:pt x="1156" y="373"/>
                  </a:lnTo>
                  <a:lnTo>
                    <a:pt x="1157" y="379"/>
                  </a:lnTo>
                  <a:lnTo>
                    <a:pt x="1166" y="398"/>
                  </a:lnTo>
                  <a:lnTo>
                    <a:pt x="1167" y="404"/>
                  </a:lnTo>
                  <a:lnTo>
                    <a:pt x="1174" y="423"/>
                  </a:lnTo>
                  <a:lnTo>
                    <a:pt x="1175" y="429"/>
                  </a:lnTo>
                  <a:lnTo>
                    <a:pt x="1183" y="449"/>
                  </a:lnTo>
                  <a:lnTo>
                    <a:pt x="1184" y="455"/>
                  </a:lnTo>
                  <a:lnTo>
                    <a:pt x="1187" y="476"/>
                  </a:lnTo>
                  <a:lnTo>
                    <a:pt x="1190" y="480"/>
                  </a:lnTo>
                  <a:lnTo>
                    <a:pt x="1193" y="501"/>
                  </a:lnTo>
                  <a:lnTo>
                    <a:pt x="1195" y="507"/>
                  </a:lnTo>
                  <a:lnTo>
                    <a:pt x="1198" y="528"/>
                  </a:lnTo>
                  <a:lnTo>
                    <a:pt x="1198" y="534"/>
                  </a:lnTo>
                  <a:lnTo>
                    <a:pt x="1201" y="554"/>
                  </a:lnTo>
                  <a:lnTo>
                    <a:pt x="1201" y="560"/>
                  </a:lnTo>
                  <a:lnTo>
                    <a:pt x="1201" y="582"/>
                  </a:lnTo>
                  <a:lnTo>
                    <a:pt x="1201" y="587"/>
                  </a:lnTo>
                  <a:lnTo>
                    <a:pt x="1201" y="608"/>
                  </a:lnTo>
                  <a:lnTo>
                    <a:pt x="1201" y="614"/>
                  </a:lnTo>
                  <a:lnTo>
                    <a:pt x="1198" y="636"/>
                  </a:lnTo>
                  <a:lnTo>
                    <a:pt x="1198" y="641"/>
                  </a:lnTo>
                  <a:lnTo>
                    <a:pt x="1195" y="663"/>
                  </a:lnTo>
                  <a:lnTo>
                    <a:pt x="1193" y="669"/>
                  </a:lnTo>
                  <a:lnTo>
                    <a:pt x="1190" y="692"/>
                  </a:lnTo>
                  <a:lnTo>
                    <a:pt x="1187" y="697"/>
                  </a:lnTo>
                  <a:lnTo>
                    <a:pt x="1184" y="719"/>
                  </a:lnTo>
                  <a:lnTo>
                    <a:pt x="1181" y="725"/>
                  </a:lnTo>
                  <a:lnTo>
                    <a:pt x="1175" y="746"/>
                  </a:lnTo>
                  <a:lnTo>
                    <a:pt x="1173" y="752"/>
                  </a:lnTo>
                  <a:lnTo>
                    <a:pt x="1165" y="774"/>
                  </a:lnTo>
                  <a:lnTo>
                    <a:pt x="1162" y="778"/>
                  </a:lnTo>
                  <a:lnTo>
                    <a:pt x="1153" y="801"/>
                  </a:lnTo>
                  <a:lnTo>
                    <a:pt x="1150" y="806"/>
                  </a:lnTo>
                  <a:lnTo>
                    <a:pt x="1139" y="829"/>
                  </a:lnTo>
                  <a:lnTo>
                    <a:pt x="1136" y="833"/>
                  </a:lnTo>
                  <a:lnTo>
                    <a:pt x="1124" y="855"/>
                  </a:lnTo>
                  <a:lnTo>
                    <a:pt x="1120" y="861"/>
                  </a:lnTo>
                  <a:lnTo>
                    <a:pt x="1107" y="882"/>
                  </a:lnTo>
                  <a:lnTo>
                    <a:pt x="1102" y="888"/>
                  </a:lnTo>
                  <a:lnTo>
                    <a:pt x="1087" y="909"/>
                  </a:lnTo>
                  <a:lnTo>
                    <a:pt x="1084" y="914"/>
                  </a:lnTo>
                  <a:lnTo>
                    <a:pt x="1068" y="936"/>
                  </a:lnTo>
                  <a:lnTo>
                    <a:pt x="1062" y="941"/>
                  </a:lnTo>
                  <a:lnTo>
                    <a:pt x="1044" y="961"/>
                  </a:lnTo>
                  <a:lnTo>
                    <a:pt x="1039" y="967"/>
                  </a:lnTo>
                  <a:lnTo>
                    <a:pt x="1019" y="987"/>
                  </a:lnTo>
                  <a:lnTo>
                    <a:pt x="1017" y="990"/>
                  </a:lnTo>
                  <a:lnTo>
                    <a:pt x="994" y="1011"/>
                  </a:lnTo>
                  <a:lnTo>
                    <a:pt x="988" y="1016"/>
                  </a:lnTo>
                  <a:lnTo>
                    <a:pt x="967" y="1033"/>
                  </a:lnTo>
                  <a:lnTo>
                    <a:pt x="961" y="1038"/>
                  </a:lnTo>
                  <a:lnTo>
                    <a:pt x="939" y="1056"/>
                  </a:lnTo>
                  <a:lnTo>
                    <a:pt x="934" y="1058"/>
                  </a:lnTo>
                  <a:lnTo>
                    <a:pt x="912" y="1073"/>
                  </a:lnTo>
                  <a:lnTo>
                    <a:pt x="906" y="1078"/>
                  </a:lnTo>
                  <a:lnTo>
                    <a:pt x="885" y="1090"/>
                  </a:lnTo>
                  <a:lnTo>
                    <a:pt x="879" y="1094"/>
                  </a:lnTo>
                  <a:lnTo>
                    <a:pt x="856" y="1106"/>
                  </a:lnTo>
                  <a:lnTo>
                    <a:pt x="851" y="1109"/>
                  </a:lnTo>
                  <a:lnTo>
                    <a:pt x="828" y="1120"/>
                  </a:lnTo>
                  <a:lnTo>
                    <a:pt x="822" y="1122"/>
                  </a:lnTo>
                  <a:lnTo>
                    <a:pt x="800" y="1131"/>
                  </a:lnTo>
                  <a:lnTo>
                    <a:pt x="795" y="1134"/>
                  </a:lnTo>
                  <a:lnTo>
                    <a:pt x="772" y="1142"/>
                  </a:lnTo>
                  <a:lnTo>
                    <a:pt x="766" y="1144"/>
                  </a:lnTo>
                  <a:lnTo>
                    <a:pt x="745" y="1150"/>
                  </a:lnTo>
                  <a:lnTo>
                    <a:pt x="739" y="1152"/>
                  </a:lnTo>
                  <a:lnTo>
                    <a:pt x="716" y="1156"/>
                  </a:lnTo>
                  <a:lnTo>
                    <a:pt x="711" y="1158"/>
                  </a:lnTo>
                  <a:lnTo>
                    <a:pt x="687" y="1162"/>
                  </a:lnTo>
                  <a:lnTo>
                    <a:pt x="681" y="1163"/>
                  </a:lnTo>
                  <a:lnTo>
                    <a:pt x="659" y="1166"/>
                  </a:lnTo>
                  <a:lnTo>
                    <a:pt x="654" y="1166"/>
                  </a:lnTo>
                  <a:lnTo>
                    <a:pt x="631" y="1169"/>
                  </a:lnTo>
                  <a:lnTo>
                    <a:pt x="625" y="1169"/>
                  </a:lnTo>
                  <a:lnTo>
                    <a:pt x="604" y="1169"/>
                  </a:lnTo>
                  <a:lnTo>
                    <a:pt x="598" y="1169"/>
                  </a:lnTo>
                  <a:lnTo>
                    <a:pt x="575" y="1169"/>
                  </a:lnTo>
                  <a:lnTo>
                    <a:pt x="569" y="1169"/>
                  </a:lnTo>
                  <a:lnTo>
                    <a:pt x="549" y="1166"/>
                  </a:lnTo>
                  <a:lnTo>
                    <a:pt x="543" y="1166"/>
                  </a:lnTo>
                  <a:lnTo>
                    <a:pt x="521" y="1163"/>
                  </a:lnTo>
                  <a:lnTo>
                    <a:pt x="515" y="1162"/>
                  </a:lnTo>
                  <a:lnTo>
                    <a:pt x="494" y="1158"/>
                  </a:lnTo>
                  <a:lnTo>
                    <a:pt x="489" y="1156"/>
                  </a:lnTo>
                  <a:lnTo>
                    <a:pt x="467" y="1152"/>
                  </a:lnTo>
                  <a:lnTo>
                    <a:pt x="461" y="1151"/>
                  </a:lnTo>
                  <a:lnTo>
                    <a:pt x="441" y="1144"/>
                  </a:lnTo>
                  <a:lnTo>
                    <a:pt x="435" y="1143"/>
                  </a:lnTo>
                  <a:lnTo>
                    <a:pt x="415" y="1136"/>
                  </a:lnTo>
                  <a:lnTo>
                    <a:pt x="409" y="1135"/>
                  </a:lnTo>
                  <a:lnTo>
                    <a:pt x="389" y="1127"/>
                  </a:lnTo>
                  <a:lnTo>
                    <a:pt x="383" y="1125"/>
                  </a:lnTo>
                  <a:lnTo>
                    <a:pt x="364" y="1115"/>
                  </a:lnTo>
                  <a:lnTo>
                    <a:pt x="358" y="1114"/>
                  </a:lnTo>
                  <a:lnTo>
                    <a:pt x="338" y="1103"/>
                  </a:lnTo>
                  <a:lnTo>
                    <a:pt x="334" y="1102"/>
                  </a:lnTo>
                  <a:lnTo>
                    <a:pt x="315" y="1090"/>
                  </a:lnTo>
                  <a:lnTo>
                    <a:pt x="311" y="1088"/>
                  </a:lnTo>
                  <a:lnTo>
                    <a:pt x="291" y="1078"/>
                  </a:lnTo>
                  <a:lnTo>
                    <a:pt x="287" y="1074"/>
                  </a:lnTo>
                  <a:lnTo>
                    <a:pt x="269" y="1063"/>
                  </a:lnTo>
                  <a:lnTo>
                    <a:pt x="264" y="1058"/>
                  </a:lnTo>
                  <a:lnTo>
                    <a:pt x="246" y="1046"/>
                  </a:lnTo>
                  <a:lnTo>
                    <a:pt x="242" y="1043"/>
                  </a:lnTo>
                  <a:lnTo>
                    <a:pt x="226" y="1030"/>
                  </a:lnTo>
                  <a:lnTo>
                    <a:pt x="221" y="1025"/>
                  </a:lnTo>
                  <a:lnTo>
                    <a:pt x="204" y="1011"/>
                  </a:lnTo>
                  <a:lnTo>
                    <a:pt x="200" y="1008"/>
                  </a:lnTo>
                  <a:lnTo>
                    <a:pt x="185" y="993"/>
                  </a:lnTo>
                  <a:lnTo>
                    <a:pt x="180" y="989"/>
                  </a:lnTo>
                  <a:lnTo>
                    <a:pt x="165" y="974"/>
                  </a:lnTo>
                  <a:lnTo>
                    <a:pt x="161" y="969"/>
                  </a:lnTo>
                  <a:lnTo>
                    <a:pt x="147" y="953"/>
                  </a:lnTo>
                  <a:lnTo>
                    <a:pt x="143" y="950"/>
                  </a:lnTo>
                  <a:lnTo>
                    <a:pt x="129" y="933"/>
                  </a:lnTo>
                  <a:lnTo>
                    <a:pt x="126" y="929"/>
                  </a:lnTo>
                  <a:lnTo>
                    <a:pt x="112" y="911"/>
                  </a:lnTo>
                  <a:lnTo>
                    <a:pt x="110" y="907"/>
                  </a:lnTo>
                  <a:lnTo>
                    <a:pt x="96" y="889"/>
                  </a:lnTo>
                  <a:lnTo>
                    <a:pt x="94" y="886"/>
                  </a:lnTo>
                  <a:lnTo>
                    <a:pt x="82" y="866"/>
                  </a:lnTo>
                  <a:lnTo>
                    <a:pt x="80" y="862"/>
                  </a:lnTo>
                  <a:lnTo>
                    <a:pt x="69" y="842"/>
                  </a:lnTo>
                  <a:lnTo>
                    <a:pt x="65" y="839"/>
                  </a:lnTo>
                  <a:lnTo>
                    <a:pt x="56" y="820"/>
                  </a:lnTo>
                  <a:lnTo>
                    <a:pt x="55" y="815"/>
                  </a:lnTo>
                  <a:lnTo>
                    <a:pt x="45" y="795"/>
                  </a:lnTo>
                  <a:lnTo>
                    <a:pt x="44" y="790"/>
                  </a:lnTo>
                  <a:lnTo>
                    <a:pt x="35" y="770"/>
                  </a:lnTo>
                  <a:lnTo>
                    <a:pt x="33" y="766"/>
                  </a:lnTo>
                  <a:lnTo>
                    <a:pt x="27" y="745"/>
                  </a:lnTo>
                  <a:lnTo>
                    <a:pt x="25" y="740"/>
                  </a:lnTo>
                  <a:lnTo>
                    <a:pt x="19" y="719"/>
                  </a:lnTo>
                  <a:lnTo>
                    <a:pt x="16" y="713"/>
                  </a:lnTo>
                  <a:lnTo>
                    <a:pt x="13" y="693"/>
                  </a:lnTo>
                  <a:lnTo>
                    <a:pt x="11" y="688"/>
                  </a:lnTo>
                  <a:lnTo>
                    <a:pt x="7" y="668"/>
                  </a:lnTo>
                  <a:lnTo>
                    <a:pt x="5" y="662"/>
                  </a:lnTo>
                  <a:lnTo>
                    <a:pt x="3" y="640"/>
                  </a:lnTo>
                  <a:lnTo>
                    <a:pt x="3" y="634"/>
                  </a:lnTo>
                  <a:lnTo>
                    <a:pt x="0" y="614"/>
                  </a:lnTo>
                  <a:lnTo>
                    <a:pt x="0" y="608"/>
                  </a:lnTo>
                  <a:lnTo>
                    <a:pt x="0" y="587"/>
                  </a:lnTo>
                  <a:lnTo>
                    <a:pt x="0" y="582"/>
                  </a:lnTo>
                  <a:lnTo>
                    <a:pt x="0" y="560"/>
                  </a:lnTo>
                  <a:lnTo>
                    <a:pt x="0" y="554"/>
                  </a:lnTo>
                  <a:lnTo>
                    <a:pt x="3" y="533"/>
                  </a:lnTo>
                  <a:lnTo>
                    <a:pt x="3" y="527"/>
                  </a:lnTo>
                  <a:lnTo>
                    <a:pt x="5" y="505"/>
                  </a:lnTo>
                  <a:lnTo>
                    <a:pt x="7" y="499"/>
                  </a:lnTo>
                  <a:lnTo>
                    <a:pt x="11" y="477"/>
                  </a:lnTo>
                  <a:lnTo>
                    <a:pt x="13" y="471"/>
                  </a:lnTo>
                  <a:lnTo>
                    <a:pt x="16" y="449"/>
                  </a:lnTo>
                  <a:lnTo>
                    <a:pt x="20" y="444"/>
                  </a:lnTo>
                  <a:lnTo>
                    <a:pt x="25" y="422"/>
                  </a:lnTo>
                  <a:lnTo>
                    <a:pt x="28" y="416"/>
                  </a:lnTo>
                  <a:lnTo>
                    <a:pt x="37" y="395"/>
                  </a:lnTo>
                  <a:lnTo>
                    <a:pt x="38" y="390"/>
                  </a:lnTo>
                  <a:lnTo>
                    <a:pt x="47" y="367"/>
                  </a:lnTo>
                  <a:lnTo>
                    <a:pt x="51" y="363"/>
                  </a:lnTo>
                  <a:lnTo>
                    <a:pt x="62" y="341"/>
                  </a:lnTo>
                  <a:lnTo>
                    <a:pt x="64" y="335"/>
                  </a:lnTo>
                  <a:lnTo>
                    <a:pt x="77" y="313"/>
                  </a:lnTo>
                  <a:lnTo>
                    <a:pt x="80" y="308"/>
                  </a:lnTo>
                  <a:lnTo>
                    <a:pt x="94" y="286"/>
                  </a:lnTo>
                  <a:lnTo>
                    <a:pt x="96" y="280"/>
                  </a:lnTo>
                  <a:lnTo>
                    <a:pt x="113" y="260"/>
                  </a:lnTo>
                  <a:lnTo>
                    <a:pt x="116" y="254"/>
                  </a:lnTo>
                  <a:lnTo>
                    <a:pt x="133" y="232"/>
                  </a:lnTo>
                  <a:lnTo>
                    <a:pt x="138" y="228"/>
                  </a:lnTo>
                  <a:lnTo>
                    <a:pt x="156" y="207"/>
                  </a:lnTo>
                  <a:lnTo>
                    <a:pt x="161" y="202"/>
                  </a:lnTo>
                  <a:lnTo>
                    <a:pt x="181" y="181"/>
                  </a:lnTo>
                  <a:lnTo>
                    <a:pt x="184" y="179"/>
                  </a:lnTo>
                </a:path>
              </a:pathLst>
            </a:custGeom>
            <a:gradFill rotWithShape="0">
              <a:gsLst>
                <a:gs pos="0">
                  <a:srgbClr val="66CCFF"/>
                </a:gs>
                <a:gs pos="100000">
                  <a:srgbClr val="66CCFF">
                    <a:gamma/>
                    <a:shade val="89804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65" name="Freeform 5"/>
            <p:cNvSpPr>
              <a:spLocks/>
            </p:cNvSpPr>
            <p:nvPr/>
          </p:nvSpPr>
          <p:spPr bwMode="auto">
            <a:xfrm>
              <a:off x="2505" y="2236"/>
              <a:ext cx="697" cy="679"/>
            </a:xfrm>
            <a:custGeom>
              <a:avLst/>
              <a:gdLst/>
              <a:ahLst/>
              <a:cxnLst>
                <a:cxn ang="0">
                  <a:pos x="135" y="77"/>
                </a:cxn>
                <a:cxn ang="0">
                  <a:pos x="169" y="53"/>
                </a:cxn>
                <a:cxn ang="0">
                  <a:pos x="215" y="29"/>
                </a:cxn>
                <a:cxn ang="0">
                  <a:pos x="251" y="15"/>
                </a:cxn>
                <a:cxn ang="0">
                  <a:pos x="297" y="4"/>
                </a:cxn>
                <a:cxn ang="0">
                  <a:pos x="332" y="0"/>
                </a:cxn>
                <a:cxn ang="0">
                  <a:pos x="379" y="1"/>
                </a:cxn>
                <a:cxn ang="0">
                  <a:pos x="412" y="6"/>
                </a:cxn>
                <a:cxn ang="0">
                  <a:pos x="455" y="18"/>
                </a:cxn>
                <a:cxn ang="0">
                  <a:pos x="487" y="32"/>
                </a:cxn>
                <a:cxn ang="0">
                  <a:pos x="527" y="53"/>
                </a:cxn>
                <a:cxn ang="0">
                  <a:pos x="556" y="73"/>
                </a:cxn>
                <a:cxn ang="0">
                  <a:pos x="589" y="102"/>
                </a:cxn>
                <a:cxn ang="0">
                  <a:pos x="613" y="126"/>
                </a:cxn>
                <a:cxn ang="0">
                  <a:pos x="640" y="161"/>
                </a:cxn>
                <a:cxn ang="0">
                  <a:pos x="657" y="191"/>
                </a:cxn>
                <a:cxn ang="0">
                  <a:pos x="675" y="231"/>
                </a:cxn>
                <a:cxn ang="0">
                  <a:pos x="686" y="263"/>
                </a:cxn>
                <a:cxn ang="0">
                  <a:pos x="694" y="305"/>
                </a:cxn>
                <a:cxn ang="0">
                  <a:pos x="696" y="340"/>
                </a:cxn>
                <a:cxn ang="0">
                  <a:pos x="693" y="384"/>
                </a:cxn>
                <a:cxn ang="0">
                  <a:pos x="685" y="420"/>
                </a:cxn>
                <a:cxn ang="0">
                  <a:pos x="668" y="464"/>
                </a:cxn>
                <a:cxn ang="0">
                  <a:pos x="650" y="498"/>
                </a:cxn>
                <a:cxn ang="0">
                  <a:pos x="619" y="543"/>
                </a:cxn>
                <a:cxn ang="0">
                  <a:pos x="589" y="574"/>
                </a:cxn>
                <a:cxn ang="0">
                  <a:pos x="545" y="611"/>
                </a:cxn>
                <a:cxn ang="0">
                  <a:pos x="510" y="633"/>
                </a:cxn>
                <a:cxn ang="0">
                  <a:pos x="464" y="655"/>
                </a:cxn>
                <a:cxn ang="0">
                  <a:pos x="428" y="667"/>
                </a:cxn>
                <a:cxn ang="0">
                  <a:pos x="382" y="675"/>
                </a:cxn>
                <a:cxn ang="0">
                  <a:pos x="346" y="678"/>
                </a:cxn>
                <a:cxn ang="0">
                  <a:pos x="301" y="673"/>
                </a:cxn>
                <a:cxn ang="0">
                  <a:pos x="266" y="666"/>
                </a:cxn>
                <a:cxn ang="0">
                  <a:pos x="224" y="653"/>
                </a:cxn>
                <a:cxn ang="0">
                  <a:pos x="193" y="638"/>
                </a:cxn>
                <a:cxn ang="0">
                  <a:pos x="155" y="616"/>
                </a:cxn>
                <a:cxn ang="0">
                  <a:pos x="127" y="594"/>
                </a:cxn>
                <a:cxn ang="0">
                  <a:pos x="94" y="565"/>
                </a:cxn>
                <a:cxn ang="0">
                  <a:pos x="72" y="538"/>
                </a:cxn>
                <a:cxn ang="0">
                  <a:pos x="47" y="502"/>
                </a:cxn>
                <a:cxn ang="0">
                  <a:pos x="32" y="472"/>
                </a:cxn>
                <a:cxn ang="0">
                  <a:pos x="15" y="432"/>
                </a:cxn>
                <a:cxn ang="0">
                  <a:pos x="7" y="398"/>
                </a:cxn>
                <a:cxn ang="0">
                  <a:pos x="0" y="357"/>
                </a:cxn>
                <a:cxn ang="0">
                  <a:pos x="0" y="320"/>
                </a:cxn>
                <a:cxn ang="0">
                  <a:pos x="4" y="276"/>
                </a:cxn>
                <a:cxn ang="0">
                  <a:pos x="15" y="241"/>
                </a:cxn>
                <a:cxn ang="0">
                  <a:pos x="34" y="197"/>
                </a:cxn>
                <a:cxn ang="0">
                  <a:pos x="56" y="162"/>
                </a:cxn>
                <a:cxn ang="0">
                  <a:pos x="90" y="119"/>
                </a:cxn>
              </a:cxnLst>
              <a:rect l="0" t="0" r="r" b="b"/>
              <a:pathLst>
                <a:path w="697" h="679">
                  <a:moveTo>
                    <a:pt x="106" y="103"/>
                  </a:moveTo>
                  <a:lnTo>
                    <a:pt x="106" y="103"/>
                  </a:lnTo>
                  <a:lnTo>
                    <a:pt x="119" y="90"/>
                  </a:lnTo>
                  <a:lnTo>
                    <a:pt x="123" y="88"/>
                  </a:lnTo>
                  <a:lnTo>
                    <a:pt x="135" y="77"/>
                  </a:lnTo>
                  <a:lnTo>
                    <a:pt x="138" y="74"/>
                  </a:lnTo>
                  <a:lnTo>
                    <a:pt x="150" y="65"/>
                  </a:lnTo>
                  <a:lnTo>
                    <a:pt x="155" y="63"/>
                  </a:lnTo>
                  <a:lnTo>
                    <a:pt x="167" y="54"/>
                  </a:lnTo>
                  <a:lnTo>
                    <a:pt x="169" y="53"/>
                  </a:lnTo>
                  <a:lnTo>
                    <a:pt x="182" y="45"/>
                  </a:lnTo>
                  <a:lnTo>
                    <a:pt x="185" y="44"/>
                  </a:lnTo>
                  <a:lnTo>
                    <a:pt x="199" y="37"/>
                  </a:lnTo>
                  <a:lnTo>
                    <a:pt x="202" y="33"/>
                  </a:lnTo>
                  <a:lnTo>
                    <a:pt x="215" y="29"/>
                  </a:lnTo>
                  <a:lnTo>
                    <a:pt x="218" y="26"/>
                  </a:lnTo>
                  <a:lnTo>
                    <a:pt x="232" y="22"/>
                  </a:lnTo>
                  <a:lnTo>
                    <a:pt x="234" y="20"/>
                  </a:lnTo>
                  <a:lnTo>
                    <a:pt x="248" y="15"/>
                  </a:lnTo>
                  <a:lnTo>
                    <a:pt x="251" y="15"/>
                  </a:lnTo>
                  <a:lnTo>
                    <a:pt x="264" y="10"/>
                  </a:lnTo>
                  <a:lnTo>
                    <a:pt x="267" y="9"/>
                  </a:lnTo>
                  <a:lnTo>
                    <a:pt x="281" y="6"/>
                  </a:lnTo>
                  <a:lnTo>
                    <a:pt x="283" y="5"/>
                  </a:lnTo>
                  <a:lnTo>
                    <a:pt x="297" y="4"/>
                  </a:lnTo>
                  <a:lnTo>
                    <a:pt x="300" y="2"/>
                  </a:lnTo>
                  <a:lnTo>
                    <a:pt x="313" y="1"/>
                  </a:lnTo>
                  <a:lnTo>
                    <a:pt x="316" y="1"/>
                  </a:lnTo>
                  <a:lnTo>
                    <a:pt x="330" y="0"/>
                  </a:lnTo>
                  <a:lnTo>
                    <a:pt x="332" y="0"/>
                  </a:lnTo>
                  <a:lnTo>
                    <a:pt x="346" y="0"/>
                  </a:lnTo>
                  <a:lnTo>
                    <a:pt x="349" y="0"/>
                  </a:lnTo>
                  <a:lnTo>
                    <a:pt x="362" y="0"/>
                  </a:lnTo>
                  <a:lnTo>
                    <a:pt x="365" y="0"/>
                  </a:lnTo>
                  <a:lnTo>
                    <a:pt x="379" y="1"/>
                  </a:lnTo>
                  <a:lnTo>
                    <a:pt x="381" y="1"/>
                  </a:lnTo>
                  <a:lnTo>
                    <a:pt x="394" y="4"/>
                  </a:lnTo>
                  <a:lnTo>
                    <a:pt x="397" y="4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24" y="9"/>
                  </a:lnTo>
                  <a:lnTo>
                    <a:pt x="429" y="10"/>
                  </a:lnTo>
                  <a:lnTo>
                    <a:pt x="440" y="13"/>
                  </a:lnTo>
                  <a:lnTo>
                    <a:pt x="444" y="15"/>
                  </a:lnTo>
                  <a:lnTo>
                    <a:pt x="455" y="18"/>
                  </a:lnTo>
                  <a:lnTo>
                    <a:pt x="458" y="20"/>
                  </a:lnTo>
                  <a:lnTo>
                    <a:pt x="471" y="24"/>
                  </a:lnTo>
                  <a:lnTo>
                    <a:pt x="473" y="25"/>
                  </a:lnTo>
                  <a:lnTo>
                    <a:pt x="485" y="31"/>
                  </a:lnTo>
                  <a:lnTo>
                    <a:pt x="487" y="32"/>
                  </a:lnTo>
                  <a:lnTo>
                    <a:pt x="498" y="38"/>
                  </a:lnTo>
                  <a:lnTo>
                    <a:pt x="502" y="39"/>
                  </a:lnTo>
                  <a:lnTo>
                    <a:pt x="513" y="45"/>
                  </a:lnTo>
                  <a:lnTo>
                    <a:pt x="515" y="46"/>
                  </a:lnTo>
                  <a:lnTo>
                    <a:pt x="527" y="53"/>
                  </a:lnTo>
                  <a:lnTo>
                    <a:pt x="529" y="54"/>
                  </a:lnTo>
                  <a:lnTo>
                    <a:pt x="540" y="61"/>
                  </a:lnTo>
                  <a:lnTo>
                    <a:pt x="542" y="63"/>
                  </a:lnTo>
                  <a:lnTo>
                    <a:pt x="553" y="70"/>
                  </a:lnTo>
                  <a:lnTo>
                    <a:pt x="556" y="73"/>
                  </a:lnTo>
                  <a:lnTo>
                    <a:pt x="566" y="80"/>
                  </a:lnTo>
                  <a:lnTo>
                    <a:pt x="568" y="82"/>
                  </a:lnTo>
                  <a:lnTo>
                    <a:pt x="577" y="90"/>
                  </a:lnTo>
                  <a:lnTo>
                    <a:pt x="580" y="93"/>
                  </a:lnTo>
                  <a:lnTo>
                    <a:pt x="589" y="102"/>
                  </a:lnTo>
                  <a:lnTo>
                    <a:pt x="591" y="103"/>
                  </a:lnTo>
                  <a:lnTo>
                    <a:pt x="601" y="112"/>
                  </a:lnTo>
                  <a:lnTo>
                    <a:pt x="602" y="116"/>
                  </a:lnTo>
                  <a:lnTo>
                    <a:pt x="611" y="125"/>
                  </a:lnTo>
                  <a:lnTo>
                    <a:pt x="613" y="126"/>
                  </a:lnTo>
                  <a:lnTo>
                    <a:pt x="620" y="136"/>
                  </a:lnTo>
                  <a:lnTo>
                    <a:pt x="623" y="138"/>
                  </a:lnTo>
                  <a:lnTo>
                    <a:pt x="630" y="150"/>
                  </a:lnTo>
                  <a:lnTo>
                    <a:pt x="633" y="151"/>
                  </a:lnTo>
                  <a:lnTo>
                    <a:pt x="640" y="161"/>
                  </a:lnTo>
                  <a:lnTo>
                    <a:pt x="642" y="165"/>
                  </a:lnTo>
                  <a:lnTo>
                    <a:pt x="649" y="175"/>
                  </a:lnTo>
                  <a:lnTo>
                    <a:pt x="650" y="177"/>
                  </a:lnTo>
                  <a:lnTo>
                    <a:pt x="655" y="189"/>
                  </a:lnTo>
                  <a:lnTo>
                    <a:pt x="657" y="191"/>
                  </a:lnTo>
                  <a:lnTo>
                    <a:pt x="662" y="202"/>
                  </a:lnTo>
                  <a:lnTo>
                    <a:pt x="663" y="205"/>
                  </a:lnTo>
                  <a:lnTo>
                    <a:pt x="669" y="216"/>
                  </a:lnTo>
                  <a:lnTo>
                    <a:pt x="670" y="218"/>
                  </a:lnTo>
                  <a:lnTo>
                    <a:pt x="675" y="231"/>
                  </a:lnTo>
                  <a:lnTo>
                    <a:pt x="676" y="233"/>
                  </a:lnTo>
                  <a:lnTo>
                    <a:pt x="680" y="245"/>
                  </a:lnTo>
                  <a:lnTo>
                    <a:pt x="682" y="248"/>
                  </a:lnTo>
                  <a:lnTo>
                    <a:pt x="685" y="260"/>
                  </a:lnTo>
                  <a:lnTo>
                    <a:pt x="686" y="263"/>
                  </a:lnTo>
                  <a:lnTo>
                    <a:pt x="688" y="274"/>
                  </a:lnTo>
                  <a:lnTo>
                    <a:pt x="688" y="279"/>
                  </a:lnTo>
                  <a:lnTo>
                    <a:pt x="692" y="290"/>
                  </a:lnTo>
                  <a:lnTo>
                    <a:pt x="692" y="294"/>
                  </a:lnTo>
                  <a:lnTo>
                    <a:pt x="694" y="305"/>
                  </a:lnTo>
                  <a:lnTo>
                    <a:pt x="694" y="309"/>
                  </a:lnTo>
                  <a:lnTo>
                    <a:pt x="696" y="320"/>
                  </a:lnTo>
                  <a:lnTo>
                    <a:pt x="696" y="325"/>
                  </a:lnTo>
                  <a:lnTo>
                    <a:pt x="696" y="337"/>
                  </a:lnTo>
                  <a:lnTo>
                    <a:pt x="696" y="340"/>
                  </a:lnTo>
                  <a:lnTo>
                    <a:pt x="696" y="353"/>
                  </a:lnTo>
                  <a:lnTo>
                    <a:pt x="696" y="357"/>
                  </a:lnTo>
                  <a:lnTo>
                    <a:pt x="694" y="368"/>
                  </a:lnTo>
                  <a:lnTo>
                    <a:pt x="694" y="373"/>
                  </a:lnTo>
                  <a:lnTo>
                    <a:pt x="693" y="384"/>
                  </a:lnTo>
                  <a:lnTo>
                    <a:pt x="692" y="387"/>
                  </a:lnTo>
                  <a:lnTo>
                    <a:pt x="691" y="401"/>
                  </a:lnTo>
                  <a:lnTo>
                    <a:pt x="688" y="403"/>
                  </a:lnTo>
                  <a:lnTo>
                    <a:pt x="686" y="416"/>
                  </a:lnTo>
                  <a:lnTo>
                    <a:pt x="685" y="420"/>
                  </a:lnTo>
                  <a:lnTo>
                    <a:pt x="680" y="432"/>
                  </a:lnTo>
                  <a:lnTo>
                    <a:pt x="680" y="434"/>
                  </a:lnTo>
                  <a:lnTo>
                    <a:pt x="675" y="448"/>
                  </a:lnTo>
                  <a:lnTo>
                    <a:pt x="674" y="451"/>
                  </a:lnTo>
                  <a:lnTo>
                    <a:pt x="668" y="464"/>
                  </a:lnTo>
                  <a:lnTo>
                    <a:pt x="667" y="467"/>
                  </a:lnTo>
                  <a:lnTo>
                    <a:pt x="661" y="480"/>
                  </a:lnTo>
                  <a:lnTo>
                    <a:pt x="658" y="482"/>
                  </a:lnTo>
                  <a:lnTo>
                    <a:pt x="651" y="496"/>
                  </a:lnTo>
                  <a:lnTo>
                    <a:pt x="650" y="498"/>
                  </a:lnTo>
                  <a:lnTo>
                    <a:pt x="642" y="511"/>
                  </a:lnTo>
                  <a:lnTo>
                    <a:pt x="640" y="514"/>
                  </a:lnTo>
                  <a:lnTo>
                    <a:pt x="630" y="526"/>
                  </a:lnTo>
                  <a:lnTo>
                    <a:pt x="629" y="530"/>
                  </a:lnTo>
                  <a:lnTo>
                    <a:pt x="619" y="543"/>
                  </a:lnTo>
                  <a:lnTo>
                    <a:pt x="617" y="545"/>
                  </a:lnTo>
                  <a:lnTo>
                    <a:pt x="605" y="558"/>
                  </a:lnTo>
                  <a:lnTo>
                    <a:pt x="602" y="560"/>
                  </a:lnTo>
                  <a:lnTo>
                    <a:pt x="591" y="573"/>
                  </a:lnTo>
                  <a:lnTo>
                    <a:pt x="589" y="574"/>
                  </a:lnTo>
                  <a:lnTo>
                    <a:pt x="576" y="586"/>
                  </a:lnTo>
                  <a:lnTo>
                    <a:pt x="572" y="589"/>
                  </a:lnTo>
                  <a:lnTo>
                    <a:pt x="560" y="600"/>
                  </a:lnTo>
                  <a:lnTo>
                    <a:pt x="557" y="602"/>
                  </a:lnTo>
                  <a:lnTo>
                    <a:pt x="545" y="611"/>
                  </a:lnTo>
                  <a:lnTo>
                    <a:pt x="540" y="614"/>
                  </a:lnTo>
                  <a:lnTo>
                    <a:pt x="528" y="623"/>
                  </a:lnTo>
                  <a:lnTo>
                    <a:pt x="526" y="624"/>
                  </a:lnTo>
                  <a:lnTo>
                    <a:pt x="513" y="632"/>
                  </a:lnTo>
                  <a:lnTo>
                    <a:pt x="510" y="633"/>
                  </a:lnTo>
                  <a:lnTo>
                    <a:pt x="496" y="640"/>
                  </a:lnTo>
                  <a:lnTo>
                    <a:pt x="493" y="643"/>
                  </a:lnTo>
                  <a:lnTo>
                    <a:pt x="480" y="648"/>
                  </a:lnTo>
                  <a:lnTo>
                    <a:pt x="477" y="650"/>
                  </a:lnTo>
                  <a:lnTo>
                    <a:pt x="464" y="655"/>
                  </a:lnTo>
                  <a:lnTo>
                    <a:pt x="461" y="657"/>
                  </a:lnTo>
                  <a:lnTo>
                    <a:pt x="447" y="662"/>
                  </a:lnTo>
                  <a:lnTo>
                    <a:pt x="444" y="662"/>
                  </a:lnTo>
                  <a:lnTo>
                    <a:pt x="431" y="666"/>
                  </a:lnTo>
                  <a:lnTo>
                    <a:pt x="428" y="667"/>
                  </a:lnTo>
                  <a:lnTo>
                    <a:pt x="414" y="671"/>
                  </a:lnTo>
                  <a:lnTo>
                    <a:pt x="412" y="672"/>
                  </a:lnTo>
                  <a:lnTo>
                    <a:pt x="398" y="673"/>
                  </a:lnTo>
                  <a:lnTo>
                    <a:pt x="395" y="674"/>
                  </a:lnTo>
                  <a:lnTo>
                    <a:pt x="382" y="675"/>
                  </a:lnTo>
                  <a:lnTo>
                    <a:pt x="379" y="675"/>
                  </a:lnTo>
                  <a:lnTo>
                    <a:pt x="365" y="678"/>
                  </a:lnTo>
                  <a:lnTo>
                    <a:pt x="363" y="678"/>
                  </a:lnTo>
                  <a:lnTo>
                    <a:pt x="349" y="678"/>
                  </a:lnTo>
                  <a:lnTo>
                    <a:pt x="346" y="678"/>
                  </a:lnTo>
                  <a:lnTo>
                    <a:pt x="333" y="678"/>
                  </a:lnTo>
                  <a:lnTo>
                    <a:pt x="330" y="678"/>
                  </a:lnTo>
                  <a:lnTo>
                    <a:pt x="316" y="675"/>
                  </a:lnTo>
                  <a:lnTo>
                    <a:pt x="314" y="675"/>
                  </a:lnTo>
                  <a:lnTo>
                    <a:pt x="301" y="673"/>
                  </a:lnTo>
                  <a:lnTo>
                    <a:pt x="298" y="673"/>
                  </a:lnTo>
                  <a:lnTo>
                    <a:pt x="287" y="671"/>
                  </a:lnTo>
                  <a:lnTo>
                    <a:pt x="282" y="671"/>
                  </a:lnTo>
                  <a:lnTo>
                    <a:pt x="271" y="667"/>
                  </a:lnTo>
                  <a:lnTo>
                    <a:pt x="266" y="666"/>
                  </a:lnTo>
                  <a:lnTo>
                    <a:pt x="255" y="664"/>
                  </a:lnTo>
                  <a:lnTo>
                    <a:pt x="251" y="662"/>
                  </a:lnTo>
                  <a:lnTo>
                    <a:pt x="240" y="658"/>
                  </a:lnTo>
                  <a:lnTo>
                    <a:pt x="237" y="657"/>
                  </a:lnTo>
                  <a:lnTo>
                    <a:pt x="224" y="653"/>
                  </a:lnTo>
                  <a:lnTo>
                    <a:pt x="222" y="651"/>
                  </a:lnTo>
                  <a:lnTo>
                    <a:pt x="210" y="646"/>
                  </a:lnTo>
                  <a:lnTo>
                    <a:pt x="208" y="645"/>
                  </a:lnTo>
                  <a:lnTo>
                    <a:pt x="197" y="639"/>
                  </a:lnTo>
                  <a:lnTo>
                    <a:pt x="193" y="638"/>
                  </a:lnTo>
                  <a:lnTo>
                    <a:pt x="182" y="632"/>
                  </a:lnTo>
                  <a:lnTo>
                    <a:pt x="180" y="631"/>
                  </a:lnTo>
                  <a:lnTo>
                    <a:pt x="168" y="624"/>
                  </a:lnTo>
                  <a:lnTo>
                    <a:pt x="166" y="623"/>
                  </a:lnTo>
                  <a:lnTo>
                    <a:pt x="155" y="616"/>
                  </a:lnTo>
                  <a:lnTo>
                    <a:pt x="153" y="614"/>
                  </a:lnTo>
                  <a:lnTo>
                    <a:pt x="142" y="607"/>
                  </a:lnTo>
                  <a:lnTo>
                    <a:pt x="139" y="603"/>
                  </a:lnTo>
                  <a:lnTo>
                    <a:pt x="130" y="597"/>
                  </a:lnTo>
                  <a:lnTo>
                    <a:pt x="127" y="594"/>
                  </a:lnTo>
                  <a:lnTo>
                    <a:pt x="118" y="586"/>
                  </a:lnTo>
                  <a:lnTo>
                    <a:pt x="116" y="584"/>
                  </a:lnTo>
                  <a:lnTo>
                    <a:pt x="106" y="575"/>
                  </a:lnTo>
                  <a:lnTo>
                    <a:pt x="105" y="574"/>
                  </a:lnTo>
                  <a:lnTo>
                    <a:pt x="94" y="565"/>
                  </a:lnTo>
                  <a:lnTo>
                    <a:pt x="93" y="561"/>
                  </a:lnTo>
                  <a:lnTo>
                    <a:pt x="84" y="552"/>
                  </a:lnTo>
                  <a:lnTo>
                    <a:pt x="82" y="551"/>
                  </a:lnTo>
                  <a:lnTo>
                    <a:pt x="75" y="541"/>
                  </a:lnTo>
                  <a:lnTo>
                    <a:pt x="72" y="538"/>
                  </a:lnTo>
                  <a:lnTo>
                    <a:pt x="65" y="527"/>
                  </a:lnTo>
                  <a:lnTo>
                    <a:pt x="62" y="526"/>
                  </a:lnTo>
                  <a:lnTo>
                    <a:pt x="56" y="515"/>
                  </a:lnTo>
                  <a:lnTo>
                    <a:pt x="53" y="512"/>
                  </a:lnTo>
                  <a:lnTo>
                    <a:pt x="47" y="502"/>
                  </a:lnTo>
                  <a:lnTo>
                    <a:pt x="45" y="498"/>
                  </a:lnTo>
                  <a:lnTo>
                    <a:pt x="40" y="488"/>
                  </a:lnTo>
                  <a:lnTo>
                    <a:pt x="39" y="486"/>
                  </a:lnTo>
                  <a:lnTo>
                    <a:pt x="33" y="474"/>
                  </a:lnTo>
                  <a:lnTo>
                    <a:pt x="32" y="472"/>
                  </a:lnTo>
                  <a:lnTo>
                    <a:pt x="26" y="461"/>
                  </a:lnTo>
                  <a:lnTo>
                    <a:pt x="25" y="458"/>
                  </a:lnTo>
                  <a:lnTo>
                    <a:pt x="20" y="446"/>
                  </a:lnTo>
                  <a:lnTo>
                    <a:pt x="19" y="443"/>
                  </a:lnTo>
                  <a:lnTo>
                    <a:pt x="15" y="432"/>
                  </a:lnTo>
                  <a:lnTo>
                    <a:pt x="13" y="429"/>
                  </a:lnTo>
                  <a:lnTo>
                    <a:pt x="10" y="417"/>
                  </a:lnTo>
                  <a:lnTo>
                    <a:pt x="9" y="414"/>
                  </a:lnTo>
                  <a:lnTo>
                    <a:pt x="7" y="401"/>
                  </a:lnTo>
                  <a:lnTo>
                    <a:pt x="7" y="398"/>
                  </a:lnTo>
                  <a:lnTo>
                    <a:pt x="3" y="386"/>
                  </a:lnTo>
                  <a:lnTo>
                    <a:pt x="3" y="383"/>
                  </a:lnTo>
                  <a:lnTo>
                    <a:pt x="1" y="370"/>
                  </a:lnTo>
                  <a:lnTo>
                    <a:pt x="1" y="368"/>
                  </a:lnTo>
                  <a:lnTo>
                    <a:pt x="0" y="357"/>
                  </a:lnTo>
                  <a:lnTo>
                    <a:pt x="0" y="352"/>
                  </a:lnTo>
                  <a:lnTo>
                    <a:pt x="0" y="340"/>
                  </a:lnTo>
                  <a:lnTo>
                    <a:pt x="0" y="337"/>
                  </a:lnTo>
                  <a:lnTo>
                    <a:pt x="0" y="323"/>
                  </a:lnTo>
                  <a:lnTo>
                    <a:pt x="0" y="320"/>
                  </a:lnTo>
                  <a:lnTo>
                    <a:pt x="1" y="309"/>
                  </a:lnTo>
                  <a:lnTo>
                    <a:pt x="1" y="304"/>
                  </a:lnTo>
                  <a:lnTo>
                    <a:pt x="2" y="293"/>
                  </a:lnTo>
                  <a:lnTo>
                    <a:pt x="3" y="289"/>
                  </a:lnTo>
                  <a:lnTo>
                    <a:pt x="4" y="276"/>
                  </a:lnTo>
                  <a:lnTo>
                    <a:pt x="7" y="273"/>
                  </a:lnTo>
                  <a:lnTo>
                    <a:pt x="9" y="261"/>
                  </a:lnTo>
                  <a:lnTo>
                    <a:pt x="10" y="257"/>
                  </a:lnTo>
                  <a:lnTo>
                    <a:pt x="15" y="245"/>
                  </a:lnTo>
                  <a:lnTo>
                    <a:pt x="15" y="241"/>
                  </a:lnTo>
                  <a:lnTo>
                    <a:pt x="20" y="229"/>
                  </a:lnTo>
                  <a:lnTo>
                    <a:pt x="22" y="225"/>
                  </a:lnTo>
                  <a:lnTo>
                    <a:pt x="27" y="213"/>
                  </a:lnTo>
                  <a:lnTo>
                    <a:pt x="28" y="209"/>
                  </a:lnTo>
                  <a:lnTo>
                    <a:pt x="34" y="197"/>
                  </a:lnTo>
                  <a:lnTo>
                    <a:pt x="37" y="194"/>
                  </a:lnTo>
                  <a:lnTo>
                    <a:pt x="44" y="181"/>
                  </a:lnTo>
                  <a:lnTo>
                    <a:pt x="45" y="177"/>
                  </a:lnTo>
                  <a:lnTo>
                    <a:pt x="53" y="166"/>
                  </a:lnTo>
                  <a:lnTo>
                    <a:pt x="56" y="162"/>
                  </a:lnTo>
                  <a:lnTo>
                    <a:pt x="65" y="151"/>
                  </a:lnTo>
                  <a:lnTo>
                    <a:pt x="66" y="146"/>
                  </a:lnTo>
                  <a:lnTo>
                    <a:pt x="76" y="134"/>
                  </a:lnTo>
                  <a:lnTo>
                    <a:pt x="78" y="132"/>
                  </a:lnTo>
                  <a:lnTo>
                    <a:pt x="90" y="119"/>
                  </a:lnTo>
                  <a:lnTo>
                    <a:pt x="93" y="117"/>
                  </a:lnTo>
                  <a:lnTo>
                    <a:pt x="105" y="104"/>
                  </a:lnTo>
                  <a:lnTo>
                    <a:pt x="106" y="103"/>
                  </a:lnTo>
                </a:path>
              </a:pathLst>
            </a:custGeom>
            <a:gradFill rotWithShape="0">
              <a:gsLst>
                <a:gs pos="0">
                  <a:srgbClr val="FF33CC">
                    <a:gamma/>
                    <a:tint val="0"/>
                    <a:invGamma/>
                  </a:srgbClr>
                </a:gs>
                <a:gs pos="100000">
                  <a:srgbClr val="FF33CC"/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chemeClr val="hlink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19" name="Freeform 6"/>
            <p:cNvSpPr>
              <a:spLocks/>
            </p:cNvSpPr>
            <p:nvPr/>
          </p:nvSpPr>
          <p:spPr bwMode="auto">
            <a:xfrm>
              <a:off x="2718" y="2443"/>
              <a:ext cx="285" cy="279"/>
            </a:xfrm>
            <a:custGeom>
              <a:avLst/>
              <a:gdLst>
                <a:gd name="T0" fmla="*/ 29 w 285"/>
                <a:gd name="T1" fmla="*/ 56 h 279"/>
                <a:gd name="T2" fmla="*/ 40 w 285"/>
                <a:gd name="T3" fmla="*/ 43 h 279"/>
                <a:gd name="T4" fmla="*/ 54 w 285"/>
                <a:gd name="T5" fmla="*/ 30 h 279"/>
                <a:gd name="T6" fmla="*/ 68 w 285"/>
                <a:gd name="T7" fmla="*/ 19 h 279"/>
                <a:gd name="T8" fmla="*/ 85 w 285"/>
                <a:gd name="T9" fmla="*/ 10 h 279"/>
                <a:gd name="T10" fmla="*/ 99 w 285"/>
                <a:gd name="T11" fmla="*/ 6 h 279"/>
                <a:gd name="T12" fmla="*/ 116 w 285"/>
                <a:gd name="T13" fmla="*/ 2 h 279"/>
                <a:gd name="T14" fmla="*/ 132 w 285"/>
                <a:gd name="T15" fmla="*/ 1 h 279"/>
                <a:gd name="T16" fmla="*/ 150 w 285"/>
                <a:gd name="T17" fmla="*/ 1 h 279"/>
                <a:gd name="T18" fmla="*/ 164 w 285"/>
                <a:gd name="T19" fmla="*/ 2 h 279"/>
                <a:gd name="T20" fmla="*/ 181 w 285"/>
                <a:gd name="T21" fmla="*/ 6 h 279"/>
                <a:gd name="T22" fmla="*/ 194 w 285"/>
                <a:gd name="T23" fmla="*/ 11 h 279"/>
                <a:gd name="T24" fmla="*/ 211 w 285"/>
                <a:gd name="T25" fmla="*/ 19 h 279"/>
                <a:gd name="T26" fmla="*/ 224 w 285"/>
                <a:gd name="T27" fmla="*/ 26 h 279"/>
                <a:gd name="T28" fmla="*/ 238 w 285"/>
                <a:gd name="T29" fmla="*/ 38 h 279"/>
                <a:gd name="T30" fmla="*/ 248 w 285"/>
                <a:gd name="T31" fmla="*/ 48 h 279"/>
                <a:gd name="T32" fmla="*/ 258 w 285"/>
                <a:gd name="T33" fmla="*/ 62 h 279"/>
                <a:gd name="T34" fmla="*/ 267 w 285"/>
                <a:gd name="T35" fmla="*/ 73 h 279"/>
                <a:gd name="T36" fmla="*/ 274 w 285"/>
                <a:gd name="T37" fmla="*/ 89 h 279"/>
                <a:gd name="T38" fmla="*/ 280 w 285"/>
                <a:gd name="T39" fmla="*/ 103 h 279"/>
                <a:gd name="T40" fmla="*/ 282 w 285"/>
                <a:gd name="T41" fmla="*/ 120 h 279"/>
                <a:gd name="T42" fmla="*/ 284 w 285"/>
                <a:gd name="T43" fmla="*/ 136 h 279"/>
                <a:gd name="T44" fmla="*/ 281 w 285"/>
                <a:gd name="T45" fmla="*/ 154 h 279"/>
                <a:gd name="T46" fmla="*/ 279 w 285"/>
                <a:gd name="T47" fmla="*/ 170 h 279"/>
                <a:gd name="T48" fmla="*/ 270 w 285"/>
                <a:gd name="T49" fmla="*/ 191 h 279"/>
                <a:gd name="T50" fmla="*/ 263 w 285"/>
                <a:gd name="T51" fmla="*/ 207 h 279"/>
                <a:gd name="T52" fmla="*/ 249 w 285"/>
                <a:gd name="T53" fmla="*/ 225 h 279"/>
                <a:gd name="T54" fmla="*/ 238 w 285"/>
                <a:gd name="T55" fmla="*/ 239 h 279"/>
                <a:gd name="T56" fmla="*/ 223 w 285"/>
                <a:gd name="T57" fmla="*/ 251 h 279"/>
                <a:gd name="T58" fmla="*/ 208 w 285"/>
                <a:gd name="T59" fmla="*/ 260 h 279"/>
                <a:gd name="T60" fmla="*/ 192 w 285"/>
                <a:gd name="T61" fmla="*/ 267 h 279"/>
                <a:gd name="T62" fmla="*/ 177 w 285"/>
                <a:gd name="T63" fmla="*/ 273 h 279"/>
                <a:gd name="T64" fmla="*/ 159 w 285"/>
                <a:gd name="T65" fmla="*/ 275 h 279"/>
                <a:gd name="T66" fmla="*/ 145 w 285"/>
                <a:gd name="T67" fmla="*/ 278 h 279"/>
                <a:gd name="T68" fmla="*/ 127 w 285"/>
                <a:gd name="T69" fmla="*/ 275 h 279"/>
                <a:gd name="T70" fmla="*/ 114 w 285"/>
                <a:gd name="T71" fmla="*/ 273 h 279"/>
                <a:gd name="T72" fmla="*/ 95 w 285"/>
                <a:gd name="T73" fmla="*/ 267 h 279"/>
                <a:gd name="T74" fmla="*/ 83 w 285"/>
                <a:gd name="T75" fmla="*/ 262 h 279"/>
                <a:gd name="T76" fmla="*/ 66 w 285"/>
                <a:gd name="T77" fmla="*/ 254 h 279"/>
                <a:gd name="T78" fmla="*/ 54 w 285"/>
                <a:gd name="T79" fmla="*/ 246 h 279"/>
                <a:gd name="T80" fmla="*/ 41 w 285"/>
                <a:gd name="T81" fmla="*/ 233 h 279"/>
                <a:gd name="T82" fmla="*/ 31 w 285"/>
                <a:gd name="T83" fmla="*/ 224 h 279"/>
                <a:gd name="T84" fmla="*/ 20 w 285"/>
                <a:gd name="T85" fmla="*/ 209 h 279"/>
                <a:gd name="T86" fmla="*/ 13 w 285"/>
                <a:gd name="T87" fmla="*/ 196 h 279"/>
                <a:gd name="T88" fmla="*/ 5 w 285"/>
                <a:gd name="T89" fmla="*/ 180 h 279"/>
                <a:gd name="T90" fmla="*/ 2 w 285"/>
                <a:gd name="T91" fmla="*/ 167 h 279"/>
                <a:gd name="T92" fmla="*/ 0 w 285"/>
                <a:gd name="T93" fmla="*/ 150 h 279"/>
                <a:gd name="T94" fmla="*/ 0 w 285"/>
                <a:gd name="T95" fmla="*/ 134 h 279"/>
                <a:gd name="T96" fmla="*/ 3 w 285"/>
                <a:gd name="T97" fmla="*/ 115 h 279"/>
                <a:gd name="T98" fmla="*/ 8 w 285"/>
                <a:gd name="T99" fmla="*/ 98 h 279"/>
                <a:gd name="T100" fmla="*/ 16 w 285"/>
                <a:gd name="T101" fmla="*/ 79 h 2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5"/>
                <a:gd name="T154" fmla="*/ 0 h 279"/>
                <a:gd name="T155" fmla="*/ 285 w 285"/>
                <a:gd name="T156" fmla="*/ 279 h 2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5" h="279">
                  <a:moveTo>
                    <a:pt x="20" y="70"/>
                  </a:moveTo>
                  <a:lnTo>
                    <a:pt x="20" y="70"/>
                  </a:lnTo>
                  <a:lnTo>
                    <a:pt x="25" y="63"/>
                  </a:lnTo>
                  <a:lnTo>
                    <a:pt x="26" y="62"/>
                  </a:lnTo>
                  <a:lnTo>
                    <a:pt x="29" y="56"/>
                  </a:lnTo>
                  <a:lnTo>
                    <a:pt x="29" y="55"/>
                  </a:lnTo>
                  <a:lnTo>
                    <a:pt x="34" y="51"/>
                  </a:lnTo>
                  <a:lnTo>
                    <a:pt x="35" y="50"/>
                  </a:lnTo>
                  <a:lnTo>
                    <a:pt x="40" y="44"/>
                  </a:lnTo>
                  <a:lnTo>
                    <a:pt x="40" y="43"/>
                  </a:lnTo>
                  <a:lnTo>
                    <a:pt x="44" y="39"/>
                  </a:lnTo>
                  <a:lnTo>
                    <a:pt x="45" y="38"/>
                  </a:lnTo>
                  <a:lnTo>
                    <a:pt x="50" y="33"/>
                  </a:lnTo>
                  <a:lnTo>
                    <a:pt x="51" y="33"/>
                  </a:lnTo>
                  <a:lnTo>
                    <a:pt x="54" y="30"/>
                  </a:lnTo>
                  <a:lnTo>
                    <a:pt x="57" y="27"/>
                  </a:lnTo>
                  <a:lnTo>
                    <a:pt x="60" y="25"/>
                  </a:lnTo>
                  <a:lnTo>
                    <a:pt x="62" y="24"/>
                  </a:lnTo>
                  <a:lnTo>
                    <a:pt x="68" y="22"/>
                  </a:lnTo>
                  <a:lnTo>
                    <a:pt x="68" y="19"/>
                  </a:lnTo>
                  <a:lnTo>
                    <a:pt x="73" y="17"/>
                  </a:lnTo>
                  <a:lnTo>
                    <a:pt x="75" y="16"/>
                  </a:lnTo>
                  <a:lnTo>
                    <a:pt x="78" y="15"/>
                  </a:lnTo>
                  <a:lnTo>
                    <a:pt x="79" y="13"/>
                  </a:lnTo>
                  <a:lnTo>
                    <a:pt x="85" y="10"/>
                  </a:lnTo>
                  <a:lnTo>
                    <a:pt x="91" y="9"/>
                  </a:lnTo>
                  <a:lnTo>
                    <a:pt x="93" y="8"/>
                  </a:lnTo>
                  <a:lnTo>
                    <a:pt x="99" y="6"/>
                  </a:lnTo>
                  <a:lnTo>
                    <a:pt x="103" y="5"/>
                  </a:lnTo>
                  <a:lnTo>
                    <a:pt x="105" y="3"/>
                  </a:lnTo>
                  <a:lnTo>
                    <a:pt x="110" y="2"/>
                  </a:lnTo>
                  <a:lnTo>
                    <a:pt x="112" y="2"/>
                  </a:lnTo>
                  <a:lnTo>
                    <a:pt x="116" y="2"/>
                  </a:lnTo>
                  <a:lnTo>
                    <a:pt x="118" y="1"/>
                  </a:lnTo>
                  <a:lnTo>
                    <a:pt x="124" y="1"/>
                  </a:lnTo>
                  <a:lnTo>
                    <a:pt x="125" y="1"/>
                  </a:lnTo>
                  <a:lnTo>
                    <a:pt x="131" y="1"/>
                  </a:lnTo>
                  <a:lnTo>
                    <a:pt x="132" y="1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43" y="1"/>
                  </a:lnTo>
                  <a:lnTo>
                    <a:pt x="144" y="1"/>
                  </a:lnTo>
                  <a:lnTo>
                    <a:pt x="150" y="1"/>
                  </a:lnTo>
                  <a:lnTo>
                    <a:pt x="151" y="1"/>
                  </a:lnTo>
                  <a:lnTo>
                    <a:pt x="156" y="1"/>
                  </a:lnTo>
                  <a:lnTo>
                    <a:pt x="157" y="1"/>
                  </a:lnTo>
                  <a:lnTo>
                    <a:pt x="162" y="2"/>
                  </a:lnTo>
                  <a:lnTo>
                    <a:pt x="164" y="2"/>
                  </a:lnTo>
                  <a:lnTo>
                    <a:pt x="168" y="3"/>
                  </a:lnTo>
                  <a:lnTo>
                    <a:pt x="169" y="3"/>
                  </a:lnTo>
                  <a:lnTo>
                    <a:pt x="175" y="5"/>
                  </a:lnTo>
                  <a:lnTo>
                    <a:pt x="176" y="5"/>
                  </a:lnTo>
                  <a:lnTo>
                    <a:pt x="181" y="6"/>
                  </a:lnTo>
                  <a:lnTo>
                    <a:pt x="182" y="8"/>
                  </a:lnTo>
                  <a:lnTo>
                    <a:pt x="187" y="9"/>
                  </a:lnTo>
                  <a:lnTo>
                    <a:pt x="189" y="9"/>
                  </a:lnTo>
                  <a:lnTo>
                    <a:pt x="193" y="11"/>
                  </a:lnTo>
                  <a:lnTo>
                    <a:pt x="194" y="11"/>
                  </a:lnTo>
                  <a:lnTo>
                    <a:pt x="199" y="13"/>
                  </a:lnTo>
                  <a:lnTo>
                    <a:pt x="200" y="15"/>
                  </a:lnTo>
                  <a:lnTo>
                    <a:pt x="206" y="17"/>
                  </a:lnTo>
                  <a:lnTo>
                    <a:pt x="207" y="17"/>
                  </a:lnTo>
                  <a:lnTo>
                    <a:pt x="211" y="19"/>
                  </a:lnTo>
                  <a:lnTo>
                    <a:pt x="213" y="19"/>
                  </a:lnTo>
                  <a:lnTo>
                    <a:pt x="217" y="23"/>
                  </a:lnTo>
                  <a:lnTo>
                    <a:pt x="218" y="24"/>
                  </a:lnTo>
                  <a:lnTo>
                    <a:pt x="223" y="26"/>
                  </a:lnTo>
                  <a:lnTo>
                    <a:pt x="224" y="26"/>
                  </a:lnTo>
                  <a:lnTo>
                    <a:pt x="227" y="31"/>
                  </a:lnTo>
                  <a:lnTo>
                    <a:pt x="232" y="33"/>
                  </a:lnTo>
                  <a:lnTo>
                    <a:pt x="233" y="34"/>
                  </a:lnTo>
                  <a:lnTo>
                    <a:pt x="238" y="38"/>
                  </a:lnTo>
                  <a:lnTo>
                    <a:pt x="238" y="39"/>
                  </a:lnTo>
                  <a:lnTo>
                    <a:pt x="242" y="43"/>
                  </a:lnTo>
                  <a:lnTo>
                    <a:pt x="243" y="43"/>
                  </a:lnTo>
                  <a:lnTo>
                    <a:pt x="247" y="47"/>
                  </a:lnTo>
                  <a:lnTo>
                    <a:pt x="248" y="48"/>
                  </a:lnTo>
                  <a:lnTo>
                    <a:pt x="251" y="51"/>
                  </a:lnTo>
                  <a:lnTo>
                    <a:pt x="251" y="53"/>
                  </a:lnTo>
                  <a:lnTo>
                    <a:pt x="256" y="56"/>
                  </a:lnTo>
                  <a:lnTo>
                    <a:pt x="256" y="58"/>
                  </a:lnTo>
                  <a:lnTo>
                    <a:pt x="258" y="62"/>
                  </a:lnTo>
                  <a:lnTo>
                    <a:pt x="260" y="63"/>
                  </a:lnTo>
                  <a:lnTo>
                    <a:pt x="263" y="67"/>
                  </a:lnTo>
                  <a:lnTo>
                    <a:pt x="266" y="73"/>
                  </a:lnTo>
                  <a:lnTo>
                    <a:pt x="267" y="73"/>
                  </a:lnTo>
                  <a:lnTo>
                    <a:pt x="270" y="79"/>
                  </a:lnTo>
                  <a:lnTo>
                    <a:pt x="270" y="80"/>
                  </a:lnTo>
                  <a:lnTo>
                    <a:pt x="273" y="83"/>
                  </a:lnTo>
                  <a:lnTo>
                    <a:pt x="273" y="86"/>
                  </a:lnTo>
                  <a:lnTo>
                    <a:pt x="274" y="89"/>
                  </a:lnTo>
                  <a:lnTo>
                    <a:pt x="275" y="90"/>
                  </a:lnTo>
                  <a:lnTo>
                    <a:pt x="276" y="96"/>
                  </a:lnTo>
                  <a:lnTo>
                    <a:pt x="276" y="97"/>
                  </a:lnTo>
                  <a:lnTo>
                    <a:pt x="279" y="102"/>
                  </a:lnTo>
                  <a:lnTo>
                    <a:pt x="280" y="103"/>
                  </a:lnTo>
                  <a:lnTo>
                    <a:pt x="281" y="108"/>
                  </a:lnTo>
                  <a:lnTo>
                    <a:pt x="281" y="110"/>
                  </a:lnTo>
                  <a:lnTo>
                    <a:pt x="281" y="115"/>
                  </a:lnTo>
                  <a:lnTo>
                    <a:pt x="282" y="115"/>
                  </a:lnTo>
                  <a:lnTo>
                    <a:pt x="282" y="120"/>
                  </a:lnTo>
                  <a:lnTo>
                    <a:pt x="282" y="122"/>
                  </a:lnTo>
                  <a:lnTo>
                    <a:pt x="284" y="127"/>
                  </a:lnTo>
                  <a:lnTo>
                    <a:pt x="284" y="129"/>
                  </a:lnTo>
                  <a:lnTo>
                    <a:pt x="284" y="134"/>
                  </a:lnTo>
                  <a:lnTo>
                    <a:pt x="284" y="136"/>
                  </a:lnTo>
                  <a:lnTo>
                    <a:pt x="284" y="141"/>
                  </a:lnTo>
                  <a:lnTo>
                    <a:pt x="284" y="143"/>
                  </a:lnTo>
                  <a:lnTo>
                    <a:pt x="282" y="147"/>
                  </a:lnTo>
                  <a:lnTo>
                    <a:pt x="282" y="150"/>
                  </a:lnTo>
                  <a:lnTo>
                    <a:pt x="281" y="154"/>
                  </a:lnTo>
                  <a:lnTo>
                    <a:pt x="281" y="155"/>
                  </a:lnTo>
                  <a:lnTo>
                    <a:pt x="280" y="161"/>
                  </a:lnTo>
                  <a:lnTo>
                    <a:pt x="280" y="162"/>
                  </a:lnTo>
                  <a:lnTo>
                    <a:pt x="279" y="169"/>
                  </a:lnTo>
                  <a:lnTo>
                    <a:pt x="279" y="170"/>
                  </a:lnTo>
                  <a:lnTo>
                    <a:pt x="276" y="176"/>
                  </a:lnTo>
                  <a:lnTo>
                    <a:pt x="275" y="177"/>
                  </a:lnTo>
                  <a:lnTo>
                    <a:pt x="274" y="183"/>
                  </a:lnTo>
                  <a:lnTo>
                    <a:pt x="273" y="184"/>
                  </a:lnTo>
                  <a:lnTo>
                    <a:pt x="270" y="191"/>
                  </a:lnTo>
                  <a:lnTo>
                    <a:pt x="270" y="193"/>
                  </a:lnTo>
                  <a:lnTo>
                    <a:pt x="267" y="198"/>
                  </a:lnTo>
                  <a:lnTo>
                    <a:pt x="266" y="200"/>
                  </a:lnTo>
                  <a:lnTo>
                    <a:pt x="263" y="205"/>
                  </a:lnTo>
                  <a:lnTo>
                    <a:pt x="263" y="207"/>
                  </a:lnTo>
                  <a:lnTo>
                    <a:pt x="258" y="214"/>
                  </a:lnTo>
                  <a:lnTo>
                    <a:pt x="257" y="215"/>
                  </a:lnTo>
                  <a:lnTo>
                    <a:pt x="252" y="219"/>
                  </a:lnTo>
                  <a:lnTo>
                    <a:pt x="252" y="222"/>
                  </a:lnTo>
                  <a:lnTo>
                    <a:pt x="249" y="225"/>
                  </a:lnTo>
                  <a:lnTo>
                    <a:pt x="248" y="226"/>
                  </a:lnTo>
                  <a:lnTo>
                    <a:pt x="243" y="232"/>
                  </a:lnTo>
                  <a:lnTo>
                    <a:pt x="243" y="233"/>
                  </a:lnTo>
                  <a:lnTo>
                    <a:pt x="239" y="238"/>
                  </a:lnTo>
                  <a:lnTo>
                    <a:pt x="238" y="239"/>
                  </a:lnTo>
                  <a:lnTo>
                    <a:pt x="233" y="243"/>
                  </a:lnTo>
                  <a:lnTo>
                    <a:pt x="232" y="243"/>
                  </a:lnTo>
                  <a:lnTo>
                    <a:pt x="227" y="247"/>
                  </a:lnTo>
                  <a:lnTo>
                    <a:pt x="226" y="248"/>
                  </a:lnTo>
                  <a:lnTo>
                    <a:pt x="223" y="251"/>
                  </a:lnTo>
                  <a:lnTo>
                    <a:pt x="221" y="252"/>
                  </a:lnTo>
                  <a:lnTo>
                    <a:pt x="215" y="255"/>
                  </a:lnTo>
                  <a:lnTo>
                    <a:pt x="215" y="257"/>
                  </a:lnTo>
                  <a:lnTo>
                    <a:pt x="210" y="259"/>
                  </a:lnTo>
                  <a:lnTo>
                    <a:pt x="208" y="260"/>
                  </a:lnTo>
                  <a:lnTo>
                    <a:pt x="205" y="262"/>
                  </a:lnTo>
                  <a:lnTo>
                    <a:pt x="202" y="264"/>
                  </a:lnTo>
                  <a:lnTo>
                    <a:pt x="198" y="266"/>
                  </a:lnTo>
                  <a:lnTo>
                    <a:pt x="192" y="267"/>
                  </a:lnTo>
                  <a:lnTo>
                    <a:pt x="190" y="268"/>
                  </a:lnTo>
                  <a:lnTo>
                    <a:pt x="184" y="271"/>
                  </a:lnTo>
                  <a:lnTo>
                    <a:pt x="178" y="272"/>
                  </a:lnTo>
                  <a:lnTo>
                    <a:pt x="177" y="273"/>
                  </a:lnTo>
                  <a:lnTo>
                    <a:pt x="173" y="274"/>
                  </a:lnTo>
                  <a:lnTo>
                    <a:pt x="170" y="274"/>
                  </a:lnTo>
                  <a:lnTo>
                    <a:pt x="167" y="274"/>
                  </a:lnTo>
                  <a:lnTo>
                    <a:pt x="165" y="275"/>
                  </a:lnTo>
                  <a:lnTo>
                    <a:pt x="159" y="275"/>
                  </a:lnTo>
                  <a:lnTo>
                    <a:pt x="158" y="275"/>
                  </a:lnTo>
                  <a:lnTo>
                    <a:pt x="152" y="275"/>
                  </a:lnTo>
                  <a:lnTo>
                    <a:pt x="151" y="275"/>
                  </a:lnTo>
                  <a:lnTo>
                    <a:pt x="147" y="278"/>
                  </a:lnTo>
                  <a:lnTo>
                    <a:pt x="145" y="278"/>
                  </a:lnTo>
                  <a:lnTo>
                    <a:pt x="140" y="275"/>
                  </a:lnTo>
                  <a:lnTo>
                    <a:pt x="139" y="275"/>
                  </a:lnTo>
                  <a:lnTo>
                    <a:pt x="133" y="275"/>
                  </a:lnTo>
                  <a:lnTo>
                    <a:pt x="132" y="275"/>
                  </a:lnTo>
                  <a:lnTo>
                    <a:pt x="127" y="275"/>
                  </a:lnTo>
                  <a:lnTo>
                    <a:pt x="126" y="275"/>
                  </a:lnTo>
                  <a:lnTo>
                    <a:pt x="120" y="274"/>
                  </a:lnTo>
                  <a:lnTo>
                    <a:pt x="119" y="274"/>
                  </a:lnTo>
                  <a:lnTo>
                    <a:pt x="115" y="273"/>
                  </a:lnTo>
                  <a:lnTo>
                    <a:pt x="114" y="273"/>
                  </a:lnTo>
                  <a:lnTo>
                    <a:pt x="108" y="272"/>
                  </a:lnTo>
                  <a:lnTo>
                    <a:pt x="107" y="272"/>
                  </a:lnTo>
                  <a:lnTo>
                    <a:pt x="102" y="271"/>
                  </a:lnTo>
                  <a:lnTo>
                    <a:pt x="101" y="268"/>
                  </a:lnTo>
                  <a:lnTo>
                    <a:pt x="95" y="267"/>
                  </a:lnTo>
                  <a:lnTo>
                    <a:pt x="94" y="267"/>
                  </a:lnTo>
                  <a:lnTo>
                    <a:pt x="90" y="265"/>
                  </a:lnTo>
                  <a:lnTo>
                    <a:pt x="88" y="265"/>
                  </a:lnTo>
                  <a:lnTo>
                    <a:pt x="84" y="264"/>
                  </a:lnTo>
                  <a:lnTo>
                    <a:pt x="83" y="262"/>
                  </a:lnTo>
                  <a:lnTo>
                    <a:pt x="77" y="259"/>
                  </a:lnTo>
                  <a:lnTo>
                    <a:pt x="76" y="259"/>
                  </a:lnTo>
                  <a:lnTo>
                    <a:pt x="71" y="257"/>
                  </a:lnTo>
                  <a:lnTo>
                    <a:pt x="70" y="257"/>
                  </a:lnTo>
                  <a:lnTo>
                    <a:pt x="66" y="254"/>
                  </a:lnTo>
                  <a:lnTo>
                    <a:pt x="65" y="252"/>
                  </a:lnTo>
                  <a:lnTo>
                    <a:pt x="60" y="250"/>
                  </a:lnTo>
                  <a:lnTo>
                    <a:pt x="59" y="250"/>
                  </a:lnTo>
                  <a:lnTo>
                    <a:pt x="54" y="246"/>
                  </a:lnTo>
                  <a:lnTo>
                    <a:pt x="51" y="243"/>
                  </a:lnTo>
                  <a:lnTo>
                    <a:pt x="50" y="241"/>
                  </a:lnTo>
                  <a:lnTo>
                    <a:pt x="45" y="239"/>
                  </a:lnTo>
                  <a:lnTo>
                    <a:pt x="45" y="238"/>
                  </a:lnTo>
                  <a:lnTo>
                    <a:pt x="41" y="233"/>
                  </a:lnTo>
                  <a:lnTo>
                    <a:pt x="40" y="233"/>
                  </a:lnTo>
                  <a:lnTo>
                    <a:pt x="36" y="230"/>
                  </a:lnTo>
                  <a:lnTo>
                    <a:pt x="35" y="227"/>
                  </a:lnTo>
                  <a:lnTo>
                    <a:pt x="31" y="225"/>
                  </a:lnTo>
                  <a:lnTo>
                    <a:pt x="31" y="224"/>
                  </a:lnTo>
                  <a:lnTo>
                    <a:pt x="27" y="219"/>
                  </a:lnTo>
                  <a:lnTo>
                    <a:pt x="27" y="218"/>
                  </a:lnTo>
                  <a:lnTo>
                    <a:pt x="25" y="215"/>
                  </a:lnTo>
                  <a:lnTo>
                    <a:pt x="22" y="214"/>
                  </a:lnTo>
                  <a:lnTo>
                    <a:pt x="20" y="209"/>
                  </a:lnTo>
                  <a:lnTo>
                    <a:pt x="17" y="203"/>
                  </a:lnTo>
                  <a:lnTo>
                    <a:pt x="16" y="203"/>
                  </a:lnTo>
                  <a:lnTo>
                    <a:pt x="13" y="198"/>
                  </a:lnTo>
                  <a:lnTo>
                    <a:pt x="13" y="196"/>
                  </a:lnTo>
                  <a:lnTo>
                    <a:pt x="10" y="193"/>
                  </a:lnTo>
                  <a:lnTo>
                    <a:pt x="10" y="191"/>
                  </a:lnTo>
                  <a:lnTo>
                    <a:pt x="9" y="187"/>
                  </a:lnTo>
                  <a:lnTo>
                    <a:pt x="8" y="186"/>
                  </a:lnTo>
                  <a:lnTo>
                    <a:pt x="5" y="180"/>
                  </a:lnTo>
                  <a:lnTo>
                    <a:pt x="5" y="179"/>
                  </a:lnTo>
                  <a:lnTo>
                    <a:pt x="4" y="175"/>
                  </a:lnTo>
                  <a:lnTo>
                    <a:pt x="3" y="174"/>
                  </a:lnTo>
                  <a:lnTo>
                    <a:pt x="2" y="168"/>
                  </a:lnTo>
                  <a:lnTo>
                    <a:pt x="2" y="167"/>
                  </a:lnTo>
                  <a:lnTo>
                    <a:pt x="2" y="161"/>
                  </a:lnTo>
                  <a:lnTo>
                    <a:pt x="1" y="161"/>
                  </a:lnTo>
                  <a:lnTo>
                    <a:pt x="1" y="155"/>
                  </a:lnTo>
                  <a:lnTo>
                    <a:pt x="1" y="154"/>
                  </a:lnTo>
                  <a:lnTo>
                    <a:pt x="0" y="150"/>
                  </a:lnTo>
                  <a:lnTo>
                    <a:pt x="0" y="147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1" y="129"/>
                  </a:lnTo>
                  <a:lnTo>
                    <a:pt x="1" y="127"/>
                  </a:lnTo>
                  <a:lnTo>
                    <a:pt x="2" y="122"/>
                  </a:lnTo>
                  <a:lnTo>
                    <a:pt x="2" y="120"/>
                  </a:lnTo>
                  <a:lnTo>
                    <a:pt x="3" y="115"/>
                  </a:lnTo>
                  <a:lnTo>
                    <a:pt x="3" y="113"/>
                  </a:lnTo>
                  <a:lnTo>
                    <a:pt x="4" y="107"/>
                  </a:lnTo>
                  <a:lnTo>
                    <a:pt x="4" y="105"/>
                  </a:lnTo>
                  <a:lnTo>
                    <a:pt x="5" y="100"/>
                  </a:lnTo>
                  <a:lnTo>
                    <a:pt x="8" y="98"/>
                  </a:lnTo>
                  <a:lnTo>
                    <a:pt x="9" y="94"/>
                  </a:lnTo>
                  <a:lnTo>
                    <a:pt x="10" y="91"/>
                  </a:lnTo>
                  <a:lnTo>
                    <a:pt x="13" y="86"/>
                  </a:lnTo>
                  <a:lnTo>
                    <a:pt x="13" y="83"/>
                  </a:lnTo>
                  <a:lnTo>
                    <a:pt x="16" y="79"/>
                  </a:lnTo>
                  <a:lnTo>
                    <a:pt x="17" y="77"/>
                  </a:lnTo>
                  <a:lnTo>
                    <a:pt x="20" y="72"/>
                  </a:lnTo>
                  <a:lnTo>
                    <a:pt x="20" y="7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7" name="Freeform 7"/>
            <p:cNvSpPr>
              <a:spLocks/>
            </p:cNvSpPr>
            <p:nvPr/>
          </p:nvSpPr>
          <p:spPr bwMode="auto">
            <a:xfrm>
              <a:off x="2718" y="2443"/>
              <a:ext cx="285" cy="279"/>
            </a:xfrm>
            <a:custGeom>
              <a:avLst/>
              <a:gdLst/>
              <a:ahLst/>
              <a:cxnLst>
                <a:cxn ang="0">
                  <a:pos x="26" y="62"/>
                </a:cxn>
                <a:cxn ang="0">
                  <a:pos x="35" y="50"/>
                </a:cxn>
                <a:cxn ang="0">
                  <a:pos x="45" y="38"/>
                </a:cxn>
                <a:cxn ang="0">
                  <a:pos x="57" y="27"/>
                </a:cxn>
                <a:cxn ang="0">
                  <a:pos x="68" y="19"/>
                </a:cxn>
                <a:cxn ang="0">
                  <a:pos x="79" y="13"/>
                </a:cxn>
                <a:cxn ang="0">
                  <a:pos x="99" y="6"/>
                </a:cxn>
                <a:cxn ang="0">
                  <a:pos x="112" y="2"/>
                </a:cxn>
                <a:cxn ang="0">
                  <a:pos x="125" y="1"/>
                </a:cxn>
                <a:cxn ang="0">
                  <a:pos x="137" y="0"/>
                </a:cxn>
                <a:cxn ang="0">
                  <a:pos x="151" y="1"/>
                </a:cxn>
                <a:cxn ang="0">
                  <a:pos x="164" y="2"/>
                </a:cxn>
                <a:cxn ang="0">
                  <a:pos x="176" y="5"/>
                </a:cxn>
                <a:cxn ang="0">
                  <a:pos x="189" y="9"/>
                </a:cxn>
                <a:cxn ang="0">
                  <a:pos x="200" y="15"/>
                </a:cxn>
                <a:cxn ang="0">
                  <a:pos x="213" y="19"/>
                </a:cxn>
                <a:cxn ang="0">
                  <a:pos x="224" y="26"/>
                </a:cxn>
                <a:cxn ang="0">
                  <a:pos x="238" y="38"/>
                </a:cxn>
                <a:cxn ang="0">
                  <a:pos x="247" y="47"/>
                </a:cxn>
                <a:cxn ang="0">
                  <a:pos x="256" y="56"/>
                </a:cxn>
                <a:cxn ang="0">
                  <a:pos x="263" y="67"/>
                </a:cxn>
                <a:cxn ang="0">
                  <a:pos x="270" y="80"/>
                </a:cxn>
                <a:cxn ang="0">
                  <a:pos x="275" y="90"/>
                </a:cxn>
                <a:cxn ang="0">
                  <a:pos x="280" y="103"/>
                </a:cxn>
                <a:cxn ang="0">
                  <a:pos x="282" y="115"/>
                </a:cxn>
                <a:cxn ang="0">
                  <a:pos x="284" y="129"/>
                </a:cxn>
                <a:cxn ang="0">
                  <a:pos x="284" y="143"/>
                </a:cxn>
                <a:cxn ang="0">
                  <a:pos x="281" y="155"/>
                </a:cxn>
                <a:cxn ang="0">
                  <a:pos x="279" y="170"/>
                </a:cxn>
                <a:cxn ang="0">
                  <a:pos x="273" y="184"/>
                </a:cxn>
                <a:cxn ang="0">
                  <a:pos x="266" y="200"/>
                </a:cxn>
                <a:cxn ang="0">
                  <a:pos x="257" y="215"/>
                </a:cxn>
                <a:cxn ang="0">
                  <a:pos x="248" y="226"/>
                </a:cxn>
                <a:cxn ang="0">
                  <a:pos x="238" y="239"/>
                </a:cxn>
                <a:cxn ang="0">
                  <a:pos x="226" y="248"/>
                </a:cxn>
                <a:cxn ang="0">
                  <a:pos x="215" y="257"/>
                </a:cxn>
                <a:cxn ang="0">
                  <a:pos x="202" y="264"/>
                </a:cxn>
                <a:cxn ang="0">
                  <a:pos x="184" y="271"/>
                </a:cxn>
                <a:cxn ang="0">
                  <a:pos x="170" y="274"/>
                </a:cxn>
                <a:cxn ang="0">
                  <a:pos x="158" y="275"/>
                </a:cxn>
                <a:cxn ang="0">
                  <a:pos x="145" y="278"/>
                </a:cxn>
                <a:cxn ang="0">
                  <a:pos x="132" y="275"/>
                </a:cxn>
                <a:cxn ang="0">
                  <a:pos x="119" y="274"/>
                </a:cxn>
                <a:cxn ang="0">
                  <a:pos x="107" y="272"/>
                </a:cxn>
                <a:cxn ang="0">
                  <a:pos x="94" y="267"/>
                </a:cxn>
                <a:cxn ang="0">
                  <a:pos x="83" y="262"/>
                </a:cxn>
                <a:cxn ang="0">
                  <a:pos x="70" y="257"/>
                </a:cxn>
                <a:cxn ang="0">
                  <a:pos x="59" y="250"/>
                </a:cxn>
                <a:cxn ang="0">
                  <a:pos x="45" y="239"/>
                </a:cxn>
                <a:cxn ang="0">
                  <a:pos x="36" y="230"/>
                </a:cxn>
                <a:cxn ang="0">
                  <a:pos x="27" y="219"/>
                </a:cxn>
                <a:cxn ang="0">
                  <a:pos x="20" y="209"/>
                </a:cxn>
                <a:cxn ang="0">
                  <a:pos x="13" y="196"/>
                </a:cxn>
                <a:cxn ang="0">
                  <a:pos x="8" y="186"/>
                </a:cxn>
                <a:cxn ang="0">
                  <a:pos x="3" y="174"/>
                </a:cxn>
                <a:cxn ang="0">
                  <a:pos x="1" y="161"/>
                </a:cxn>
                <a:cxn ang="0">
                  <a:pos x="0" y="147"/>
                </a:cxn>
                <a:cxn ang="0">
                  <a:pos x="0" y="134"/>
                </a:cxn>
                <a:cxn ang="0">
                  <a:pos x="2" y="120"/>
                </a:cxn>
                <a:cxn ang="0">
                  <a:pos x="4" y="105"/>
                </a:cxn>
                <a:cxn ang="0">
                  <a:pos x="10" y="91"/>
                </a:cxn>
                <a:cxn ang="0">
                  <a:pos x="17" y="77"/>
                </a:cxn>
              </a:cxnLst>
              <a:rect l="0" t="0" r="r" b="b"/>
              <a:pathLst>
                <a:path w="285" h="279">
                  <a:moveTo>
                    <a:pt x="20" y="70"/>
                  </a:moveTo>
                  <a:lnTo>
                    <a:pt x="20" y="70"/>
                  </a:lnTo>
                  <a:lnTo>
                    <a:pt x="25" y="63"/>
                  </a:lnTo>
                  <a:lnTo>
                    <a:pt x="26" y="62"/>
                  </a:lnTo>
                  <a:lnTo>
                    <a:pt x="29" y="56"/>
                  </a:lnTo>
                  <a:lnTo>
                    <a:pt x="29" y="55"/>
                  </a:lnTo>
                  <a:lnTo>
                    <a:pt x="34" y="51"/>
                  </a:lnTo>
                  <a:lnTo>
                    <a:pt x="35" y="50"/>
                  </a:lnTo>
                  <a:lnTo>
                    <a:pt x="40" y="44"/>
                  </a:lnTo>
                  <a:lnTo>
                    <a:pt x="40" y="43"/>
                  </a:lnTo>
                  <a:lnTo>
                    <a:pt x="44" y="39"/>
                  </a:lnTo>
                  <a:lnTo>
                    <a:pt x="45" y="38"/>
                  </a:lnTo>
                  <a:lnTo>
                    <a:pt x="50" y="33"/>
                  </a:lnTo>
                  <a:lnTo>
                    <a:pt x="51" y="33"/>
                  </a:lnTo>
                  <a:lnTo>
                    <a:pt x="54" y="30"/>
                  </a:lnTo>
                  <a:lnTo>
                    <a:pt x="57" y="27"/>
                  </a:lnTo>
                  <a:lnTo>
                    <a:pt x="60" y="25"/>
                  </a:lnTo>
                  <a:lnTo>
                    <a:pt x="62" y="24"/>
                  </a:lnTo>
                  <a:lnTo>
                    <a:pt x="68" y="22"/>
                  </a:lnTo>
                  <a:lnTo>
                    <a:pt x="68" y="19"/>
                  </a:lnTo>
                  <a:lnTo>
                    <a:pt x="73" y="17"/>
                  </a:lnTo>
                  <a:lnTo>
                    <a:pt x="75" y="16"/>
                  </a:lnTo>
                  <a:lnTo>
                    <a:pt x="78" y="15"/>
                  </a:lnTo>
                  <a:lnTo>
                    <a:pt x="79" y="13"/>
                  </a:lnTo>
                  <a:lnTo>
                    <a:pt x="85" y="10"/>
                  </a:lnTo>
                  <a:lnTo>
                    <a:pt x="91" y="9"/>
                  </a:lnTo>
                  <a:lnTo>
                    <a:pt x="93" y="8"/>
                  </a:lnTo>
                  <a:lnTo>
                    <a:pt x="99" y="6"/>
                  </a:lnTo>
                  <a:lnTo>
                    <a:pt x="103" y="5"/>
                  </a:lnTo>
                  <a:lnTo>
                    <a:pt x="105" y="3"/>
                  </a:lnTo>
                  <a:lnTo>
                    <a:pt x="110" y="2"/>
                  </a:lnTo>
                  <a:lnTo>
                    <a:pt x="112" y="2"/>
                  </a:lnTo>
                  <a:lnTo>
                    <a:pt x="116" y="2"/>
                  </a:lnTo>
                  <a:lnTo>
                    <a:pt x="118" y="1"/>
                  </a:lnTo>
                  <a:lnTo>
                    <a:pt x="124" y="1"/>
                  </a:lnTo>
                  <a:lnTo>
                    <a:pt x="125" y="1"/>
                  </a:lnTo>
                  <a:lnTo>
                    <a:pt x="131" y="1"/>
                  </a:lnTo>
                  <a:lnTo>
                    <a:pt x="132" y="1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43" y="1"/>
                  </a:lnTo>
                  <a:lnTo>
                    <a:pt x="144" y="1"/>
                  </a:lnTo>
                  <a:lnTo>
                    <a:pt x="150" y="1"/>
                  </a:lnTo>
                  <a:lnTo>
                    <a:pt x="151" y="1"/>
                  </a:lnTo>
                  <a:lnTo>
                    <a:pt x="156" y="1"/>
                  </a:lnTo>
                  <a:lnTo>
                    <a:pt x="157" y="1"/>
                  </a:lnTo>
                  <a:lnTo>
                    <a:pt x="162" y="2"/>
                  </a:lnTo>
                  <a:lnTo>
                    <a:pt x="164" y="2"/>
                  </a:lnTo>
                  <a:lnTo>
                    <a:pt x="168" y="3"/>
                  </a:lnTo>
                  <a:lnTo>
                    <a:pt x="169" y="3"/>
                  </a:lnTo>
                  <a:lnTo>
                    <a:pt x="175" y="5"/>
                  </a:lnTo>
                  <a:lnTo>
                    <a:pt x="176" y="5"/>
                  </a:lnTo>
                  <a:lnTo>
                    <a:pt x="181" y="6"/>
                  </a:lnTo>
                  <a:lnTo>
                    <a:pt x="182" y="8"/>
                  </a:lnTo>
                  <a:lnTo>
                    <a:pt x="187" y="9"/>
                  </a:lnTo>
                  <a:lnTo>
                    <a:pt x="189" y="9"/>
                  </a:lnTo>
                  <a:lnTo>
                    <a:pt x="193" y="11"/>
                  </a:lnTo>
                  <a:lnTo>
                    <a:pt x="194" y="11"/>
                  </a:lnTo>
                  <a:lnTo>
                    <a:pt x="199" y="13"/>
                  </a:lnTo>
                  <a:lnTo>
                    <a:pt x="200" y="15"/>
                  </a:lnTo>
                  <a:lnTo>
                    <a:pt x="206" y="17"/>
                  </a:lnTo>
                  <a:lnTo>
                    <a:pt x="207" y="17"/>
                  </a:lnTo>
                  <a:lnTo>
                    <a:pt x="211" y="19"/>
                  </a:lnTo>
                  <a:lnTo>
                    <a:pt x="213" y="19"/>
                  </a:lnTo>
                  <a:lnTo>
                    <a:pt x="217" y="23"/>
                  </a:lnTo>
                  <a:lnTo>
                    <a:pt x="218" y="24"/>
                  </a:lnTo>
                  <a:lnTo>
                    <a:pt x="223" y="26"/>
                  </a:lnTo>
                  <a:lnTo>
                    <a:pt x="224" y="26"/>
                  </a:lnTo>
                  <a:lnTo>
                    <a:pt x="227" y="31"/>
                  </a:lnTo>
                  <a:lnTo>
                    <a:pt x="232" y="33"/>
                  </a:lnTo>
                  <a:lnTo>
                    <a:pt x="233" y="34"/>
                  </a:lnTo>
                  <a:lnTo>
                    <a:pt x="238" y="38"/>
                  </a:lnTo>
                  <a:lnTo>
                    <a:pt x="238" y="39"/>
                  </a:lnTo>
                  <a:lnTo>
                    <a:pt x="242" y="43"/>
                  </a:lnTo>
                  <a:lnTo>
                    <a:pt x="243" y="43"/>
                  </a:lnTo>
                  <a:lnTo>
                    <a:pt x="247" y="47"/>
                  </a:lnTo>
                  <a:lnTo>
                    <a:pt x="248" y="48"/>
                  </a:lnTo>
                  <a:lnTo>
                    <a:pt x="251" y="51"/>
                  </a:lnTo>
                  <a:lnTo>
                    <a:pt x="251" y="53"/>
                  </a:lnTo>
                  <a:lnTo>
                    <a:pt x="256" y="56"/>
                  </a:lnTo>
                  <a:lnTo>
                    <a:pt x="256" y="58"/>
                  </a:lnTo>
                  <a:lnTo>
                    <a:pt x="258" y="62"/>
                  </a:lnTo>
                  <a:lnTo>
                    <a:pt x="260" y="63"/>
                  </a:lnTo>
                  <a:lnTo>
                    <a:pt x="263" y="67"/>
                  </a:lnTo>
                  <a:lnTo>
                    <a:pt x="266" y="73"/>
                  </a:lnTo>
                  <a:lnTo>
                    <a:pt x="267" y="73"/>
                  </a:lnTo>
                  <a:lnTo>
                    <a:pt x="270" y="79"/>
                  </a:lnTo>
                  <a:lnTo>
                    <a:pt x="270" y="80"/>
                  </a:lnTo>
                  <a:lnTo>
                    <a:pt x="273" y="83"/>
                  </a:lnTo>
                  <a:lnTo>
                    <a:pt x="273" y="86"/>
                  </a:lnTo>
                  <a:lnTo>
                    <a:pt x="274" y="89"/>
                  </a:lnTo>
                  <a:lnTo>
                    <a:pt x="275" y="90"/>
                  </a:lnTo>
                  <a:lnTo>
                    <a:pt x="276" y="96"/>
                  </a:lnTo>
                  <a:lnTo>
                    <a:pt x="276" y="97"/>
                  </a:lnTo>
                  <a:lnTo>
                    <a:pt x="279" y="102"/>
                  </a:lnTo>
                  <a:lnTo>
                    <a:pt x="280" y="103"/>
                  </a:lnTo>
                  <a:lnTo>
                    <a:pt x="281" y="108"/>
                  </a:lnTo>
                  <a:lnTo>
                    <a:pt x="281" y="110"/>
                  </a:lnTo>
                  <a:lnTo>
                    <a:pt x="281" y="115"/>
                  </a:lnTo>
                  <a:lnTo>
                    <a:pt x="282" y="115"/>
                  </a:lnTo>
                  <a:lnTo>
                    <a:pt x="282" y="120"/>
                  </a:lnTo>
                  <a:lnTo>
                    <a:pt x="282" y="122"/>
                  </a:lnTo>
                  <a:lnTo>
                    <a:pt x="284" y="127"/>
                  </a:lnTo>
                  <a:lnTo>
                    <a:pt x="284" y="129"/>
                  </a:lnTo>
                  <a:lnTo>
                    <a:pt x="284" y="134"/>
                  </a:lnTo>
                  <a:lnTo>
                    <a:pt x="284" y="136"/>
                  </a:lnTo>
                  <a:lnTo>
                    <a:pt x="284" y="141"/>
                  </a:lnTo>
                  <a:lnTo>
                    <a:pt x="284" y="143"/>
                  </a:lnTo>
                  <a:lnTo>
                    <a:pt x="282" y="147"/>
                  </a:lnTo>
                  <a:lnTo>
                    <a:pt x="282" y="150"/>
                  </a:lnTo>
                  <a:lnTo>
                    <a:pt x="281" y="154"/>
                  </a:lnTo>
                  <a:lnTo>
                    <a:pt x="281" y="155"/>
                  </a:lnTo>
                  <a:lnTo>
                    <a:pt x="280" y="161"/>
                  </a:lnTo>
                  <a:lnTo>
                    <a:pt x="280" y="162"/>
                  </a:lnTo>
                  <a:lnTo>
                    <a:pt x="279" y="169"/>
                  </a:lnTo>
                  <a:lnTo>
                    <a:pt x="279" y="170"/>
                  </a:lnTo>
                  <a:lnTo>
                    <a:pt x="276" y="176"/>
                  </a:lnTo>
                  <a:lnTo>
                    <a:pt x="275" y="177"/>
                  </a:lnTo>
                  <a:lnTo>
                    <a:pt x="274" y="183"/>
                  </a:lnTo>
                  <a:lnTo>
                    <a:pt x="273" y="184"/>
                  </a:lnTo>
                  <a:lnTo>
                    <a:pt x="270" y="191"/>
                  </a:lnTo>
                  <a:lnTo>
                    <a:pt x="270" y="193"/>
                  </a:lnTo>
                  <a:lnTo>
                    <a:pt x="267" y="198"/>
                  </a:lnTo>
                  <a:lnTo>
                    <a:pt x="266" y="200"/>
                  </a:lnTo>
                  <a:lnTo>
                    <a:pt x="263" y="205"/>
                  </a:lnTo>
                  <a:lnTo>
                    <a:pt x="263" y="207"/>
                  </a:lnTo>
                  <a:lnTo>
                    <a:pt x="258" y="214"/>
                  </a:lnTo>
                  <a:lnTo>
                    <a:pt x="257" y="215"/>
                  </a:lnTo>
                  <a:lnTo>
                    <a:pt x="252" y="219"/>
                  </a:lnTo>
                  <a:lnTo>
                    <a:pt x="252" y="222"/>
                  </a:lnTo>
                  <a:lnTo>
                    <a:pt x="249" y="225"/>
                  </a:lnTo>
                  <a:lnTo>
                    <a:pt x="248" y="226"/>
                  </a:lnTo>
                  <a:lnTo>
                    <a:pt x="243" y="232"/>
                  </a:lnTo>
                  <a:lnTo>
                    <a:pt x="243" y="233"/>
                  </a:lnTo>
                  <a:lnTo>
                    <a:pt x="239" y="238"/>
                  </a:lnTo>
                  <a:lnTo>
                    <a:pt x="238" y="239"/>
                  </a:lnTo>
                  <a:lnTo>
                    <a:pt x="233" y="243"/>
                  </a:lnTo>
                  <a:lnTo>
                    <a:pt x="232" y="243"/>
                  </a:lnTo>
                  <a:lnTo>
                    <a:pt x="227" y="247"/>
                  </a:lnTo>
                  <a:lnTo>
                    <a:pt x="226" y="248"/>
                  </a:lnTo>
                  <a:lnTo>
                    <a:pt x="223" y="251"/>
                  </a:lnTo>
                  <a:lnTo>
                    <a:pt x="221" y="252"/>
                  </a:lnTo>
                  <a:lnTo>
                    <a:pt x="215" y="255"/>
                  </a:lnTo>
                  <a:lnTo>
                    <a:pt x="215" y="257"/>
                  </a:lnTo>
                  <a:lnTo>
                    <a:pt x="210" y="259"/>
                  </a:lnTo>
                  <a:lnTo>
                    <a:pt x="208" y="260"/>
                  </a:lnTo>
                  <a:lnTo>
                    <a:pt x="205" y="262"/>
                  </a:lnTo>
                  <a:lnTo>
                    <a:pt x="202" y="264"/>
                  </a:lnTo>
                  <a:lnTo>
                    <a:pt x="198" y="266"/>
                  </a:lnTo>
                  <a:lnTo>
                    <a:pt x="192" y="267"/>
                  </a:lnTo>
                  <a:lnTo>
                    <a:pt x="190" y="268"/>
                  </a:lnTo>
                  <a:lnTo>
                    <a:pt x="184" y="271"/>
                  </a:lnTo>
                  <a:lnTo>
                    <a:pt x="178" y="272"/>
                  </a:lnTo>
                  <a:lnTo>
                    <a:pt x="177" y="273"/>
                  </a:lnTo>
                  <a:lnTo>
                    <a:pt x="173" y="274"/>
                  </a:lnTo>
                  <a:lnTo>
                    <a:pt x="170" y="274"/>
                  </a:lnTo>
                  <a:lnTo>
                    <a:pt x="167" y="274"/>
                  </a:lnTo>
                  <a:lnTo>
                    <a:pt x="165" y="275"/>
                  </a:lnTo>
                  <a:lnTo>
                    <a:pt x="159" y="275"/>
                  </a:lnTo>
                  <a:lnTo>
                    <a:pt x="158" y="275"/>
                  </a:lnTo>
                  <a:lnTo>
                    <a:pt x="152" y="275"/>
                  </a:lnTo>
                  <a:lnTo>
                    <a:pt x="151" y="275"/>
                  </a:lnTo>
                  <a:lnTo>
                    <a:pt x="147" y="278"/>
                  </a:lnTo>
                  <a:lnTo>
                    <a:pt x="145" y="278"/>
                  </a:lnTo>
                  <a:lnTo>
                    <a:pt x="140" y="275"/>
                  </a:lnTo>
                  <a:lnTo>
                    <a:pt x="139" y="275"/>
                  </a:lnTo>
                  <a:lnTo>
                    <a:pt x="133" y="275"/>
                  </a:lnTo>
                  <a:lnTo>
                    <a:pt x="132" y="275"/>
                  </a:lnTo>
                  <a:lnTo>
                    <a:pt x="127" y="275"/>
                  </a:lnTo>
                  <a:lnTo>
                    <a:pt x="126" y="275"/>
                  </a:lnTo>
                  <a:lnTo>
                    <a:pt x="120" y="274"/>
                  </a:lnTo>
                  <a:lnTo>
                    <a:pt x="119" y="274"/>
                  </a:lnTo>
                  <a:lnTo>
                    <a:pt x="115" y="273"/>
                  </a:lnTo>
                  <a:lnTo>
                    <a:pt x="114" y="273"/>
                  </a:lnTo>
                  <a:lnTo>
                    <a:pt x="108" y="272"/>
                  </a:lnTo>
                  <a:lnTo>
                    <a:pt x="107" y="272"/>
                  </a:lnTo>
                  <a:lnTo>
                    <a:pt x="102" y="271"/>
                  </a:lnTo>
                  <a:lnTo>
                    <a:pt x="101" y="268"/>
                  </a:lnTo>
                  <a:lnTo>
                    <a:pt x="95" y="267"/>
                  </a:lnTo>
                  <a:lnTo>
                    <a:pt x="94" y="267"/>
                  </a:lnTo>
                  <a:lnTo>
                    <a:pt x="90" y="265"/>
                  </a:lnTo>
                  <a:lnTo>
                    <a:pt x="88" y="265"/>
                  </a:lnTo>
                  <a:lnTo>
                    <a:pt x="84" y="264"/>
                  </a:lnTo>
                  <a:lnTo>
                    <a:pt x="83" y="262"/>
                  </a:lnTo>
                  <a:lnTo>
                    <a:pt x="77" y="259"/>
                  </a:lnTo>
                  <a:lnTo>
                    <a:pt x="76" y="259"/>
                  </a:lnTo>
                  <a:lnTo>
                    <a:pt x="71" y="257"/>
                  </a:lnTo>
                  <a:lnTo>
                    <a:pt x="70" y="257"/>
                  </a:lnTo>
                  <a:lnTo>
                    <a:pt x="66" y="254"/>
                  </a:lnTo>
                  <a:lnTo>
                    <a:pt x="65" y="252"/>
                  </a:lnTo>
                  <a:lnTo>
                    <a:pt x="60" y="250"/>
                  </a:lnTo>
                  <a:lnTo>
                    <a:pt x="59" y="250"/>
                  </a:lnTo>
                  <a:lnTo>
                    <a:pt x="54" y="246"/>
                  </a:lnTo>
                  <a:lnTo>
                    <a:pt x="51" y="243"/>
                  </a:lnTo>
                  <a:lnTo>
                    <a:pt x="50" y="241"/>
                  </a:lnTo>
                  <a:lnTo>
                    <a:pt x="45" y="239"/>
                  </a:lnTo>
                  <a:lnTo>
                    <a:pt x="45" y="238"/>
                  </a:lnTo>
                  <a:lnTo>
                    <a:pt x="41" y="233"/>
                  </a:lnTo>
                  <a:lnTo>
                    <a:pt x="40" y="233"/>
                  </a:lnTo>
                  <a:lnTo>
                    <a:pt x="36" y="230"/>
                  </a:lnTo>
                  <a:lnTo>
                    <a:pt x="35" y="227"/>
                  </a:lnTo>
                  <a:lnTo>
                    <a:pt x="31" y="225"/>
                  </a:lnTo>
                  <a:lnTo>
                    <a:pt x="31" y="224"/>
                  </a:lnTo>
                  <a:lnTo>
                    <a:pt x="27" y="219"/>
                  </a:lnTo>
                  <a:lnTo>
                    <a:pt x="27" y="218"/>
                  </a:lnTo>
                  <a:lnTo>
                    <a:pt x="25" y="215"/>
                  </a:lnTo>
                  <a:lnTo>
                    <a:pt x="22" y="214"/>
                  </a:lnTo>
                  <a:lnTo>
                    <a:pt x="20" y="209"/>
                  </a:lnTo>
                  <a:lnTo>
                    <a:pt x="17" y="203"/>
                  </a:lnTo>
                  <a:lnTo>
                    <a:pt x="16" y="203"/>
                  </a:lnTo>
                  <a:lnTo>
                    <a:pt x="13" y="198"/>
                  </a:lnTo>
                  <a:lnTo>
                    <a:pt x="13" y="196"/>
                  </a:lnTo>
                  <a:lnTo>
                    <a:pt x="10" y="193"/>
                  </a:lnTo>
                  <a:lnTo>
                    <a:pt x="10" y="191"/>
                  </a:lnTo>
                  <a:lnTo>
                    <a:pt x="9" y="187"/>
                  </a:lnTo>
                  <a:lnTo>
                    <a:pt x="8" y="186"/>
                  </a:lnTo>
                  <a:lnTo>
                    <a:pt x="5" y="180"/>
                  </a:lnTo>
                  <a:lnTo>
                    <a:pt x="5" y="179"/>
                  </a:lnTo>
                  <a:lnTo>
                    <a:pt x="4" y="175"/>
                  </a:lnTo>
                  <a:lnTo>
                    <a:pt x="3" y="174"/>
                  </a:lnTo>
                  <a:lnTo>
                    <a:pt x="2" y="168"/>
                  </a:lnTo>
                  <a:lnTo>
                    <a:pt x="2" y="167"/>
                  </a:lnTo>
                  <a:lnTo>
                    <a:pt x="2" y="161"/>
                  </a:lnTo>
                  <a:lnTo>
                    <a:pt x="1" y="161"/>
                  </a:lnTo>
                  <a:lnTo>
                    <a:pt x="1" y="155"/>
                  </a:lnTo>
                  <a:lnTo>
                    <a:pt x="1" y="154"/>
                  </a:lnTo>
                  <a:lnTo>
                    <a:pt x="0" y="150"/>
                  </a:lnTo>
                  <a:lnTo>
                    <a:pt x="0" y="147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1" y="129"/>
                  </a:lnTo>
                  <a:lnTo>
                    <a:pt x="1" y="127"/>
                  </a:lnTo>
                  <a:lnTo>
                    <a:pt x="2" y="122"/>
                  </a:lnTo>
                  <a:lnTo>
                    <a:pt x="2" y="120"/>
                  </a:lnTo>
                  <a:lnTo>
                    <a:pt x="3" y="115"/>
                  </a:lnTo>
                  <a:lnTo>
                    <a:pt x="3" y="113"/>
                  </a:lnTo>
                  <a:lnTo>
                    <a:pt x="4" y="107"/>
                  </a:lnTo>
                  <a:lnTo>
                    <a:pt x="4" y="105"/>
                  </a:lnTo>
                  <a:lnTo>
                    <a:pt x="5" y="100"/>
                  </a:lnTo>
                  <a:lnTo>
                    <a:pt x="8" y="98"/>
                  </a:lnTo>
                  <a:lnTo>
                    <a:pt x="9" y="94"/>
                  </a:lnTo>
                  <a:lnTo>
                    <a:pt x="10" y="91"/>
                  </a:lnTo>
                  <a:lnTo>
                    <a:pt x="13" y="86"/>
                  </a:lnTo>
                  <a:lnTo>
                    <a:pt x="13" y="83"/>
                  </a:lnTo>
                  <a:lnTo>
                    <a:pt x="16" y="79"/>
                  </a:lnTo>
                  <a:lnTo>
                    <a:pt x="17" y="77"/>
                  </a:lnTo>
                  <a:lnTo>
                    <a:pt x="20" y="72"/>
                  </a:lnTo>
                  <a:lnTo>
                    <a:pt x="20" y="70"/>
                  </a:lnTo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69804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CC99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" name="Freeform 8"/>
            <p:cNvSpPr>
              <a:spLocks/>
            </p:cNvSpPr>
            <p:nvPr/>
          </p:nvSpPr>
          <p:spPr bwMode="auto">
            <a:xfrm>
              <a:off x="2427" y="3346"/>
              <a:ext cx="195" cy="189"/>
            </a:xfrm>
            <a:custGeom>
              <a:avLst/>
              <a:gdLst/>
              <a:ahLst/>
              <a:cxnLst>
                <a:cxn ang="0">
                  <a:pos x="38" y="22"/>
                </a:cxn>
                <a:cxn ang="0">
                  <a:pos x="47" y="15"/>
                </a:cxn>
                <a:cxn ang="0">
                  <a:pos x="61" y="8"/>
                </a:cxn>
                <a:cxn ang="0">
                  <a:pos x="70" y="4"/>
                </a:cxn>
                <a:cxn ang="0">
                  <a:pos x="82" y="2"/>
                </a:cxn>
                <a:cxn ang="0">
                  <a:pos x="93" y="2"/>
                </a:cxn>
                <a:cxn ang="0">
                  <a:pos x="105" y="2"/>
                </a:cxn>
                <a:cxn ang="0">
                  <a:pos x="114" y="3"/>
                </a:cxn>
                <a:cxn ang="0">
                  <a:pos x="126" y="5"/>
                </a:cxn>
                <a:cxn ang="0">
                  <a:pos x="136" y="10"/>
                </a:cxn>
                <a:cxn ang="0">
                  <a:pos x="146" y="15"/>
                </a:cxn>
                <a:cxn ang="0">
                  <a:pos x="154" y="20"/>
                </a:cxn>
                <a:cxn ang="0">
                  <a:pos x="162" y="29"/>
                </a:cxn>
                <a:cxn ang="0">
                  <a:pos x="170" y="35"/>
                </a:cxn>
                <a:cxn ang="0">
                  <a:pos x="177" y="45"/>
                </a:cxn>
                <a:cxn ang="0">
                  <a:pos x="183" y="53"/>
                </a:cxn>
                <a:cxn ang="0">
                  <a:pos x="186" y="63"/>
                </a:cxn>
                <a:cxn ang="0">
                  <a:pos x="191" y="74"/>
                </a:cxn>
                <a:cxn ang="0">
                  <a:pos x="192" y="84"/>
                </a:cxn>
                <a:cxn ang="0">
                  <a:pos x="194" y="94"/>
                </a:cxn>
                <a:cxn ang="0">
                  <a:pos x="192" y="106"/>
                </a:cxn>
                <a:cxn ang="0">
                  <a:pos x="189" y="116"/>
                </a:cxn>
                <a:cxn ang="0">
                  <a:pos x="185" y="127"/>
                </a:cxn>
                <a:cxn ang="0">
                  <a:pos x="179" y="138"/>
                </a:cxn>
                <a:cxn ang="0">
                  <a:pos x="171" y="149"/>
                </a:cxn>
                <a:cxn ang="0">
                  <a:pos x="164" y="158"/>
                </a:cxn>
                <a:cxn ang="0">
                  <a:pos x="152" y="168"/>
                </a:cxn>
                <a:cxn ang="0">
                  <a:pos x="142" y="175"/>
                </a:cxn>
                <a:cxn ang="0">
                  <a:pos x="129" y="181"/>
                </a:cxn>
                <a:cxn ang="0">
                  <a:pos x="119" y="184"/>
                </a:cxn>
                <a:cxn ang="0">
                  <a:pos x="106" y="186"/>
                </a:cxn>
                <a:cxn ang="0">
                  <a:pos x="97" y="188"/>
                </a:cxn>
                <a:cxn ang="0">
                  <a:pos x="85" y="186"/>
                </a:cxn>
                <a:cxn ang="0">
                  <a:pos x="74" y="183"/>
                </a:cxn>
                <a:cxn ang="0">
                  <a:pos x="63" y="181"/>
                </a:cxn>
                <a:cxn ang="0">
                  <a:pos x="55" y="176"/>
                </a:cxn>
                <a:cxn ang="0">
                  <a:pos x="44" y="170"/>
                </a:cxn>
                <a:cxn ang="0">
                  <a:pos x="37" y="164"/>
                </a:cxn>
                <a:cxn ang="0">
                  <a:pos x="27" y="156"/>
                </a:cxn>
                <a:cxn ang="0">
                  <a:pos x="21" y="148"/>
                </a:cxn>
                <a:cxn ang="0">
                  <a:pos x="14" y="139"/>
                </a:cxn>
                <a:cxn ang="0">
                  <a:pos x="10" y="131"/>
                </a:cxn>
                <a:cxn ang="0">
                  <a:pos x="4" y="119"/>
                </a:cxn>
                <a:cxn ang="0">
                  <a:pos x="3" y="110"/>
                </a:cxn>
                <a:cxn ang="0">
                  <a:pos x="2" y="98"/>
                </a:cxn>
                <a:cxn ang="0">
                  <a:pos x="2" y="88"/>
                </a:cxn>
                <a:cxn ang="0">
                  <a:pos x="3" y="76"/>
                </a:cxn>
                <a:cxn ang="0">
                  <a:pos x="5" y="67"/>
                </a:cxn>
                <a:cxn ang="0">
                  <a:pos x="10" y="54"/>
                </a:cxn>
                <a:cxn ang="0">
                  <a:pos x="16" y="45"/>
                </a:cxn>
                <a:cxn ang="0">
                  <a:pos x="26" y="34"/>
                </a:cxn>
              </a:cxnLst>
              <a:rect l="0" t="0" r="r" b="b"/>
              <a:pathLst>
                <a:path w="195" h="189">
                  <a:moveTo>
                    <a:pt x="29" y="29"/>
                  </a:moveTo>
                  <a:lnTo>
                    <a:pt x="29" y="29"/>
                  </a:lnTo>
                  <a:lnTo>
                    <a:pt x="34" y="26"/>
                  </a:lnTo>
                  <a:lnTo>
                    <a:pt x="35" y="24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3" y="19"/>
                  </a:lnTo>
                  <a:lnTo>
                    <a:pt x="44" y="18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52" y="13"/>
                  </a:lnTo>
                  <a:lnTo>
                    <a:pt x="52" y="12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61" y="8"/>
                  </a:lnTo>
                  <a:lnTo>
                    <a:pt x="62" y="8"/>
                  </a:lnTo>
                  <a:lnTo>
                    <a:pt x="64" y="6"/>
                  </a:lnTo>
                  <a:lnTo>
                    <a:pt x="65" y="6"/>
                  </a:lnTo>
                  <a:lnTo>
                    <a:pt x="69" y="5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82" y="2"/>
                  </a:lnTo>
                  <a:lnTo>
                    <a:pt x="85" y="2"/>
                  </a:lnTo>
                  <a:lnTo>
                    <a:pt x="87" y="2"/>
                  </a:lnTo>
                  <a:lnTo>
                    <a:pt x="88" y="2"/>
                  </a:lnTo>
                  <a:lnTo>
                    <a:pt x="91" y="2"/>
                  </a:lnTo>
                  <a:lnTo>
                    <a:pt x="93" y="2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01" y="2"/>
                  </a:lnTo>
                  <a:lnTo>
                    <a:pt x="101" y="2"/>
                  </a:lnTo>
                  <a:lnTo>
                    <a:pt x="105" y="2"/>
                  </a:lnTo>
                  <a:lnTo>
                    <a:pt x="106" y="2"/>
                  </a:lnTo>
                  <a:lnTo>
                    <a:pt x="110" y="2"/>
                  </a:lnTo>
                  <a:lnTo>
                    <a:pt x="111" y="2"/>
                  </a:lnTo>
                  <a:lnTo>
                    <a:pt x="113" y="3"/>
                  </a:lnTo>
                  <a:lnTo>
                    <a:pt x="114" y="3"/>
                  </a:lnTo>
                  <a:lnTo>
                    <a:pt x="118" y="3"/>
                  </a:lnTo>
                  <a:lnTo>
                    <a:pt x="119" y="4"/>
                  </a:lnTo>
                  <a:lnTo>
                    <a:pt x="122" y="4"/>
                  </a:lnTo>
                  <a:lnTo>
                    <a:pt x="123" y="4"/>
                  </a:lnTo>
                  <a:lnTo>
                    <a:pt x="126" y="5"/>
                  </a:lnTo>
                  <a:lnTo>
                    <a:pt x="128" y="6"/>
                  </a:lnTo>
                  <a:lnTo>
                    <a:pt x="130" y="6"/>
                  </a:lnTo>
                  <a:lnTo>
                    <a:pt x="131" y="8"/>
                  </a:lnTo>
                  <a:lnTo>
                    <a:pt x="135" y="10"/>
                  </a:lnTo>
                  <a:lnTo>
                    <a:pt x="136" y="10"/>
                  </a:lnTo>
                  <a:lnTo>
                    <a:pt x="138" y="11"/>
                  </a:lnTo>
                  <a:lnTo>
                    <a:pt x="138" y="11"/>
                  </a:lnTo>
                  <a:lnTo>
                    <a:pt x="143" y="13"/>
                  </a:lnTo>
                  <a:lnTo>
                    <a:pt x="143" y="13"/>
                  </a:lnTo>
                  <a:lnTo>
                    <a:pt x="146" y="15"/>
                  </a:lnTo>
                  <a:lnTo>
                    <a:pt x="147" y="16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3" y="20"/>
                  </a:lnTo>
                  <a:lnTo>
                    <a:pt x="154" y="20"/>
                  </a:lnTo>
                  <a:lnTo>
                    <a:pt x="156" y="23"/>
                  </a:lnTo>
                  <a:lnTo>
                    <a:pt x="156" y="23"/>
                  </a:lnTo>
                  <a:lnTo>
                    <a:pt x="160" y="26"/>
                  </a:lnTo>
                  <a:lnTo>
                    <a:pt x="161" y="26"/>
                  </a:lnTo>
                  <a:lnTo>
                    <a:pt x="162" y="29"/>
                  </a:lnTo>
                  <a:lnTo>
                    <a:pt x="164" y="30"/>
                  </a:lnTo>
                  <a:lnTo>
                    <a:pt x="167" y="31"/>
                  </a:lnTo>
                  <a:lnTo>
                    <a:pt x="167" y="32"/>
                  </a:lnTo>
                  <a:lnTo>
                    <a:pt x="170" y="35"/>
                  </a:lnTo>
                  <a:lnTo>
                    <a:pt x="170" y="35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6" y="42"/>
                  </a:lnTo>
                  <a:lnTo>
                    <a:pt x="176" y="42"/>
                  </a:lnTo>
                  <a:lnTo>
                    <a:pt x="177" y="45"/>
                  </a:lnTo>
                  <a:lnTo>
                    <a:pt x="178" y="46"/>
                  </a:lnTo>
                  <a:lnTo>
                    <a:pt x="179" y="49"/>
                  </a:lnTo>
                  <a:lnTo>
                    <a:pt x="179" y="49"/>
                  </a:lnTo>
                  <a:lnTo>
                    <a:pt x="183" y="53"/>
                  </a:lnTo>
                  <a:lnTo>
                    <a:pt x="183" y="53"/>
                  </a:lnTo>
                  <a:lnTo>
                    <a:pt x="184" y="55"/>
                  </a:lnTo>
                  <a:lnTo>
                    <a:pt x="184" y="58"/>
                  </a:lnTo>
                  <a:lnTo>
                    <a:pt x="185" y="60"/>
                  </a:lnTo>
                  <a:lnTo>
                    <a:pt x="186" y="61"/>
                  </a:lnTo>
                  <a:lnTo>
                    <a:pt x="186" y="63"/>
                  </a:lnTo>
                  <a:lnTo>
                    <a:pt x="188" y="66"/>
                  </a:lnTo>
                  <a:lnTo>
                    <a:pt x="189" y="68"/>
                  </a:lnTo>
                  <a:lnTo>
                    <a:pt x="189" y="69"/>
                  </a:lnTo>
                  <a:lnTo>
                    <a:pt x="189" y="71"/>
                  </a:lnTo>
                  <a:lnTo>
                    <a:pt x="191" y="74"/>
                  </a:lnTo>
                  <a:lnTo>
                    <a:pt x="191" y="76"/>
                  </a:lnTo>
                  <a:lnTo>
                    <a:pt x="191" y="77"/>
                  </a:lnTo>
                  <a:lnTo>
                    <a:pt x="192" y="80"/>
                  </a:lnTo>
                  <a:lnTo>
                    <a:pt x="192" y="82"/>
                  </a:lnTo>
                  <a:lnTo>
                    <a:pt x="192" y="84"/>
                  </a:lnTo>
                  <a:lnTo>
                    <a:pt x="192" y="85"/>
                  </a:lnTo>
                  <a:lnTo>
                    <a:pt x="192" y="90"/>
                  </a:lnTo>
                  <a:lnTo>
                    <a:pt x="192" y="90"/>
                  </a:lnTo>
                  <a:lnTo>
                    <a:pt x="194" y="94"/>
                  </a:lnTo>
                  <a:lnTo>
                    <a:pt x="194" y="94"/>
                  </a:lnTo>
                  <a:lnTo>
                    <a:pt x="192" y="98"/>
                  </a:lnTo>
                  <a:lnTo>
                    <a:pt x="192" y="99"/>
                  </a:lnTo>
                  <a:lnTo>
                    <a:pt x="192" y="102"/>
                  </a:lnTo>
                  <a:lnTo>
                    <a:pt x="192" y="103"/>
                  </a:lnTo>
                  <a:lnTo>
                    <a:pt x="192" y="106"/>
                  </a:lnTo>
                  <a:lnTo>
                    <a:pt x="192" y="107"/>
                  </a:lnTo>
                  <a:lnTo>
                    <a:pt x="191" y="111"/>
                  </a:lnTo>
                  <a:lnTo>
                    <a:pt x="191" y="111"/>
                  </a:lnTo>
                  <a:lnTo>
                    <a:pt x="191" y="116"/>
                  </a:lnTo>
                  <a:lnTo>
                    <a:pt x="189" y="116"/>
                  </a:lnTo>
                  <a:lnTo>
                    <a:pt x="189" y="119"/>
                  </a:lnTo>
                  <a:lnTo>
                    <a:pt x="188" y="120"/>
                  </a:lnTo>
                  <a:lnTo>
                    <a:pt x="186" y="124"/>
                  </a:lnTo>
                  <a:lnTo>
                    <a:pt x="186" y="125"/>
                  </a:lnTo>
                  <a:lnTo>
                    <a:pt x="185" y="127"/>
                  </a:lnTo>
                  <a:lnTo>
                    <a:pt x="185" y="129"/>
                  </a:lnTo>
                  <a:lnTo>
                    <a:pt x="184" y="133"/>
                  </a:lnTo>
                  <a:lnTo>
                    <a:pt x="183" y="133"/>
                  </a:lnTo>
                  <a:lnTo>
                    <a:pt x="180" y="138"/>
                  </a:lnTo>
                  <a:lnTo>
                    <a:pt x="179" y="138"/>
                  </a:lnTo>
                  <a:lnTo>
                    <a:pt x="178" y="141"/>
                  </a:lnTo>
                  <a:lnTo>
                    <a:pt x="177" y="142"/>
                  </a:lnTo>
                  <a:lnTo>
                    <a:pt x="176" y="146"/>
                  </a:lnTo>
                  <a:lnTo>
                    <a:pt x="174" y="147"/>
                  </a:lnTo>
                  <a:lnTo>
                    <a:pt x="171" y="149"/>
                  </a:lnTo>
                  <a:lnTo>
                    <a:pt x="171" y="150"/>
                  </a:lnTo>
                  <a:lnTo>
                    <a:pt x="168" y="154"/>
                  </a:lnTo>
                  <a:lnTo>
                    <a:pt x="167" y="155"/>
                  </a:lnTo>
                  <a:lnTo>
                    <a:pt x="164" y="157"/>
                  </a:lnTo>
                  <a:lnTo>
                    <a:pt x="164" y="158"/>
                  </a:lnTo>
                  <a:lnTo>
                    <a:pt x="160" y="162"/>
                  </a:lnTo>
                  <a:lnTo>
                    <a:pt x="159" y="163"/>
                  </a:lnTo>
                  <a:lnTo>
                    <a:pt x="155" y="165"/>
                  </a:lnTo>
                  <a:lnTo>
                    <a:pt x="154" y="165"/>
                  </a:lnTo>
                  <a:lnTo>
                    <a:pt x="152" y="168"/>
                  </a:lnTo>
                  <a:lnTo>
                    <a:pt x="150" y="170"/>
                  </a:lnTo>
                  <a:lnTo>
                    <a:pt x="147" y="171"/>
                  </a:lnTo>
                  <a:lnTo>
                    <a:pt x="146" y="172"/>
                  </a:lnTo>
                  <a:lnTo>
                    <a:pt x="142" y="174"/>
                  </a:lnTo>
                  <a:lnTo>
                    <a:pt x="142" y="175"/>
                  </a:lnTo>
                  <a:lnTo>
                    <a:pt x="137" y="176"/>
                  </a:lnTo>
                  <a:lnTo>
                    <a:pt x="137" y="178"/>
                  </a:lnTo>
                  <a:lnTo>
                    <a:pt x="134" y="179"/>
                  </a:lnTo>
                  <a:lnTo>
                    <a:pt x="131" y="179"/>
                  </a:lnTo>
                  <a:lnTo>
                    <a:pt x="129" y="181"/>
                  </a:lnTo>
                  <a:lnTo>
                    <a:pt x="128" y="181"/>
                  </a:lnTo>
                  <a:lnTo>
                    <a:pt x="125" y="182"/>
                  </a:lnTo>
                  <a:lnTo>
                    <a:pt x="123" y="183"/>
                  </a:lnTo>
                  <a:lnTo>
                    <a:pt x="119" y="183"/>
                  </a:lnTo>
                  <a:lnTo>
                    <a:pt x="119" y="184"/>
                  </a:lnTo>
                  <a:lnTo>
                    <a:pt x="114" y="184"/>
                  </a:lnTo>
                  <a:lnTo>
                    <a:pt x="114" y="184"/>
                  </a:lnTo>
                  <a:lnTo>
                    <a:pt x="111" y="186"/>
                  </a:lnTo>
                  <a:lnTo>
                    <a:pt x="110" y="186"/>
                  </a:lnTo>
                  <a:lnTo>
                    <a:pt x="106" y="186"/>
                  </a:lnTo>
                  <a:lnTo>
                    <a:pt x="105" y="186"/>
                  </a:lnTo>
                  <a:lnTo>
                    <a:pt x="102" y="186"/>
                  </a:lnTo>
                  <a:lnTo>
                    <a:pt x="101" y="186"/>
                  </a:lnTo>
                  <a:lnTo>
                    <a:pt x="97" y="188"/>
                  </a:lnTo>
                  <a:lnTo>
                    <a:pt x="97" y="188"/>
                  </a:lnTo>
                  <a:lnTo>
                    <a:pt x="93" y="186"/>
                  </a:lnTo>
                  <a:lnTo>
                    <a:pt x="93" y="186"/>
                  </a:lnTo>
                  <a:lnTo>
                    <a:pt x="88" y="186"/>
                  </a:lnTo>
                  <a:lnTo>
                    <a:pt x="87" y="186"/>
                  </a:lnTo>
                  <a:lnTo>
                    <a:pt x="85" y="186"/>
                  </a:lnTo>
                  <a:lnTo>
                    <a:pt x="82" y="186"/>
                  </a:lnTo>
                  <a:lnTo>
                    <a:pt x="80" y="184"/>
                  </a:lnTo>
                  <a:lnTo>
                    <a:pt x="79" y="184"/>
                  </a:lnTo>
                  <a:lnTo>
                    <a:pt x="76" y="184"/>
                  </a:lnTo>
                  <a:lnTo>
                    <a:pt x="74" y="183"/>
                  </a:lnTo>
                  <a:lnTo>
                    <a:pt x="71" y="183"/>
                  </a:lnTo>
                  <a:lnTo>
                    <a:pt x="70" y="183"/>
                  </a:lnTo>
                  <a:lnTo>
                    <a:pt x="68" y="182"/>
                  </a:lnTo>
                  <a:lnTo>
                    <a:pt x="65" y="181"/>
                  </a:lnTo>
                  <a:lnTo>
                    <a:pt x="63" y="181"/>
                  </a:lnTo>
                  <a:lnTo>
                    <a:pt x="62" y="179"/>
                  </a:lnTo>
                  <a:lnTo>
                    <a:pt x="59" y="178"/>
                  </a:lnTo>
                  <a:lnTo>
                    <a:pt x="57" y="178"/>
                  </a:lnTo>
                  <a:lnTo>
                    <a:pt x="55" y="176"/>
                  </a:lnTo>
                  <a:lnTo>
                    <a:pt x="55" y="176"/>
                  </a:lnTo>
                  <a:lnTo>
                    <a:pt x="51" y="174"/>
                  </a:lnTo>
                  <a:lnTo>
                    <a:pt x="51" y="174"/>
                  </a:lnTo>
                  <a:lnTo>
                    <a:pt x="47" y="172"/>
                  </a:lnTo>
                  <a:lnTo>
                    <a:pt x="46" y="171"/>
                  </a:lnTo>
                  <a:lnTo>
                    <a:pt x="44" y="170"/>
                  </a:lnTo>
                  <a:lnTo>
                    <a:pt x="44" y="170"/>
                  </a:lnTo>
                  <a:lnTo>
                    <a:pt x="40" y="167"/>
                  </a:lnTo>
                  <a:lnTo>
                    <a:pt x="39" y="167"/>
                  </a:lnTo>
                  <a:lnTo>
                    <a:pt x="37" y="164"/>
                  </a:lnTo>
                  <a:lnTo>
                    <a:pt x="37" y="164"/>
                  </a:lnTo>
                  <a:lnTo>
                    <a:pt x="34" y="162"/>
                  </a:lnTo>
                  <a:lnTo>
                    <a:pt x="32" y="162"/>
                  </a:lnTo>
                  <a:lnTo>
                    <a:pt x="31" y="158"/>
                  </a:lnTo>
                  <a:lnTo>
                    <a:pt x="29" y="157"/>
                  </a:lnTo>
                  <a:lnTo>
                    <a:pt x="27" y="156"/>
                  </a:lnTo>
                  <a:lnTo>
                    <a:pt x="27" y="155"/>
                  </a:lnTo>
                  <a:lnTo>
                    <a:pt x="23" y="152"/>
                  </a:lnTo>
                  <a:lnTo>
                    <a:pt x="23" y="152"/>
                  </a:lnTo>
                  <a:lnTo>
                    <a:pt x="21" y="149"/>
                  </a:lnTo>
                  <a:lnTo>
                    <a:pt x="21" y="148"/>
                  </a:lnTo>
                  <a:lnTo>
                    <a:pt x="19" y="146"/>
                  </a:lnTo>
                  <a:lnTo>
                    <a:pt x="19" y="146"/>
                  </a:lnTo>
                  <a:lnTo>
                    <a:pt x="16" y="142"/>
                  </a:lnTo>
                  <a:lnTo>
                    <a:pt x="15" y="141"/>
                  </a:lnTo>
                  <a:lnTo>
                    <a:pt x="14" y="139"/>
                  </a:lnTo>
                  <a:lnTo>
                    <a:pt x="14" y="139"/>
                  </a:lnTo>
                  <a:lnTo>
                    <a:pt x="11" y="134"/>
                  </a:lnTo>
                  <a:lnTo>
                    <a:pt x="11" y="134"/>
                  </a:lnTo>
                  <a:lnTo>
                    <a:pt x="10" y="132"/>
                  </a:lnTo>
                  <a:lnTo>
                    <a:pt x="10" y="131"/>
                  </a:lnTo>
                  <a:lnTo>
                    <a:pt x="8" y="127"/>
                  </a:lnTo>
                  <a:lnTo>
                    <a:pt x="7" y="126"/>
                  </a:lnTo>
                  <a:lnTo>
                    <a:pt x="7" y="124"/>
                  </a:lnTo>
                  <a:lnTo>
                    <a:pt x="5" y="123"/>
                  </a:lnTo>
                  <a:lnTo>
                    <a:pt x="4" y="119"/>
                  </a:lnTo>
                  <a:lnTo>
                    <a:pt x="4" y="118"/>
                  </a:lnTo>
                  <a:lnTo>
                    <a:pt x="4" y="116"/>
                  </a:lnTo>
                  <a:lnTo>
                    <a:pt x="3" y="114"/>
                  </a:lnTo>
                  <a:lnTo>
                    <a:pt x="3" y="111"/>
                  </a:lnTo>
                  <a:lnTo>
                    <a:pt x="3" y="110"/>
                  </a:lnTo>
                  <a:lnTo>
                    <a:pt x="2" y="107"/>
                  </a:lnTo>
                  <a:lnTo>
                    <a:pt x="2" y="106"/>
                  </a:lnTo>
                  <a:lnTo>
                    <a:pt x="2" y="103"/>
                  </a:lnTo>
                  <a:lnTo>
                    <a:pt x="2" y="102"/>
                  </a:lnTo>
                  <a:lnTo>
                    <a:pt x="2" y="98"/>
                  </a:lnTo>
                  <a:lnTo>
                    <a:pt x="2" y="9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2" y="90"/>
                  </a:lnTo>
                  <a:lnTo>
                    <a:pt x="2" y="88"/>
                  </a:lnTo>
                  <a:lnTo>
                    <a:pt x="2" y="85"/>
                  </a:lnTo>
                  <a:lnTo>
                    <a:pt x="2" y="84"/>
                  </a:lnTo>
                  <a:lnTo>
                    <a:pt x="2" y="82"/>
                  </a:lnTo>
                  <a:lnTo>
                    <a:pt x="2" y="80"/>
                  </a:lnTo>
                  <a:lnTo>
                    <a:pt x="3" y="76"/>
                  </a:lnTo>
                  <a:lnTo>
                    <a:pt x="3" y="76"/>
                  </a:lnTo>
                  <a:lnTo>
                    <a:pt x="3" y="71"/>
                  </a:lnTo>
                  <a:lnTo>
                    <a:pt x="4" y="71"/>
                  </a:lnTo>
                  <a:lnTo>
                    <a:pt x="4" y="68"/>
                  </a:lnTo>
                  <a:lnTo>
                    <a:pt x="5" y="67"/>
                  </a:lnTo>
                  <a:lnTo>
                    <a:pt x="7" y="63"/>
                  </a:lnTo>
                  <a:lnTo>
                    <a:pt x="7" y="62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10" y="54"/>
                  </a:lnTo>
                  <a:lnTo>
                    <a:pt x="11" y="54"/>
                  </a:lnTo>
                  <a:lnTo>
                    <a:pt x="13" y="51"/>
                  </a:lnTo>
                  <a:lnTo>
                    <a:pt x="14" y="51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9" y="42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6" y="34"/>
                  </a:lnTo>
                  <a:lnTo>
                    <a:pt x="27" y="32"/>
                  </a:lnTo>
                  <a:lnTo>
                    <a:pt x="29" y="30"/>
                  </a:lnTo>
                  <a:lnTo>
                    <a:pt x="29" y="29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000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2" name="Freeform 9"/>
            <p:cNvSpPr>
              <a:spLocks/>
            </p:cNvSpPr>
            <p:nvPr/>
          </p:nvSpPr>
          <p:spPr bwMode="auto">
            <a:xfrm>
              <a:off x="2427" y="3346"/>
              <a:ext cx="195" cy="189"/>
            </a:xfrm>
            <a:custGeom>
              <a:avLst/>
              <a:gdLst>
                <a:gd name="T0" fmla="*/ 35 w 195"/>
                <a:gd name="T1" fmla="*/ 24 h 189"/>
                <a:gd name="T2" fmla="*/ 44 w 195"/>
                <a:gd name="T3" fmla="*/ 18 h 189"/>
                <a:gd name="T4" fmla="*/ 52 w 195"/>
                <a:gd name="T5" fmla="*/ 12 h 189"/>
                <a:gd name="T6" fmla="*/ 62 w 195"/>
                <a:gd name="T7" fmla="*/ 8 h 189"/>
                <a:gd name="T8" fmla="*/ 70 w 195"/>
                <a:gd name="T9" fmla="*/ 4 h 189"/>
                <a:gd name="T10" fmla="*/ 82 w 195"/>
                <a:gd name="T11" fmla="*/ 2 h 189"/>
                <a:gd name="T12" fmla="*/ 91 w 195"/>
                <a:gd name="T13" fmla="*/ 2 h 189"/>
                <a:gd name="T14" fmla="*/ 105 w 195"/>
                <a:gd name="T15" fmla="*/ 2 h 189"/>
                <a:gd name="T16" fmla="*/ 113 w 195"/>
                <a:gd name="T17" fmla="*/ 3 h 189"/>
                <a:gd name="T18" fmla="*/ 122 w 195"/>
                <a:gd name="T19" fmla="*/ 4 h 189"/>
                <a:gd name="T20" fmla="*/ 130 w 195"/>
                <a:gd name="T21" fmla="*/ 6 h 189"/>
                <a:gd name="T22" fmla="*/ 138 w 195"/>
                <a:gd name="T23" fmla="*/ 11 h 189"/>
                <a:gd name="T24" fmla="*/ 150 w 195"/>
                <a:gd name="T25" fmla="*/ 18 h 189"/>
                <a:gd name="T26" fmla="*/ 160 w 195"/>
                <a:gd name="T27" fmla="*/ 26 h 189"/>
                <a:gd name="T28" fmla="*/ 167 w 195"/>
                <a:gd name="T29" fmla="*/ 31 h 189"/>
                <a:gd name="T30" fmla="*/ 172 w 195"/>
                <a:gd name="T31" fmla="*/ 39 h 189"/>
                <a:gd name="T32" fmla="*/ 179 w 195"/>
                <a:gd name="T33" fmla="*/ 49 h 189"/>
                <a:gd name="T34" fmla="*/ 185 w 195"/>
                <a:gd name="T35" fmla="*/ 60 h 189"/>
                <a:gd name="T36" fmla="*/ 189 w 195"/>
                <a:gd name="T37" fmla="*/ 68 h 189"/>
                <a:gd name="T38" fmla="*/ 191 w 195"/>
                <a:gd name="T39" fmla="*/ 76 h 189"/>
                <a:gd name="T40" fmla="*/ 192 w 195"/>
                <a:gd name="T41" fmla="*/ 84 h 189"/>
                <a:gd name="T42" fmla="*/ 192 w 195"/>
                <a:gd name="T43" fmla="*/ 98 h 189"/>
                <a:gd name="T44" fmla="*/ 192 w 195"/>
                <a:gd name="T45" fmla="*/ 106 h 189"/>
                <a:gd name="T46" fmla="*/ 189 w 195"/>
                <a:gd name="T47" fmla="*/ 116 h 189"/>
                <a:gd name="T48" fmla="*/ 186 w 195"/>
                <a:gd name="T49" fmla="*/ 125 h 189"/>
                <a:gd name="T50" fmla="*/ 183 w 195"/>
                <a:gd name="T51" fmla="*/ 133 h 189"/>
                <a:gd name="T52" fmla="*/ 177 w 195"/>
                <a:gd name="T53" fmla="*/ 142 h 189"/>
                <a:gd name="T54" fmla="*/ 171 w 195"/>
                <a:gd name="T55" fmla="*/ 150 h 189"/>
                <a:gd name="T56" fmla="*/ 164 w 195"/>
                <a:gd name="T57" fmla="*/ 158 h 189"/>
                <a:gd name="T58" fmla="*/ 154 w 195"/>
                <a:gd name="T59" fmla="*/ 165 h 189"/>
                <a:gd name="T60" fmla="*/ 146 w 195"/>
                <a:gd name="T61" fmla="*/ 172 h 189"/>
                <a:gd name="T62" fmla="*/ 137 w 195"/>
                <a:gd name="T63" fmla="*/ 178 h 189"/>
                <a:gd name="T64" fmla="*/ 128 w 195"/>
                <a:gd name="T65" fmla="*/ 181 h 189"/>
                <a:gd name="T66" fmla="*/ 119 w 195"/>
                <a:gd name="T67" fmla="*/ 184 h 189"/>
                <a:gd name="T68" fmla="*/ 106 w 195"/>
                <a:gd name="T69" fmla="*/ 186 h 189"/>
                <a:gd name="T70" fmla="*/ 97 w 195"/>
                <a:gd name="T71" fmla="*/ 188 h 189"/>
                <a:gd name="T72" fmla="*/ 85 w 195"/>
                <a:gd name="T73" fmla="*/ 186 h 189"/>
                <a:gd name="T74" fmla="*/ 76 w 195"/>
                <a:gd name="T75" fmla="*/ 184 h 189"/>
                <a:gd name="T76" fmla="*/ 68 w 195"/>
                <a:gd name="T77" fmla="*/ 182 h 189"/>
                <a:gd name="T78" fmla="*/ 59 w 195"/>
                <a:gd name="T79" fmla="*/ 178 h 189"/>
                <a:gd name="T80" fmla="*/ 47 w 195"/>
                <a:gd name="T81" fmla="*/ 172 h 189"/>
                <a:gd name="T82" fmla="*/ 39 w 195"/>
                <a:gd name="T83" fmla="*/ 167 h 189"/>
                <a:gd name="T84" fmla="*/ 31 w 195"/>
                <a:gd name="T85" fmla="*/ 158 h 189"/>
                <a:gd name="T86" fmla="*/ 23 w 195"/>
                <a:gd name="T87" fmla="*/ 152 h 189"/>
                <a:gd name="T88" fmla="*/ 16 w 195"/>
                <a:gd name="T89" fmla="*/ 142 h 189"/>
                <a:gd name="T90" fmla="*/ 10 w 195"/>
                <a:gd name="T91" fmla="*/ 132 h 189"/>
                <a:gd name="T92" fmla="*/ 7 w 195"/>
                <a:gd name="T93" fmla="*/ 124 h 189"/>
                <a:gd name="T94" fmla="*/ 4 w 195"/>
                <a:gd name="T95" fmla="*/ 116 h 189"/>
                <a:gd name="T96" fmla="*/ 2 w 195"/>
                <a:gd name="T97" fmla="*/ 107 h 189"/>
                <a:gd name="T98" fmla="*/ 2 w 195"/>
                <a:gd name="T99" fmla="*/ 98 h 189"/>
                <a:gd name="T100" fmla="*/ 2 w 195"/>
                <a:gd name="T101" fmla="*/ 85 h 189"/>
                <a:gd name="T102" fmla="*/ 3 w 195"/>
                <a:gd name="T103" fmla="*/ 76 h 189"/>
                <a:gd name="T104" fmla="*/ 5 w 195"/>
                <a:gd name="T105" fmla="*/ 67 h 189"/>
                <a:gd name="T106" fmla="*/ 8 w 195"/>
                <a:gd name="T107" fmla="*/ 59 h 189"/>
                <a:gd name="T108" fmla="*/ 14 w 195"/>
                <a:gd name="T109" fmla="*/ 51 h 189"/>
                <a:gd name="T110" fmla="*/ 20 w 195"/>
                <a:gd name="T111" fmla="*/ 40 h 189"/>
                <a:gd name="T112" fmla="*/ 27 w 195"/>
                <a:gd name="T113" fmla="*/ 32 h 18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5"/>
                <a:gd name="T172" fmla="*/ 0 h 189"/>
                <a:gd name="T173" fmla="*/ 195 w 195"/>
                <a:gd name="T174" fmla="*/ 189 h 18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5" h="189">
                  <a:moveTo>
                    <a:pt x="29" y="29"/>
                  </a:moveTo>
                  <a:lnTo>
                    <a:pt x="29" y="29"/>
                  </a:lnTo>
                  <a:lnTo>
                    <a:pt x="34" y="26"/>
                  </a:lnTo>
                  <a:lnTo>
                    <a:pt x="35" y="24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3" y="19"/>
                  </a:lnTo>
                  <a:lnTo>
                    <a:pt x="44" y="18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52" y="13"/>
                  </a:lnTo>
                  <a:lnTo>
                    <a:pt x="52" y="12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61" y="8"/>
                  </a:lnTo>
                  <a:lnTo>
                    <a:pt x="62" y="8"/>
                  </a:lnTo>
                  <a:lnTo>
                    <a:pt x="64" y="6"/>
                  </a:lnTo>
                  <a:lnTo>
                    <a:pt x="65" y="6"/>
                  </a:lnTo>
                  <a:lnTo>
                    <a:pt x="69" y="5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79" y="3"/>
                  </a:lnTo>
                  <a:lnTo>
                    <a:pt x="82" y="2"/>
                  </a:lnTo>
                  <a:lnTo>
                    <a:pt x="85" y="2"/>
                  </a:lnTo>
                  <a:lnTo>
                    <a:pt x="87" y="2"/>
                  </a:lnTo>
                  <a:lnTo>
                    <a:pt x="88" y="2"/>
                  </a:lnTo>
                  <a:lnTo>
                    <a:pt x="91" y="2"/>
                  </a:lnTo>
                  <a:lnTo>
                    <a:pt x="93" y="2"/>
                  </a:lnTo>
                  <a:lnTo>
                    <a:pt x="97" y="0"/>
                  </a:lnTo>
                  <a:lnTo>
                    <a:pt x="101" y="2"/>
                  </a:lnTo>
                  <a:lnTo>
                    <a:pt x="105" y="2"/>
                  </a:lnTo>
                  <a:lnTo>
                    <a:pt x="106" y="2"/>
                  </a:lnTo>
                  <a:lnTo>
                    <a:pt x="110" y="2"/>
                  </a:lnTo>
                  <a:lnTo>
                    <a:pt x="111" y="2"/>
                  </a:lnTo>
                  <a:lnTo>
                    <a:pt x="113" y="3"/>
                  </a:lnTo>
                  <a:lnTo>
                    <a:pt x="114" y="3"/>
                  </a:lnTo>
                  <a:lnTo>
                    <a:pt x="118" y="3"/>
                  </a:lnTo>
                  <a:lnTo>
                    <a:pt x="119" y="4"/>
                  </a:lnTo>
                  <a:lnTo>
                    <a:pt x="122" y="4"/>
                  </a:lnTo>
                  <a:lnTo>
                    <a:pt x="123" y="4"/>
                  </a:lnTo>
                  <a:lnTo>
                    <a:pt x="126" y="5"/>
                  </a:lnTo>
                  <a:lnTo>
                    <a:pt x="128" y="6"/>
                  </a:lnTo>
                  <a:lnTo>
                    <a:pt x="130" y="6"/>
                  </a:lnTo>
                  <a:lnTo>
                    <a:pt x="131" y="8"/>
                  </a:lnTo>
                  <a:lnTo>
                    <a:pt x="135" y="10"/>
                  </a:lnTo>
                  <a:lnTo>
                    <a:pt x="136" y="10"/>
                  </a:lnTo>
                  <a:lnTo>
                    <a:pt x="138" y="11"/>
                  </a:lnTo>
                  <a:lnTo>
                    <a:pt x="143" y="13"/>
                  </a:lnTo>
                  <a:lnTo>
                    <a:pt x="146" y="15"/>
                  </a:lnTo>
                  <a:lnTo>
                    <a:pt x="147" y="16"/>
                  </a:lnTo>
                  <a:lnTo>
                    <a:pt x="150" y="18"/>
                  </a:lnTo>
                  <a:lnTo>
                    <a:pt x="153" y="20"/>
                  </a:lnTo>
                  <a:lnTo>
                    <a:pt x="154" y="20"/>
                  </a:lnTo>
                  <a:lnTo>
                    <a:pt x="156" y="23"/>
                  </a:lnTo>
                  <a:lnTo>
                    <a:pt x="160" y="26"/>
                  </a:lnTo>
                  <a:lnTo>
                    <a:pt x="161" y="26"/>
                  </a:lnTo>
                  <a:lnTo>
                    <a:pt x="162" y="29"/>
                  </a:lnTo>
                  <a:lnTo>
                    <a:pt x="164" y="30"/>
                  </a:lnTo>
                  <a:lnTo>
                    <a:pt x="167" y="31"/>
                  </a:lnTo>
                  <a:lnTo>
                    <a:pt x="167" y="32"/>
                  </a:lnTo>
                  <a:lnTo>
                    <a:pt x="170" y="35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6" y="42"/>
                  </a:lnTo>
                  <a:lnTo>
                    <a:pt x="177" y="45"/>
                  </a:lnTo>
                  <a:lnTo>
                    <a:pt x="178" y="46"/>
                  </a:lnTo>
                  <a:lnTo>
                    <a:pt x="179" y="49"/>
                  </a:lnTo>
                  <a:lnTo>
                    <a:pt x="183" y="53"/>
                  </a:lnTo>
                  <a:lnTo>
                    <a:pt x="184" y="55"/>
                  </a:lnTo>
                  <a:lnTo>
                    <a:pt x="184" y="58"/>
                  </a:lnTo>
                  <a:lnTo>
                    <a:pt x="185" y="60"/>
                  </a:lnTo>
                  <a:lnTo>
                    <a:pt x="186" y="61"/>
                  </a:lnTo>
                  <a:lnTo>
                    <a:pt x="186" y="63"/>
                  </a:lnTo>
                  <a:lnTo>
                    <a:pt x="188" y="66"/>
                  </a:lnTo>
                  <a:lnTo>
                    <a:pt x="189" y="68"/>
                  </a:lnTo>
                  <a:lnTo>
                    <a:pt x="189" y="69"/>
                  </a:lnTo>
                  <a:lnTo>
                    <a:pt x="189" y="71"/>
                  </a:lnTo>
                  <a:lnTo>
                    <a:pt x="191" y="74"/>
                  </a:lnTo>
                  <a:lnTo>
                    <a:pt x="191" y="76"/>
                  </a:lnTo>
                  <a:lnTo>
                    <a:pt x="191" y="77"/>
                  </a:lnTo>
                  <a:lnTo>
                    <a:pt x="192" y="80"/>
                  </a:lnTo>
                  <a:lnTo>
                    <a:pt x="192" y="82"/>
                  </a:lnTo>
                  <a:lnTo>
                    <a:pt x="192" y="84"/>
                  </a:lnTo>
                  <a:lnTo>
                    <a:pt x="192" y="85"/>
                  </a:lnTo>
                  <a:lnTo>
                    <a:pt x="192" y="90"/>
                  </a:lnTo>
                  <a:lnTo>
                    <a:pt x="194" y="94"/>
                  </a:lnTo>
                  <a:lnTo>
                    <a:pt x="192" y="98"/>
                  </a:lnTo>
                  <a:lnTo>
                    <a:pt x="192" y="99"/>
                  </a:lnTo>
                  <a:lnTo>
                    <a:pt x="192" y="102"/>
                  </a:lnTo>
                  <a:lnTo>
                    <a:pt x="192" y="103"/>
                  </a:lnTo>
                  <a:lnTo>
                    <a:pt x="192" y="106"/>
                  </a:lnTo>
                  <a:lnTo>
                    <a:pt x="192" y="107"/>
                  </a:lnTo>
                  <a:lnTo>
                    <a:pt x="191" y="111"/>
                  </a:lnTo>
                  <a:lnTo>
                    <a:pt x="191" y="116"/>
                  </a:lnTo>
                  <a:lnTo>
                    <a:pt x="189" y="116"/>
                  </a:lnTo>
                  <a:lnTo>
                    <a:pt x="189" y="119"/>
                  </a:lnTo>
                  <a:lnTo>
                    <a:pt x="188" y="120"/>
                  </a:lnTo>
                  <a:lnTo>
                    <a:pt x="186" y="124"/>
                  </a:lnTo>
                  <a:lnTo>
                    <a:pt x="186" y="125"/>
                  </a:lnTo>
                  <a:lnTo>
                    <a:pt x="185" y="127"/>
                  </a:lnTo>
                  <a:lnTo>
                    <a:pt x="185" y="129"/>
                  </a:lnTo>
                  <a:lnTo>
                    <a:pt x="184" y="133"/>
                  </a:lnTo>
                  <a:lnTo>
                    <a:pt x="183" y="133"/>
                  </a:lnTo>
                  <a:lnTo>
                    <a:pt x="180" y="138"/>
                  </a:lnTo>
                  <a:lnTo>
                    <a:pt x="179" y="138"/>
                  </a:lnTo>
                  <a:lnTo>
                    <a:pt x="178" y="141"/>
                  </a:lnTo>
                  <a:lnTo>
                    <a:pt x="177" y="142"/>
                  </a:lnTo>
                  <a:lnTo>
                    <a:pt x="176" y="146"/>
                  </a:lnTo>
                  <a:lnTo>
                    <a:pt x="174" y="147"/>
                  </a:lnTo>
                  <a:lnTo>
                    <a:pt x="171" y="149"/>
                  </a:lnTo>
                  <a:lnTo>
                    <a:pt x="171" y="150"/>
                  </a:lnTo>
                  <a:lnTo>
                    <a:pt x="168" y="154"/>
                  </a:lnTo>
                  <a:lnTo>
                    <a:pt x="167" y="155"/>
                  </a:lnTo>
                  <a:lnTo>
                    <a:pt x="164" y="157"/>
                  </a:lnTo>
                  <a:lnTo>
                    <a:pt x="164" y="158"/>
                  </a:lnTo>
                  <a:lnTo>
                    <a:pt x="160" y="162"/>
                  </a:lnTo>
                  <a:lnTo>
                    <a:pt x="159" y="163"/>
                  </a:lnTo>
                  <a:lnTo>
                    <a:pt x="155" y="165"/>
                  </a:lnTo>
                  <a:lnTo>
                    <a:pt x="154" y="165"/>
                  </a:lnTo>
                  <a:lnTo>
                    <a:pt x="152" y="168"/>
                  </a:lnTo>
                  <a:lnTo>
                    <a:pt x="150" y="170"/>
                  </a:lnTo>
                  <a:lnTo>
                    <a:pt x="147" y="171"/>
                  </a:lnTo>
                  <a:lnTo>
                    <a:pt x="146" y="172"/>
                  </a:lnTo>
                  <a:lnTo>
                    <a:pt x="142" y="174"/>
                  </a:lnTo>
                  <a:lnTo>
                    <a:pt x="142" y="175"/>
                  </a:lnTo>
                  <a:lnTo>
                    <a:pt x="137" y="176"/>
                  </a:lnTo>
                  <a:lnTo>
                    <a:pt x="137" y="178"/>
                  </a:lnTo>
                  <a:lnTo>
                    <a:pt x="134" y="179"/>
                  </a:lnTo>
                  <a:lnTo>
                    <a:pt x="131" y="179"/>
                  </a:lnTo>
                  <a:lnTo>
                    <a:pt x="129" y="181"/>
                  </a:lnTo>
                  <a:lnTo>
                    <a:pt x="128" y="181"/>
                  </a:lnTo>
                  <a:lnTo>
                    <a:pt x="125" y="182"/>
                  </a:lnTo>
                  <a:lnTo>
                    <a:pt x="123" y="183"/>
                  </a:lnTo>
                  <a:lnTo>
                    <a:pt x="119" y="183"/>
                  </a:lnTo>
                  <a:lnTo>
                    <a:pt x="119" y="184"/>
                  </a:lnTo>
                  <a:lnTo>
                    <a:pt x="114" y="184"/>
                  </a:lnTo>
                  <a:lnTo>
                    <a:pt x="111" y="186"/>
                  </a:lnTo>
                  <a:lnTo>
                    <a:pt x="110" y="186"/>
                  </a:lnTo>
                  <a:lnTo>
                    <a:pt x="106" y="186"/>
                  </a:lnTo>
                  <a:lnTo>
                    <a:pt x="105" y="186"/>
                  </a:lnTo>
                  <a:lnTo>
                    <a:pt x="102" y="186"/>
                  </a:lnTo>
                  <a:lnTo>
                    <a:pt x="101" y="186"/>
                  </a:lnTo>
                  <a:lnTo>
                    <a:pt x="97" y="188"/>
                  </a:lnTo>
                  <a:lnTo>
                    <a:pt x="93" y="186"/>
                  </a:lnTo>
                  <a:lnTo>
                    <a:pt x="88" y="186"/>
                  </a:lnTo>
                  <a:lnTo>
                    <a:pt x="87" y="186"/>
                  </a:lnTo>
                  <a:lnTo>
                    <a:pt x="85" y="186"/>
                  </a:lnTo>
                  <a:lnTo>
                    <a:pt x="82" y="186"/>
                  </a:lnTo>
                  <a:lnTo>
                    <a:pt x="80" y="184"/>
                  </a:lnTo>
                  <a:lnTo>
                    <a:pt x="79" y="184"/>
                  </a:lnTo>
                  <a:lnTo>
                    <a:pt x="76" y="184"/>
                  </a:lnTo>
                  <a:lnTo>
                    <a:pt x="74" y="183"/>
                  </a:lnTo>
                  <a:lnTo>
                    <a:pt x="71" y="183"/>
                  </a:lnTo>
                  <a:lnTo>
                    <a:pt x="70" y="183"/>
                  </a:lnTo>
                  <a:lnTo>
                    <a:pt x="68" y="182"/>
                  </a:lnTo>
                  <a:lnTo>
                    <a:pt x="65" y="181"/>
                  </a:lnTo>
                  <a:lnTo>
                    <a:pt x="63" y="181"/>
                  </a:lnTo>
                  <a:lnTo>
                    <a:pt x="62" y="179"/>
                  </a:lnTo>
                  <a:lnTo>
                    <a:pt x="59" y="178"/>
                  </a:lnTo>
                  <a:lnTo>
                    <a:pt x="57" y="178"/>
                  </a:lnTo>
                  <a:lnTo>
                    <a:pt x="55" y="176"/>
                  </a:lnTo>
                  <a:lnTo>
                    <a:pt x="51" y="174"/>
                  </a:lnTo>
                  <a:lnTo>
                    <a:pt x="47" y="172"/>
                  </a:lnTo>
                  <a:lnTo>
                    <a:pt x="46" y="171"/>
                  </a:lnTo>
                  <a:lnTo>
                    <a:pt x="44" y="170"/>
                  </a:lnTo>
                  <a:lnTo>
                    <a:pt x="40" y="167"/>
                  </a:lnTo>
                  <a:lnTo>
                    <a:pt x="39" y="167"/>
                  </a:lnTo>
                  <a:lnTo>
                    <a:pt x="37" y="164"/>
                  </a:lnTo>
                  <a:lnTo>
                    <a:pt x="34" y="162"/>
                  </a:lnTo>
                  <a:lnTo>
                    <a:pt x="32" y="162"/>
                  </a:lnTo>
                  <a:lnTo>
                    <a:pt x="31" y="158"/>
                  </a:lnTo>
                  <a:lnTo>
                    <a:pt x="29" y="157"/>
                  </a:lnTo>
                  <a:lnTo>
                    <a:pt x="27" y="156"/>
                  </a:lnTo>
                  <a:lnTo>
                    <a:pt x="27" y="155"/>
                  </a:lnTo>
                  <a:lnTo>
                    <a:pt x="23" y="152"/>
                  </a:lnTo>
                  <a:lnTo>
                    <a:pt x="21" y="149"/>
                  </a:lnTo>
                  <a:lnTo>
                    <a:pt x="21" y="148"/>
                  </a:lnTo>
                  <a:lnTo>
                    <a:pt x="19" y="146"/>
                  </a:lnTo>
                  <a:lnTo>
                    <a:pt x="16" y="142"/>
                  </a:lnTo>
                  <a:lnTo>
                    <a:pt x="15" y="141"/>
                  </a:lnTo>
                  <a:lnTo>
                    <a:pt x="14" y="139"/>
                  </a:lnTo>
                  <a:lnTo>
                    <a:pt x="11" y="134"/>
                  </a:lnTo>
                  <a:lnTo>
                    <a:pt x="10" y="132"/>
                  </a:lnTo>
                  <a:lnTo>
                    <a:pt x="10" y="131"/>
                  </a:lnTo>
                  <a:lnTo>
                    <a:pt x="8" y="127"/>
                  </a:lnTo>
                  <a:lnTo>
                    <a:pt x="7" y="126"/>
                  </a:lnTo>
                  <a:lnTo>
                    <a:pt x="7" y="124"/>
                  </a:lnTo>
                  <a:lnTo>
                    <a:pt x="5" y="123"/>
                  </a:lnTo>
                  <a:lnTo>
                    <a:pt x="4" y="119"/>
                  </a:lnTo>
                  <a:lnTo>
                    <a:pt x="4" y="118"/>
                  </a:lnTo>
                  <a:lnTo>
                    <a:pt x="4" y="116"/>
                  </a:lnTo>
                  <a:lnTo>
                    <a:pt x="3" y="114"/>
                  </a:lnTo>
                  <a:lnTo>
                    <a:pt x="3" y="111"/>
                  </a:lnTo>
                  <a:lnTo>
                    <a:pt x="3" y="110"/>
                  </a:lnTo>
                  <a:lnTo>
                    <a:pt x="2" y="107"/>
                  </a:lnTo>
                  <a:lnTo>
                    <a:pt x="2" y="106"/>
                  </a:lnTo>
                  <a:lnTo>
                    <a:pt x="2" y="103"/>
                  </a:lnTo>
                  <a:lnTo>
                    <a:pt x="2" y="102"/>
                  </a:lnTo>
                  <a:lnTo>
                    <a:pt x="2" y="98"/>
                  </a:lnTo>
                  <a:lnTo>
                    <a:pt x="0" y="94"/>
                  </a:lnTo>
                  <a:lnTo>
                    <a:pt x="2" y="90"/>
                  </a:lnTo>
                  <a:lnTo>
                    <a:pt x="2" y="88"/>
                  </a:lnTo>
                  <a:lnTo>
                    <a:pt x="2" y="85"/>
                  </a:lnTo>
                  <a:lnTo>
                    <a:pt x="2" y="84"/>
                  </a:lnTo>
                  <a:lnTo>
                    <a:pt x="2" y="82"/>
                  </a:lnTo>
                  <a:lnTo>
                    <a:pt x="2" y="80"/>
                  </a:lnTo>
                  <a:lnTo>
                    <a:pt x="3" y="76"/>
                  </a:lnTo>
                  <a:lnTo>
                    <a:pt x="3" y="71"/>
                  </a:lnTo>
                  <a:lnTo>
                    <a:pt x="4" y="71"/>
                  </a:lnTo>
                  <a:lnTo>
                    <a:pt x="4" y="68"/>
                  </a:lnTo>
                  <a:lnTo>
                    <a:pt x="5" y="67"/>
                  </a:lnTo>
                  <a:lnTo>
                    <a:pt x="7" y="63"/>
                  </a:lnTo>
                  <a:lnTo>
                    <a:pt x="7" y="62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10" y="54"/>
                  </a:lnTo>
                  <a:lnTo>
                    <a:pt x="11" y="54"/>
                  </a:lnTo>
                  <a:lnTo>
                    <a:pt x="13" y="51"/>
                  </a:lnTo>
                  <a:lnTo>
                    <a:pt x="14" y="51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9" y="42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6" y="34"/>
                  </a:lnTo>
                  <a:lnTo>
                    <a:pt x="27" y="32"/>
                  </a:lnTo>
                  <a:lnTo>
                    <a:pt x="29" y="30"/>
                  </a:lnTo>
                  <a:lnTo>
                    <a:pt x="29" y="2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Freeform 10"/>
            <p:cNvSpPr>
              <a:spLocks/>
            </p:cNvSpPr>
            <p:nvPr/>
          </p:nvSpPr>
          <p:spPr bwMode="auto">
            <a:xfrm>
              <a:off x="2399" y="2475"/>
              <a:ext cx="193" cy="187"/>
            </a:xfrm>
            <a:custGeom>
              <a:avLst/>
              <a:gdLst/>
              <a:ahLst/>
              <a:cxnLst>
                <a:cxn ang="0">
                  <a:pos x="38" y="21"/>
                </a:cxn>
                <a:cxn ang="0">
                  <a:pos x="47" y="15"/>
                </a:cxn>
                <a:cxn ang="0">
                  <a:pos x="59" y="8"/>
                </a:cxn>
                <a:cxn ang="0">
                  <a:pos x="70" y="3"/>
                </a:cxn>
                <a:cxn ang="0">
                  <a:pos x="82" y="1"/>
                </a:cxn>
                <a:cxn ang="0">
                  <a:pos x="92" y="1"/>
                </a:cxn>
                <a:cxn ang="0">
                  <a:pos x="105" y="1"/>
                </a:cxn>
                <a:cxn ang="0">
                  <a:pos x="115" y="2"/>
                </a:cxn>
                <a:cxn ang="0">
                  <a:pos x="125" y="4"/>
                </a:cxn>
                <a:cxn ang="0">
                  <a:pos x="136" y="9"/>
                </a:cxn>
                <a:cxn ang="0">
                  <a:pos x="146" y="15"/>
                </a:cxn>
                <a:cxn ang="0">
                  <a:pos x="154" y="19"/>
                </a:cxn>
                <a:cxn ang="0">
                  <a:pos x="163" y="27"/>
                </a:cxn>
                <a:cxn ang="0">
                  <a:pos x="170" y="34"/>
                </a:cxn>
                <a:cxn ang="0">
                  <a:pos x="176" y="43"/>
                </a:cxn>
                <a:cxn ang="0">
                  <a:pos x="182" y="51"/>
                </a:cxn>
                <a:cxn ang="0">
                  <a:pos x="187" y="63"/>
                </a:cxn>
                <a:cxn ang="0">
                  <a:pos x="190" y="72"/>
                </a:cxn>
                <a:cxn ang="0">
                  <a:pos x="191" y="83"/>
                </a:cxn>
                <a:cxn ang="0">
                  <a:pos x="193" y="93"/>
                </a:cxn>
                <a:cxn ang="0">
                  <a:pos x="191" y="105"/>
                </a:cxn>
                <a:cxn ang="0">
                  <a:pos x="189" y="114"/>
                </a:cxn>
                <a:cxn ang="0">
                  <a:pos x="184" y="127"/>
                </a:cxn>
                <a:cxn ang="0">
                  <a:pos x="179" y="136"/>
                </a:cxn>
                <a:cxn ang="0">
                  <a:pos x="171" y="147"/>
                </a:cxn>
                <a:cxn ang="0">
                  <a:pos x="164" y="158"/>
                </a:cxn>
                <a:cxn ang="0">
                  <a:pos x="151" y="167"/>
                </a:cxn>
                <a:cxn ang="0">
                  <a:pos x="141" y="174"/>
                </a:cxn>
                <a:cxn ang="0">
                  <a:pos x="129" y="179"/>
                </a:cxn>
                <a:cxn ang="0">
                  <a:pos x="118" y="183"/>
                </a:cxn>
                <a:cxn ang="0">
                  <a:pos x="106" y="184"/>
                </a:cxn>
                <a:cxn ang="0">
                  <a:pos x="97" y="186"/>
                </a:cxn>
                <a:cxn ang="0">
                  <a:pos x="83" y="184"/>
                </a:cxn>
                <a:cxn ang="0">
                  <a:pos x="74" y="182"/>
                </a:cxn>
                <a:cxn ang="0">
                  <a:pos x="63" y="179"/>
                </a:cxn>
                <a:cxn ang="0">
                  <a:pos x="55" y="175"/>
                </a:cxn>
                <a:cxn ang="0">
                  <a:pos x="43" y="168"/>
                </a:cxn>
                <a:cxn ang="0">
                  <a:pos x="35" y="162"/>
                </a:cxn>
                <a:cxn ang="0">
                  <a:pos x="26" y="154"/>
                </a:cxn>
                <a:cxn ang="0">
                  <a:pos x="21" y="146"/>
                </a:cxn>
                <a:cxn ang="0">
                  <a:pos x="14" y="137"/>
                </a:cxn>
                <a:cxn ang="0">
                  <a:pos x="9" y="129"/>
                </a:cxn>
                <a:cxn ang="0">
                  <a:pos x="4" y="118"/>
                </a:cxn>
                <a:cxn ang="0">
                  <a:pos x="2" y="109"/>
                </a:cxn>
                <a:cxn ang="0">
                  <a:pos x="1" y="97"/>
                </a:cxn>
                <a:cxn ang="0">
                  <a:pos x="1" y="87"/>
                </a:cxn>
                <a:cxn ang="0">
                  <a:pos x="2" y="75"/>
                </a:cxn>
                <a:cxn ang="0">
                  <a:pos x="5" y="65"/>
                </a:cxn>
                <a:cxn ang="0">
                  <a:pos x="9" y="54"/>
                </a:cxn>
                <a:cxn ang="0">
                  <a:pos x="16" y="43"/>
                </a:cxn>
                <a:cxn ang="0">
                  <a:pos x="25" y="33"/>
                </a:cxn>
              </a:cxnLst>
              <a:rect l="0" t="0" r="r" b="b"/>
              <a:pathLst>
                <a:path w="194" h="187">
                  <a:moveTo>
                    <a:pt x="29" y="27"/>
                  </a:moveTo>
                  <a:lnTo>
                    <a:pt x="29" y="27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8" y="21"/>
                  </a:lnTo>
                  <a:lnTo>
                    <a:pt x="39" y="21"/>
                  </a:lnTo>
                  <a:lnTo>
                    <a:pt x="41" y="18"/>
                  </a:lnTo>
                  <a:lnTo>
                    <a:pt x="43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59" y="8"/>
                  </a:lnTo>
                  <a:lnTo>
                    <a:pt x="62" y="8"/>
                  </a:lnTo>
                  <a:lnTo>
                    <a:pt x="64" y="6"/>
                  </a:lnTo>
                  <a:lnTo>
                    <a:pt x="65" y="6"/>
                  </a:lnTo>
                  <a:lnTo>
                    <a:pt x="68" y="4"/>
                  </a:lnTo>
                  <a:lnTo>
                    <a:pt x="70" y="3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00" y="1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9" y="1"/>
                  </a:lnTo>
                  <a:lnTo>
                    <a:pt x="110" y="1"/>
                  </a:lnTo>
                  <a:lnTo>
                    <a:pt x="113" y="2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8" y="3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5" y="4"/>
                  </a:lnTo>
                  <a:lnTo>
                    <a:pt x="128" y="6"/>
                  </a:lnTo>
                  <a:lnTo>
                    <a:pt x="130" y="6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36" y="9"/>
                  </a:lnTo>
                  <a:lnTo>
                    <a:pt x="139" y="10"/>
                  </a:lnTo>
                  <a:lnTo>
                    <a:pt x="139" y="10"/>
                  </a:lnTo>
                  <a:lnTo>
                    <a:pt x="142" y="12"/>
                  </a:lnTo>
                  <a:lnTo>
                    <a:pt x="142" y="12"/>
                  </a:lnTo>
                  <a:lnTo>
                    <a:pt x="146" y="15"/>
                  </a:lnTo>
                  <a:lnTo>
                    <a:pt x="147" y="16"/>
                  </a:lnTo>
                  <a:lnTo>
                    <a:pt x="149" y="17"/>
                  </a:lnTo>
                  <a:lnTo>
                    <a:pt x="149" y="17"/>
                  </a:lnTo>
                  <a:lnTo>
                    <a:pt x="153" y="19"/>
                  </a:lnTo>
                  <a:lnTo>
                    <a:pt x="154" y="19"/>
                  </a:lnTo>
                  <a:lnTo>
                    <a:pt x="157" y="23"/>
                  </a:lnTo>
                  <a:lnTo>
                    <a:pt x="157" y="23"/>
                  </a:lnTo>
                  <a:lnTo>
                    <a:pt x="159" y="25"/>
                  </a:lnTo>
                  <a:lnTo>
                    <a:pt x="161" y="25"/>
                  </a:lnTo>
                  <a:lnTo>
                    <a:pt x="163" y="27"/>
                  </a:lnTo>
                  <a:lnTo>
                    <a:pt x="164" y="30"/>
                  </a:lnTo>
                  <a:lnTo>
                    <a:pt x="166" y="31"/>
                  </a:lnTo>
                  <a:lnTo>
                    <a:pt x="166" y="32"/>
                  </a:lnTo>
                  <a:lnTo>
                    <a:pt x="170" y="34"/>
                  </a:lnTo>
                  <a:lnTo>
                    <a:pt x="170" y="34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5" y="41"/>
                  </a:lnTo>
                  <a:lnTo>
                    <a:pt x="175" y="41"/>
                  </a:lnTo>
                  <a:lnTo>
                    <a:pt x="176" y="43"/>
                  </a:lnTo>
                  <a:lnTo>
                    <a:pt x="178" y="46"/>
                  </a:lnTo>
                  <a:lnTo>
                    <a:pt x="179" y="48"/>
                  </a:lnTo>
                  <a:lnTo>
                    <a:pt x="179" y="48"/>
                  </a:lnTo>
                  <a:lnTo>
                    <a:pt x="182" y="51"/>
                  </a:lnTo>
                  <a:lnTo>
                    <a:pt x="182" y="51"/>
                  </a:lnTo>
                  <a:lnTo>
                    <a:pt x="183" y="55"/>
                  </a:lnTo>
                  <a:lnTo>
                    <a:pt x="183" y="56"/>
                  </a:lnTo>
                  <a:lnTo>
                    <a:pt x="184" y="58"/>
                  </a:lnTo>
                  <a:lnTo>
                    <a:pt x="187" y="60"/>
                  </a:lnTo>
                  <a:lnTo>
                    <a:pt x="187" y="63"/>
                  </a:lnTo>
                  <a:lnTo>
                    <a:pt x="188" y="64"/>
                  </a:lnTo>
                  <a:lnTo>
                    <a:pt x="189" y="67"/>
                  </a:lnTo>
                  <a:lnTo>
                    <a:pt x="189" y="68"/>
                  </a:lnTo>
                  <a:lnTo>
                    <a:pt x="189" y="71"/>
                  </a:lnTo>
                  <a:lnTo>
                    <a:pt x="190" y="72"/>
                  </a:lnTo>
                  <a:lnTo>
                    <a:pt x="190" y="75"/>
                  </a:lnTo>
                  <a:lnTo>
                    <a:pt x="190" y="76"/>
                  </a:lnTo>
                  <a:lnTo>
                    <a:pt x="191" y="79"/>
                  </a:lnTo>
                  <a:lnTo>
                    <a:pt x="191" y="80"/>
                  </a:lnTo>
                  <a:lnTo>
                    <a:pt x="191" y="83"/>
                  </a:lnTo>
                  <a:lnTo>
                    <a:pt x="191" y="84"/>
                  </a:lnTo>
                  <a:lnTo>
                    <a:pt x="191" y="88"/>
                  </a:lnTo>
                  <a:lnTo>
                    <a:pt x="191" y="88"/>
                  </a:lnTo>
                  <a:lnTo>
                    <a:pt x="193" y="93"/>
                  </a:lnTo>
                  <a:lnTo>
                    <a:pt x="193" y="93"/>
                  </a:lnTo>
                  <a:lnTo>
                    <a:pt x="191" y="97"/>
                  </a:lnTo>
                  <a:lnTo>
                    <a:pt x="191" y="98"/>
                  </a:lnTo>
                  <a:lnTo>
                    <a:pt x="191" y="101"/>
                  </a:lnTo>
                  <a:lnTo>
                    <a:pt x="191" y="102"/>
                  </a:lnTo>
                  <a:lnTo>
                    <a:pt x="191" y="105"/>
                  </a:lnTo>
                  <a:lnTo>
                    <a:pt x="191" y="106"/>
                  </a:lnTo>
                  <a:lnTo>
                    <a:pt x="190" y="110"/>
                  </a:lnTo>
                  <a:lnTo>
                    <a:pt x="190" y="110"/>
                  </a:lnTo>
                  <a:lnTo>
                    <a:pt x="190" y="114"/>
                  </a:lnTo>
                  <a:lnTo>
                    <a:pt x="189" y="114"/>
                  </a:lnTo>
                  <a:lnTo>
                    <a:pt x="189" y="118"/>
                  </a:lnTo>
                  <a:lnTo>
                    <a:pt x="188" y="120"/>
                  </a:lnTo>
                  <a:lnTo>
                    <a:pt x="187" y="122"/>
                  </a:lnTo>
                  <a:lnTo>
                    <a:pt x="187" y="123"/>
                  </a:lnTo>
                  <a:lnTo>
                    <a:pt x="184" y="127"/>
                  </a:lnTo>
                  <a:lnTo>
                    <a:pt x="184" y="128"/>
                  </a:lnTo>
                  <a:lnTo>
                    <a:pt x="183" y="131"/>
                  </a:lnTo>
                  <a:lnTo>
                    <a:pt x="182" y="131"/>
                  </a:lnTo>
                  <a:lnTo>
                    <a:pt x="181" y="136"/>
                  </a:lnTo>
                  <a:lnTo>
                    <a:pt x="179" y="136"/>
                  </a:lnTo>
                  <a:lnTo>
                    <a:pt x="178" y="139"/>
                  </a:lnTo>
                  <a:lnTo>
                    <a:pt x="176" y="142"/>
                  </a:lnTo>
                  <a:lnTo>
                    <a:pt x="175" y="144"/>
                  </a:lnTo>
                  <a:lnTo>
                    <a:pt x="173" y="145"/>
                  </a:lnTo>
                  <a:lnTo>
                    <a:pt x="171" y="147"/>
                  </a:lnTo>
                  <a:lnTo>
                    <a:pt x="171" y="150"/>
                  </a:lnTo>
                  <a:lnTo>
                    <a:pt x="167" y="152"/>
                  </a:lnTo>
                  <a:lnTo>
                    <a:pt x="166" y="153"/>
                  </a:lnTo>
                  <a:lnTo>
                    <a:pt x="164" y="155"/>
                  </a:lnTo>
                  <a:lnTo>
                    <a:pt x="164" y="158"/>
                  </a:lnTo>
                  <a:lnTo>
                    <a:pt x="159" y="160"/>
                  </a:lnTo>
                  <a:lnTo>
                    <a:pt x="158" y="161"/>
                  </a:lnTo>
                  <a:lnTo>
                    <a:pt x="155" y="164"/>
                  </a:lnTo>
                  <a:lnTo>
                    <a:pt x="154" y="164"/>
                  </a:lnTo>
                  <a:lnTo>
                    <a:pt x="151" y="167"/>
                  </a:lnTo>
                  <a:lnTo>
                    <a:pt x="149" y="168"/>
                  </a:lnTo>
                  <a:lnTo>
                    <a:pt x="147" y="169"/>
                  </a:lnTo>
                  <a:lnTo>
                    <a:pt x="146" y="170"/>
                  </a:lnTo>
                  <a:lnTo>
                    <a:pt x="141" y="173"/>
                  </a:lnTo>
                  <a:lnTo>
                    <a:pt x="141" y="174"/>
                  </a:lnTo>
                  <a:lnTo>
                    <a:pt x="137" y="175"/>
                  </a:lnTo>
                  <a:lnTo>
                    <a:pt x="137" y="176"/>
                  </a:lnTo>
                  <a:lnTo>
                    <a:pt x="133" y="177"/>
                  </a:lnTo>
                  <a:lnTo>
                    <a:pt x="131" y="177"/>
                  </a:lnTo>
                  <a:lnTo>
                    <a:pt x="129" y="179"/>
                  </a:lnTo>
                  <a:lnTo>
                    <a:pt x="128" y="179"/>
                  </a:lnTo>
                  <a:lnTo>
                    <a:pt x="124" y="181"/>
                  </a:lnTo>
                  <a:lnTo>
                    <a:pt x="123" y="182"/>
                  </a:lnTo>
                  <a:lnTo>
                    <a:pt x="118" y="182"/>
                  </a:lnTo>
                  <a:lnTo>
                    <a:pt x="118" y="183"/>
                  </a:lnTo>
                  <a:lnTo>
                    <a:pt x="115" y="183"/>
                  </a:lnTo>
                  <a:lnTo>
                    <a:pt x="115" y="183"/>
                  </a:lnTo>
                  <a:lnTo>
                    <a:pt x="110" y="184"/>
                  </a:lnTo>
                  <a:lnTo>
                    <a:pt x="109" y="184"/>
                  </a:lnTo>
                  <a:lnTo>
                    <a:pt x="106" y="184"/>
                  </a:lnTo>
                  <a:lnTo>
                    <a:pt x="105" y="184"/>
                  </a:lnTo>
                  <a:lnTo>
                    <a:pt x="101" y="184"/>
                  </a:lnTo>
                  <a:lnTo>
                    <a:pt x="100" y="184"/>
                  </a:lnTo>
                  <a:lnTo>
                    <a:pt x="97" y="186"/>
                  </a:lnTo>
                  <a:lnTo>
                    <a:pt x="97" y="186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88" y="184"/>
                  </a:lnTo>
                  <a:lnTo>
                    <a:pt x="87" y="184"/>
                  </a:lnTo>
                  <a:lnTo>
                    <a:pt x="83" y="184"/>
                  </a:lnTo>
                  <a:lnTo>
                    <a:pt x="82" y="184"/>
                  </a:lnTo>
                  <a:lnTo>
                    <a:pt x="80" y="183"/>
                  </a:lnTo>
                  <a:lnTo>
                    <a:pt x="79" y="183"/>
                  </a:lnTo>
                  <a:lnTo>
                    <a:pt x="75" y="183"/>
                  </a:lnTo>
                  <a:lnTo>
                    <a:pt x="74" y="182"/>
                  </a:lnTo>
                  <a:lnTo>
                    <a:pt x="71" y="182"/>
                  </a:lnTo>
                  <a:lnTo>
                    <a:pt x="70" y="182"/>
                  </a:lnTo>
                  <a:lnTo>
                    <a:pt x="67" y="181"/>
                  </a:lnTo>
                  <a:lnTo>
                    <a:pt x="65" y="179"/>
                  </a:lnTo>
                  <a:lnTo>
                    <a:pt x="63" y="179"/>
                  </a:lnTo>
                  <a:lnTo>
                    <a:pt x="62" y="177"/>
                  </a:lnTo>
                  <a:lnTo>
                    <a:pt x="58" y="176"/>
                  </a:lnTo>
                  <a:lnTo>
                    <a:pt x="57" y="176"/>
                  </a:lnTo>
                  <a:lnTo>
                    <a:pt x="55" y="175"/>
                  </a:lnTo>
                  <a:lnTo>
                    <a:pt x="55" y="175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47" y="170"/>
                  </a:lnTo>
                  <a:lnTo>
                    <a:pt x="46" y="169"/>
                  </a:lnTo>
                  <a:lnTo>
                    <a:pt x="43" y="168"/>
                  </a:lnTo>
                  <a:lnTo>
                    <a:pt x="43" y="168"/>
                  </a:lnTo>
                  <a:lnTo>
                    <a:pt x="40" y="166"/>
                  </a:lnTo>
                  <a:lnTo>
                    <a:pt x="39" y="166"/>
                  </a:lnTo>
                  <a:lnTo>
                    <a:pt x="35" y="162"/>
                  </a:lnTo>
                  <a:lnTo>
                    <a:pt x="35" y="162"/>
                  </a:lnTo>
                  <a:lnTo>
                    <a:pt x="33" y="160"/>
                  </a:lnTo>
                  <a:lnTo>
                    <a:pt x="32" y="160"/>
                  </a:lnTo>
                  <a:lnTo>
                    <a:pt x="31" y="158"/>
                  </a:lnTo>
                  <a:lnTo>
                    <a:pt x="29" y="155"/>
                  </a:lnTo>
                  <a:lnTo>
                    <a:pt x="26" y="154"/>
                  </a:lnTo>
                  <a:lnTo>
                    <a:pt x="26" y="153"/>
                  </a:lnTo>
                  <a:lnTo>
                    <a:pt x="23" y="151"/>
                  </a:lnTo>
                  <a:lnTo>
                    <a:pt x="23" y="151"/>
                  </a:lnTo>
                  <a:lnTo>
                    <a:pt x="21" y="147"/>
                  </a:lnTo>
                  <a:lnTo>
                    <a:pt x="21" y="146"/>
                  </a:lnTo>
                  <a:lnTo>
                    <a:pt x="17" y="144"/>
                  </a:lnTo>
                  <a:lnTo>
                    <a:pt x="17" y="144"/>
                  </a:lnTo>
                  <a:lnTo>
                    <a:pt x="16" y="142"/>
                  </a:lnTo>
                  <a:lnTo>
                    <a:pt x="15" y="139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0" y="134"/>
                  </a:lnTo>
                  <a:lnTo>
                    <a:pt x="10" y="134"/>
                  </a:lnTo>
                  <a:lnTo>
                    <a:pt x="9" y="130"/>
                  </a:lnTo>
                  <a:lnTo>
                    <a:pt x="9" y="129"/>
                  </a:lnTo>
                  <a:lnTo>
                    <a:pt x="8" y="127"/>
                  </a:lnTo>
                  <a:lnTo>
                    <a:pt x="7" y="125"/>
                  </a:lnTo>
                  <a:lnTo>
                    <a:pt x="7" y="122"/>
                  </a:lnTo>
                  <a:lnTo>
                    <a:pt x="5" y="121"/>
                  </a:lnTo>
                  <a:lnTo>
                    <a:pt x="4" y="118"/>
                  </a:lnTo>
                  <a:lnTo>
                    <a:pt x="4" y="117"/>
                  </a:lnTo>
                  <a:lnTo>
                    <a:pt x="4" y="114"/>
                  </a:lnTo>
                  <a:lnTo>
                    <a:pt x="2" y="113"/>
                  </a:lnTo>
                  <a:lnTo>
                    <a:pt x="2" y="110"/>
                  </a:lnTo>
                  <a:lnTo>
                    <a:pt x="2" y="109"/>
                  </a:lnTo>
                  <a:lnTo>
                    <a:pt x="1" y="106"/>
                  </a:lnTo>
                  <a:lnTo>
                    <a:pt x="1" y="105"/>
                  </a:lnTo>
                  <a:lnTo>
                    <a:pt x="1" y="102"/>
                  </a:lnTo>
                  <a:lnTo>
                    <a:pt x="1" y="101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1" y="88"/>
                  </a:lnTo>
                  <a:lnTo>
                    <a:pt x="1" y="87"/>
                  </a:lnTo>
                  <a:lnTo>
                    <a:pt x="1" y="84"/>
                  </a:lnTo>
                  <a:lnTo>
                    <a:pt x="1" y="83"/>
                  </a:lnTo>
                  <a:lnTo>
                    <a:pt x="1" y="80"/>
                  </a:lnTo>
                  <a:lnTo>
                    <a:pt x="1" y="79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2" y="71"/>
                  </a:lnTo>
                  <a:lnTo>
                    <a:pt x="4" y="71"/>
                  </a:lnTo>
                  <a:lnTo>
                    <a:pt x="4" y="67"/>
                  </a:lnTo>
                  <a:lnTo>
                    <a:pt x="5" y="65"/>
                  </a:lnTo>
                  <a:lnTo>
                    <a:pt x="7" y="63"/>
                  </a:lnTo>
                  <a:lnTo>
                    <a:pt x="7" y="62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3" y="49"/>
                  </a:lnTo>
                  <a:lnTo>
                    <a:pt x="14" y="49"/>
                  </a:lnTo>
                  <a:lnTo>
                    <a:pt x="15" y="46"/>
                  </a:lnTo>
                  <a:lnTo>
                    <a:pt x="16" y="43"/>
                  </a:lnTo>
                  <a:lnTo>
                    <a:pt x="17" y="41"/>
                  </a:lnTo>
                  <a:lnTo>
                    <a:pt x="19" y="40"/>
                  </a:lnTo>
                  <a:lnTo>
                    <a:pt x="22" y="38"/>
                  </a:lnTo>
                  <a:lnTo>
                    <a:pt x="22" y="35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9" y="30"/>
                  </a:lnTo>
                  <a:lnTo>
                    <a:pt x="29" y="27"/>
                  </a:lnTo>
                </a:path>
              </a:pathLst>
            </a:custGeom>
            <a:solidFill>
              <a:srgbClr val="FF33CC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4" name="Freeform 11"/>
            <p:cNvSpPr>
              <a:spLocks/>
            </p:cNvSpPr>
            <p:nvPr/>
          </p:nvSpPr>
          <p:spPr bwMode="auto">
            <a:xfrm>
              <a:off x="2399" y="2475"/>
              <a:ext cx="194" cy="187"/>
            </a:xfrm>
            <a:custGeom>
              <a:avLst/>
              <a:gdLst>
                <a:gd name="T0" fmla="*/ 34 w 194"/>
                <a:gd name="T1" fmla="*/ 24 h 187"/>
                <a:gd name="T2" fmla="*/ 43 w 194"/>
                <a:gd name="T3" fmla="*/ 17 h 187"/>
                <a:gd name="T4" fmla="*/ 51 w 194"/>
                <a:gd name="T5" fmla="*/ 11 h 187"/>
                <a:gd name="T6" fmla="*/ 62 w 194"/>
                <a:gd name="T7" fmla="*/ 8 h 187"/>
                <a:gd name="T8" fmla="*/ 70 w 194"/>
                <a:gd name="T9" fmla="*/ 3 h 187"/>
                <a:gd name="T10" fmla="*/ 82 w 194"/>
                <a:gd name="T11" fmla="*/ 1 h 187"/>
                <a:gd name="T12" fmla="*/ 91 w 194"/>
                <a:gd name="T13" fmla="*/ 1 h 187"/>
                <a:gd name="T14" fmla="*/ 105 w 194"/>
                <a:gd name="T15" fmla="*/ 1 h 187"/>
                <a:gd name="T16" fmla="*/ 113 w 194"/>
                <a:gd name="T17" fmla="*/ 2 h 187"/>
                <a:gd name="T18" fmla="*/ 122 w 194"/>
                <a:gd name="T19" fmla="*/ 3 h 187"/>
                <a:gd name="T20" fmla="*/ 130 w 194"/>
                <a:gd name="T21" fmla="*/ 6 h 187"/>
                <a:gd name="T22" fmla="*/ 139 w 194"/>
                <a:gd name="T23" fmla="*/ 10 h 187"/>
                <a:gd name="T24" fmla="*/ 149 w 194"/>
                <a:gd name="T25" fmla="*/ 17 h 187"/>
                <a:gd name="T26" fmla="*/ 159 w 194"/>
                <a:gd name="T27" fmla="*/ 25 h 187"/>
                <a:gd name="T28" fmla="*/ 166 w 194"/>
                <a:gd name="T29" fmla="*/ 31 h 187"/>
                <a:gd name="T30" fmla="*/ 172 w 194"/>
                <a:gd name="T31" fmla="*/ 39 h 187"/>
                <a:gd name="T32" fmla="*/ 179 w 194"/>
                <a:gd name="T33" fmla="*/ 48 h 187"/>
                <a:gd name="T34" fmla="*/ 184 w 194"/>
                <a:gd name="T35" fmla="*/ 58 h 187"/>
                <a:gd name="T36" fmla="*/ 189 w 194"/>
                <a:gd name="T37" fmla="*/ 67 h 187"/>
                <a:gd name="T38" fmla="*/ 190 w 194"/>
                <a:gd name="T39" fmla="*/ 75 h 187"/>
                <a:gd name="T40" fmla="*/ 191 w 194"/>
                <a:gd name="T41" fmla="*/ 83 h 187"/>
                <a:gd name="T42" fmla="*/ 191 w 194"/>
                <a:gd name="T43" fmla="*/ 97 h 187"/>
                <a:gd name="T44" fmla="*/ 191 w 194"/>
                <a:gd name="T45" fmla="*/ 105 h 187"/>
                <a:gd name="T46" fmla="*/ 189 w 194"/>
                <a:gd name="T47" fmla="*/ 114 h 187"/>
                <a:gd name="T48" fmla="*/ 187 w 194"/>
                <a:gd name="T49" fmla="*/ 123 h 187"/>
                <a:gd name="T50" fmla="*/ 182 w 194"/>
                <a:gd name="T51" fmla="*/ 131 h 187"/>
                <a:gd name="T52" fmla="*/ 176 w 194"/>
                <a:gd name="T53" fmla="*/ 142 h 187"/>
                <a:gd name="T54" fmla="*/ 171 w 194"/>
                <a:gd name="T55" fmla="*/ 150 h 187"/>
                <a:gd name="T56" fmla="*/ 164 w 194"/>
                <a:gd name="T57" fmla="*/ 158 h 187"/>
                <a:gd name="T58" fmla="*/ 154 w 194"/>
                <a:gd name="T59" fmla="*/ 164 h 187"/>
                <a:gd name="T60" fmla="*/ 146 w 194"/>
                <a:gd name="T61" fmla="*/ 170 h 187"/>
                <a:gd name="T62" fmla="*/ 137 w 194"/>
                <a:gd name="T63" fmla="*/ 176 h 187"/>
                <a:gd name="T64" fmla="*/ 128 w 194"/>
                <a:gd name="T65" fmla="*/ 179 h 187"/>
                <a:gd name="T66" fmla="*/ 118 w 194"/>
                <a:gd name="T67" fmla="*/ 183 h 187"/>
                <a:gd name="T68" fmla="*/ 106 w 194"/>
                <a:gd name="T69" fmla="*/ 184 h 187"/>
                <a:gd name="T70" fmla="*/ 97 w 194"/>
                <a:gd name="T71" fmla="*/ 186 h 187"/>
                <a:gd name="T72" fmla="*/ 83 w 194"/>
                <a:gd name="T73" fmla="*/ 184 h 187"/>
                <a:gd name="T74" fmla="*/ 75 w 194"/>
                <a:gd name="T75" fmla="*/ 183 h 187"/>
                <a:gd name="T76" fmla="*/ 67 w 194"/>
                <a:gd name="T77" fmla="*/ 181 h 187"/>
                <a:gd name="T78" fmla="*/ 58 w 194"/>
                <a:gd name="T79" fmla="*/ 176 h 187"/>
                <a:gd name="T80" fmla="*/ 47 w 194"/>
                <a:gd name="T81" fmla="*/ 170 h 187"/>
                <a:gd name="T82" fmla="*/ 39 w 194"/>
                <a:gd name="T83" fmla="*/ 166 h 187"/>
                <a:gd name="T84" fmla="*/ 31 w 194"/>
                <a:gd name="T85" fmla="*/ 158 h 187"/>
                <a:gd name="T86" fmla="*/ 23 w 194"/>
                <a:gd name="T87" fmla="*/ 151 h 187"/>
                <a:gd name="T88" fmla="*/ 16 w 194"/>
                <a:gd name="T89" fmla="*/ 142 h 187"/>
                <a:gd name="T90" fmla="*/ 9 w 194"/>
                <a:gd name="T91" fmla="*/ 130 h 187"/>
                <a:gd name="T92" fmla="*/ 7 w 194"/>
                <a:gd name="T93" fmla="*/ 122 h 187"/>
                <a:gd name="T94" fmla="*/ 4 w 194"/>
                <a:gd name="T95" fmla="*/ 114 h 187"/>
                <a:gd name="T96" fmla="*/ 1 w 194"/>
                <a:gd name="T97" fmla="*/ 106 h 187"/>
                <a:gd name="T98" fmla="*/ 1 w 194"/>
                <a:gd name="T99" fmla="*/ 97 h 187"/>
                <a:gd name="T100" fmla="*/ 1 w 194"/>
                <a:gd name="T101" fmla="*/ 84 h 187"/>
                <a:gd name="T102" fmla="*/ 2 w 194"/>
                <a:gd name="T103" fmla="*/ 75 h 187"/>
                <a:gd name="T104" fmla="*/ 5 w 194"/>
                <a:gd name="T105" fmla="*/ 65 h 187"/>
                <a:gd name="T106" fmla="*/ 8 w 194"/>
                <a:gd name="T107" fmla="*/ 57 h 187"/>
                <a:gd name="T108" fmla="*/ 14 w 194"/>
                <a:gd name="T109" fmla="*/ 49 h 187"/>
                <a:gd name="T110" fmla="*/ 19 w 194"/>
                <a:gd name="T111" fmla="*/ 40 h 187"/>
                <a:gd name="T112" fmla="*/ 26 w 194"/>
                <a:gd name="T113" fmla="*/ 32 h 1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4"/>
                <a:gd name="T172" fmla="*/ 0 h 187"/>
                <a:gd name="T173" fmla="*/ 194 w 194"/>
                <a:gd name="T174" fmla="*/ 187 h 18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4" h="187">
                  <a:moveTo>
                    <a:pt x="29" y="27"/>
                  </a:moveTo>
                  <a:lnTo>
                    <a:pt x="29" y="27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8" y="21"/>
                  </a:lnTo>
                  <a:lnTo>
                    <a:pt x="39" y="21"/>
                  </a:lnTo>
                  <a:lnTo>
                    <a:pt x="41" y="18"/>
                  </a:lnTo>
                  <a:lnTo>
                    <a:pt x="43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59" y="8"/>
                  </a:lnTo>
                  <a:lnTo>
                    <a:pt x="62" y="8"/>
                  </a:lnTo>
                  <a:lnTo>
                    <a:pt x="64" y="6"/>
                  </a:lnTo>
                  <a:lnTo>
                    <a:pt x="65" y="6"/>
                  </a:lnTo>
                  <a:lnTo>
                    <a:pt x="68" y="4"/>
                  </a:lnTo>
                  <a:lnTo>
                    <a:pt x="70" y="3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7" y="0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9" y="1"/>
                  </a:lnTo>
                  <a:lnTo>
                    <a:pt x="110" y="1"/>
                  </a:lnTo>
                  <a:lnTo>
                    <a:pt x="113" y="2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8" y="3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5" y="4"/>
                  </a:lnTo>
                  <a:lnTo>
                    <a:pt x="128" y="6"/>
                  </a:lnTo>
                  <a:lnTo>
                    <a:pt x="130" y="6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36" y="9"/>
                  </a:lnTo>
                  <a:lnTo>
                    <a:pt x="139" y="10"/>
                  </a:lnTo>
                  <a:lnTo>
                    <a:pt x="142" y="12"/>
                  </a:lnTo>
                  <a:lnTo>
                    <a:pt x="146" y="15"/>
                  </a:lnTo>
                  <a:lnTo>
                    <a:pt x="147" y="16"/>
                  </a:lnTo>
                  <a:lnTo>
                    <a:pt x="149" y="17"/>
                  </a:lnTo>
                  <a:lnTo>
                    <a:pt x="153" y="19"/>
                  </a:lnTo>
                  <a:lnTo>
                    <a:pt x="154" y="19"/>
                  </a:lnTo>
                  <a:lnTo>
                    <a:pt x="157" y="23"/>
                  </a:lnTo>
                  <a:lnTo>
                    <a:pt x="159" y="25"/>
                  </a:lnTo>
                  <a:lnTo>
                    <a:pt x="161" y="25"/>
                  </a:lnTo>
                  <a:lnTo>
                    <a:pt x="163" y="27"/>
                  </a:lnTo>
                  <a:lnTo>
                    <a:pt x="164" y="30"/>
                  </a:lnTo>
                  <a:lnTo>
                    <a:pt x="166" y="31"/>
                  </a:lnTo>
                  <a:lnTo>
                    <a:pt x="166" y="32"/>
                  </a:lnTo>
                  <a:lnTo>
                    <a:pt x="170" y="34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5" y="41"/>
                  </a:lnTo>
                  <a:lnTo>
                    <a:pt x="176" y="43"/>
                  </a:lnTo>
                  <a:lnTo>
                    <a:pt x="178" y="46"/>
                  </a:lnTo>
                  <a:lnTo>
                    <a:pt x="179" y="48"/>
                  </a:lnTo>
                  <a:lnTo>
                    <a:pt x="182" y="51"/>
                  </a:lnTo>
                  <a:lnTo>
                    <a:pt x="183" y="55"/>
                  </a:lnTo>
                  <a:lnTo>
                    <a:pt x="183" y="56"/>
                  </a:lnTo>
                  <a:lnTo>
                    <a:pt x="184" y="58"/>
                  </a:lnTo>
                  <a:lnTo>
                    <a:pt x="187" y="60"/>
                  </a:lnTo>
                  <a:lnTo>
                    <a:pt x="187" y="63"/>
                  </a:lnTo>
                  <a:lnTo>
                    <a:pt x="188" y="64"/>
                  </a:lnTo>
                  <a:lnTo>
                    <a:pt x="189" y="67"/>
                  </a:lnTo>
                  <a:lnTo>
                    <a:pt x="189" y="68"/>
                  </a:lnTo>
                  <a:lnTo>
                    <a:pt x="189" y="71"/>
                  </a:lnTo>
                  <a:lnTo>
                    <a:pt x="190" y="72"/>
                  </a:lnTo>
                  <a:lnTo>
                    <a:pt x="190" y="75"/>
                  </a:lnTo>
                  <a:lnTo>
                    <a:pt x="190" y="76"/>
                  </a:lnTo>
                  <a:lnTo>
                    <a:pt x="191" y="79"/>
                  </a:lnTo>
                  <a:lnTo>
                    <a:pt x="191" y="80"/>
                  </a:lnTo>
                  <a:lnTo>
                    <a:pt x="191" y="83"/>
                  </a:lnTo>
                  <a:lnTo>
                    <a:pt x="191" y="84"/>
                  </a:lnTo>
                  <a:lnTo>
                    <a:pt x="191" y="88"/>
                  </a:lnTo>
                  <a:lnTo>
                    <a:pt x="193" y="93"/>
                  </a:lnTo>
                  <a:lnTo>
                    <a:pt x="191" y="97"/>
                  </a:lnTo>
                  <a:lnTo>
                    <a:pt x="191" y="98"/>
                  </a:lnTo>
                  <a:lnTo>
                    <a:pt x="191" y="101"/>
                  </a:lnTo>
                  <a:lnTo>
                    <a:pt x="191" y="102"/>
                  </a:lnTo>
                  <a:lnTo>
                    <a:pt x="191" y="105"/>
                  </a:lnTo>
                  <a:lnTo>
                    <a:pt x="191" y="106"/>
                  </a:lnTo>
                  <a:lnTo>
                    <a:pt x="190" y="110"/>
                  </a:lnTo>
                  <a:lnTo>
                    <a:pt x="190" y="114"/>
                  </a:lnTo>
                  <a:lnTo>
                    <a:pt x="189" y="114"/>
                  </a:lnTo>
                  <a:lnTo>
                    <a:pt x="189" y="118"/>
                  </a:lnTo>
                  <a:lnTo>
                    <a:pt x="188" y="120"/>
                  </a:lnTo>
                  <a:lnTo>
                    <a:pt x="187" y="122"/>
                  </a:lnTo>
                  <a:lnTo>
                    <a:pt x="187" y="123"/>
                  </a:lnTo>
                  <a:lnTo>
                    <a:pt x="184" y="127"/>
                  </a:lnTo>
                  <a:lnTo>
                    <a:pt x="184" y="128"/>
                  </a:lnTo>
                  <a:lnTo>
                    <a:pt x="183" y="131"/>
                  </a:lnTo>
                  <a:lnTo>
                    <a:pt x="182" y="131"/>
                  </a:lnTo>
                  <a:lnTo>
                    <a:pt x="181" y="136"/>
                  </a:lnTo>
                  <a:lnTo>
                    <a:pt x="179" y="136"/>
                  </a:lnTo>
                  <a:lnTo>
                    <a:pt x="178" y="139"/>
                  </a:lnTo>
                  <a:lnTo>
                    <a:pt x="176" y="142"/>
                  </a:lnTo>
                  <a:lnTo>
                    <a:pt x="175" y="144"/>
                  </a:lnTo>
                  <a:lnTo>
                    <a:pt x="173" y="145"/>
                  </a:lnTo>
                  <a:lnTo>
                    <a:pt x="171" y="147"/>
                  </a:lnTo>
                  <a:lnTo>
                    <a:pt x="171" y="150"/>
                  </a:lnTo>
                  <a:lnTo>
                    <a:pt x="167" y="152"/>
                  </a:lnTo>
                  <a:lnTo>
                    <a:pt x="166" y="153"/>
                  </a:lnTo>
                  <a:lnTo>
                    <a:pt x="164" y="155"/>
                  </a:lnTo>
                  <a:lnTo>
                    <a:pt x="164" y="158"/>
                  </a:lnTo>
                  <a:lnTo>
                    <a:pt x="159" y="160"/>
                  </a:lnTo>
                  <a:lnTo>
                    <a:pt x="158" y="161"/>
                  </a:lnTo>
                  <a:lnTo>
                    <a:pt x="155" y="164"/>
                  </a:lnTo>
                  <a:lnTo>
                    <a:pt x="154" y="164"/>
                  </a:lnTo>
                  <a:lnTo>
                    <a:pt x="151" y="167"/>
                  </a:lnTo>
                  <a:lnTo>
                    <a:pt x="149" y="168"/>
                  </a:lnTo>
                  <a:lnTo>
                    <a:pt x="147" y="169"/>
                  </a:lnTo>
                  <a:lnTo>
                    <a:pt x="146" y="170"/>
                  </a:lnTo>
                  <a:lnTo>
                    <a:pt x="141" y="173"/>
                  </a:lnTo>
                  <a:lnTo>
                    <a:pt x="141" y="174"/>
                  </a:lnTo>
                  <a:lnTo>
                    <a:pt x="137" y="175"/>
                  </a:lnTo>
                  <a:lnTo>
                    <a:pt x="137" y="176"/>
                  </a:lnTo>
                  <a:lnTo>
                    <a:pt x="133" y="177"/>
                  </a:lnTo>
                  <a:lnTo>
                    <a:pt x="131" y="177"/>
                  </a:lnTo>
                  <a:lnTo>
                    <a:pt x="129" y="179"/>
                  </a:lnTo>
                  <a:lnTo>
                    <a:pt x="128" y="179"/>
                  </a:lnTo>
                  <a:lnTo>
                    <a:pt x="124" y="181"/>
                  </a:lnTo>
                  <a:lnTo>
                    <a:pt x="123" y="182"/>
                  </a:lnTo>
                  <a:lnTo>
                    <a:pt x="118" y="182"/>
                  </a:lnTo>
                  <a:lnTo>
                    <a:pt x="118" y="183"/>
                  </a:lnTo>
                  <a:lnTo>
                    <a:pt x="115" y="183"/>
                  </a:lnTo>
                  <a:lnTo>
                    <a:pt x="110" y="184"/>
                  </a:lnTo>
                  <a:lnTo>
                    <a:pt x="109" y="184"/>
                  </a:lnTo>
                  <a:lnTo>
                    <a:pt x="106" y="184"/>
                  </a:lnTo>
                  <a:lnTo>
                    <a:pt x="105" y="184"/>
                  </a:lnTo>
                  <a:lnTo>
                    <a:pt x="101" y="184"/>
                  </a:lnTo>
                  <a:lnTo>
                    <a:pt x="100" y="184"/>
                  </a:lnTo>
                  <a:lnTo>
                    <a:pt x="97" y="186"/>
                  </a:lnTo>
                  <a:lnTo>
                    <a:pt x="92" y="184"/>
                  </a:lnTo>
                  <a:lnTo>
                    <a:pt x="88" y="184"/>
                  </a:lnTo>
                  <a:lnTo>
                    <a:pt x="87" y="184"/>
                  </a:lnTo>
                  <a:lnTo>
                    <a:pt x="83" y="184"/>
                  </a:lnTo>
                  <a:lnTo>
                    <a:pt x="82" y="184"/>
                  </a:lnTo>
                  <a:lnTo>
                    <a:pt x="80" y="183"/>
                  </a:lnTo>
                  <a:lnTo>
                    <a:pt x="79" y="183"/>
                  </a:lnTo>
                  <a:lnTo>
                    <a:pt x="75" y="183"/>
                  </a:lnTo>
                  <a:lnTo>
                    <a:pt x="74" y="182"/>
                  </a:lnTo>
                  <a:lnTo>
                    <a:pt x="71" y="182"/>
                  </a:lnTo>
                  <a:lnTo>
                    <a:pt x="70" y="182"/>
                  </a:lnTo>
                  <a:lnTo>
                    <a:pt x="67" y="181"/>
                  </a:lnTo>
                  <a:lnTo>
                    <a:pt x="65" y="179"/>
                  </a:lnTo>
                  <a:lnTo>
                    <a:pt x="63" y="179"/>
                  </a:lnTo>
                  <a:lnTo>
                    <a:pt x="62" y="177"/>
                  </a:lnTo>
                  <a:lnTo>
                    <a:pt x="58" y="176"/>
                  </a:lnTo>
                  <a:lnTo>
                    <a:pt x="57" y="176"/>
                  </a:lnTo>
                  <a:lnTo>
                    <a:pt x="55" y="175"/>
                  </a:lnTo>
                  <a:lnTo>
                    <a:pt x="50" y="173"/>
                  </a:lnTo>
                  <a:lnTo>
                    <a:pt x="47" y="170"/>
                  </a:lnTo>
                  <a:lnTo>
                    <a:pt x="46" y="169"/>
                  </a:lnTo>
                  <a:lnTo>
                    <a:pt x="43" y="168"/>
                  </a:lnTo>
                  <a:lnTo>
                    <a:pt x="40" y="166"/>
                  </a:lnTo>
                  <a:lnTo>
                    <a:pt x="39" y="166"/>
                  </a:lnTo>
                  <a:lnTo>
                    <a:pt x="35" y="162"/>
                  </a:lnTo>
                  <a:lnTo>
                    <a:pt x="33" y="160"/>
                  </a:lnTo>
                  <a:lnTo>
                    <a:pt x="32" y="160"/>
                  </a:lnTo>
                  <a:lnTo>
                    <a:pt x="31" y="158"/>
                  </a:lnTo>
                  <a:lnTo>
                    <a:pt x="29" y="155"/>
                  </a:lnTo>
                  <a:lnTo>
                    <a:pt x="26" y="154"/>
                  </a:lnTo>
                  <a:lnTo>
                    <a:pt x="26" y="153"/>
                  </a:lnTo>
                  <a:lnTo>
                    <a:pt x="23" y="151"/>
                  </a:lnTo>
                  <a:lnTo>
                    <a:pt x="21" y="147"/>
                  </a:lnTo>
                  <a:lnTo>
                    <a:pt x="21" y="146"/>
                  </a:lnTo>
                  <a:lnTo>
                    <a:pt x="17" y="144"/>
                  </a:lnTo>
                  <a:lnTo>
                    <a:pt x="16" y="142"/>
                  </a:lnTo>
                  <a:lnTo>
                    <a:pt x="15" y="139"/>
                  </a:lnTo>
                  <a:lnTo>
                    <a:pt x="14" y="137"/>
                  </a:lnTo>
                  <a:lnTo>
                    <a:pt x="10" y="134"/>
                  </a:lnTo>
                  <a:lnTo>
                    <a:pt x="9" y="130"/>
                  </a:lnTo>
                  <a:lnTo>
                    <a:pt x="9" y="129"/>
                  </a:lnTo>
                  <a:lnTo>
                    <a:pt x="8" y="127"/>
                  </a:lnTo>
                  <a:lnTo>
                    <a:pt x="7" y="125"/>
                  </a:lnTo>
                  <a:lnTo>
                    <a:pt x="7" y="122"/>
                  </a:lnTo>
                  <a:lnTo>
                    <a:pt x="5" y="121"/>
                  </a:lnTo>
                  <a:lnTo>
                    <a:pt x="4" y="118"/>
                  </a:lnTo>
                  <a:lnTo>
                    <a:pt x="4" y="117"/>
                  </a:lnTo>
                  <a:lnTo>
                    <a:pt x="4" y="114"/>
                  </a:lnTo>
                  <a:lnTo>
                    <a:pt x="2" y="113"/>
                  </a:lnTo>
                  <a:lnTo>
                    <a:pt x="2" y="110"/>
                  </a:lnTo>
                  <a:lnTo>
                    <a:pt x="2" y="109"/>
                  </a:lnTo>
                  <a:lnTo>
                    <a:pt x="1" y="106"/>
                  </a:lnTo>
                  <a:lnTo>
                    <a:pt x="1" y="105"/>
                  </a:lnTo>
                  <a:lnTo>
                    <a:pt x="1" y="102"/>
                  </a:lnTo>
                  <a:lnTo>
                    <a:pt x="1" y="101"/>
                  </a:lnTo>
                  <a:lnTo>
                    <a:pt x="1" y="97"/>
                  </a:lnTo>
                  <a:lnTo>
                    <a:pt x="0" y="93"/>
                  </a:lnTo>
                  <a:lnTo>
                    <a:pt x="1" y="88"/>
                  </a:lnTo>
                  <a:lnTo>
                    <a:pt x="1" y="87"/>
                  </a:lnTo>
                  <a:lnTo>
                    <a:pt x="1" y="84"/>
                  </a:lnTo>
                  <a:lnTo>
                    <a:pt x="1" y="83"/>
                  </a:lnTo>
                  <a:lnTo>
                    <a:pt x="1" y="80"/>
                  </a:lnTo>
                  <a:lnTo>
                    <a:pt x="1" y="79"/>
                  </a:lnTo>
                  <a:lnTo>
                    <a:pt x="2" y="75"/>
                  </a:lnTo>
                  <a:lnTo>
                    <a:pt x="2" y="71"/>
                  </a:lnTo>
                  <a:lnTo>
                    <a:pt x="4" y="71"/>
                  </a:lnTo>
                  <a:lnTo>
                    <a:pt x="4" y="67"/>
                  </a:lnTo>
                  <a:lnTo>
                    <a:pt x="5" y="65"/>
                  </a:lnTo>
                  <a:lnTo>
                    <a:pt x="7" y="63"/>
                  </a:lnTo>
                  <a:lnTo>
                    <a:pt x="7" y="62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3" y="49"/>
                  </a:lnTo>
                  <a:lnTo>
                    <a:pt x="14" y="49"/>
                  </a:lnTo>
                  <a:lnTo>
                    <a:pt x="15" y="46"/>
                  </a:lnTo>
                  <a:lnTo>
                    <a:pt x="16" y="43"/>
                  </a:lnTo>
                  <a:lnTo>
                    <a:pt x="17" y="41"/>
                  </a:lnTo>
                  <a:lnTo>
                    <a:pt x="19" y="40"/>
                  </a:lnTo>
                  <a:lnTo>
                    <a:pt x="22" y="38"/>
                  </a:lnTo>
                  <a:lnTo>
                    <a:pt x="22" y="35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9" y="30"/>
                  </a:lnTo>
                  <a:lnTo>
                    <a:pt x="29" y="27"/>
                  </a:lnTo>
                </a:path>
              </a:pathLst>
            </a:custGeom>
            <a:gradFill rotWithShape="0">
              <a:gsLst>
                <a:gs pos="0">
                  <a:srgbClr val="FF33CC"/>
                </a:gs>
                <a:gs pos="100000">
                  <a:srgbClr val="7F1966"/>
                </a:gs>
              </a:gsLst>
              <a:path path="rect">
                <a:fillToRect l="50000" t="50000" r="50000" b="50000"/>
              </a:path>
            </a:gra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5" name="Freeform 12"/>
            <p:cNvSpPr>
              <a:spLocks/>
            </p:cNvSpPr>
            <p:nvPr/>
          </p:nvSpPr>
          <p:spPr bwMode="auto">
            <a:xfrm>
              <a:off x="3085" y="2487"/>
              <a:ext cx="195" cy="190"/>
            </a:xfrm>
            <a:custGeom>
              <a:avLst/>
              <a:gdLst>
                <a:gd name="T0" fmla="*/ 38 w 195"/>
                <a:gd name="T1" fmla="*/ 22 h 190"/>
                <a:gd name="T2" fmla="*/ 47 w 195"/>
                <a:gd name="T3" fmla="*/ 15 h 190"/>
                <a:gd name="T4" fmla="*/ 61 w 195"/>
                <a:gd name="T5" fmla="*/ 9 h 190"/>
                <a:gd name="T6" fmla="*/ 70 w 195"/>
                <a:gd name="T7" fmla="*/ 4 h 190"/>
                <a:gd name="T8" fmla="*/ 82 w 195"/>
                <a:gd name="T9" fmla="*/ 2 h 190"/>
                <a:gd name="T10" fmla="*/ 92 w 195"/>
                <a:gd name="T11" fmla="*/ 2 h 190"/>
                <a:gd name="T12" fmla="*/ 105 w 195"/>
                <a:gd name="T13" fmla="*/ 2 h 190"/>
                <a:gd name="T14" fmla="*/ 114 w 195"/>
                <a:gd name="T15" fmla="*/ 3 h 190"/>
                <a:gd name="T16" fmla="*/ 125 w 195"/>
                <a:gd name="T17" fmla="*/ 5 h 190"/>
                <a:gd name="T18" fmla="*/ 136 w 195"/>
                <a:gd name="T19" fmla="*/ 10 h 190"/>
                <a:gd name="T20" fmla="*/ 146 w 195"/>
                <a:gd name="T21" fmla="*/ 15 h 190"/>
                <a:gd name="T22" fmla="*/ 154 w 195"/>
                <a:gd name="T23" fmla="*/ 21 h 190"/>
                <a:gd name="T24" fmla="*/ 162 w 195"/>
                <a:gd name="T25" fmla="*/ 29 h 190"/>
                <a:gd name="T26" fmla="*/ 170 w 195"/>
                <a:gd name="T27" fmla="*/ 36 h 190"/>
                <a:gd name="T28" fmla="*/ 177 w 195"/>
                <a:gd name="T29" fmla="*/ 45 h 190"/>
                <a:gd name="T30" fmla="*/ 182 w 195"/>
                <a:gd name="T31" fmla="*/ 53 h 190"/>
                <a:gd name="T32" fmla="*/ 186 w 195"/>
                <a:gd name="T33" fmla="*/ 64 h 190"/>
                <a:gd name="T34" fmla="*/ 190 w 195"/>
                <a:gd name="T35" fmla="*/ 74 h 190"/>
                <a:gd name="T36" fmla="*/ 191 w 195"/>
                <a:gd name="T37" fmla="*/ 85 h 190"/>
                <a:gd name="T38" fmla="*/ 194 w 195"/>
                <a:gd name="T39" fmla="*/ 94 h 190"/>
                <a:gd name="T40" fmla="*/ 191 w 195"/>
                <a:gd name="T41" fmla="*/ 107 h 190"/>
                <a:gd name="T42" fmla="*/ 189 w 195"/>
                <a:gd name="T43" fmla="*/ 116 h 190"/>
                <a:gd name="T44" fmla="*/ 185 w 195"/>
                <a:gd name="T45" fmla="*/ 128 h 190"/>
                <a:gd name="T46" fmla="*/ 179 w 195"/>
                <a:gd name="T47" fmla="*/ 138 h 190"/>
                <a:gd name="T48" fmla="*/ 171 w 195"/>
                <a:gd name="T49" fmla="*/ 150 h 190"/>
                <a:gd name="T50" fmla="*/ 164 w 195"/>
                <a:gd name="T51" fmla="*/ 159 h 190"/>
                <a:gd name="T52" fmla="*/ 152 w 195"/>
                <a:gd name="T53" fmla="*/ 170 h 190"/>
                <a:gd name="T54" fmla="*/ 141 w 195"/>
                <a:gd name="T55" fmla="*/ 176 h 190"/>
                <a:gd name="T56" fmla="*/ 129 w 195"/>
                <a:gd name="T57" fmla="*/ 182 h 190"/>
                <a:gd name="T58" fmla="*/ 119 w 195"/>
                <a:gd name="T59" fmla="*/ 186 h 190"/>
                <a:gd name="T60" fmla="*/ 106 w 195"/>
                <a:gd name="T61" fmla="*/ 187 h 190"/>
                <a:gd name="T62" fmla="*/ 97 w 195"/>
                <a:gd name="T63" fmla="*/ 189 h 190"/>
                <a:gd name="T64" fmla="*/ 83 w 195"/>
                <a:gd name="T65" fmla="*/ 187 h 190"/>
                <a:gd name="T66" fmla="*/ 74 w 195"/>
                <a:gd name="T67" fmla="*/ 184 h 190"/>
                <a:gd name="T68" fmla="*/ 63 w 195"/>
                <a:gd name="T69" fmla="*/ 182 h 190"/>
                <a:gd name="T70" fmla="*/ 55 w 195"/>
                <a:gd name="T71" fmla="*/ 178 h 190"/>
                <a:gd name="T72" fmla="*/ 43 w 195"/>
                <a:gd name="T73" fmla="*/ 171 h 190"/>
                <a:gd name="T74" fmla="*/ 37 w 195"/>
                <a:gd name="T75" fmla="*/ 165 h 190"/>
                <a:gd name="T76" fmla="*/ 26 w 195"/>
                <a:gd name="T77" fmla="*/ 157 h 190"/>
                <a:gd name="T78" fmla="*/ 21 w 195"/>
                <a:gd name="T79" fmla="*/ 149 h 190"/>
                <a:gd name="T80" fmla="*/ 14 w 195"/>
                <a:gd name="T81" fmla="*/ 140 h 190"/>
                <a:gd name="T82" fmla="*/ 9 w 195"/>
                <a:gd name="T83" fmla="*/ 131 h 190"/>
                <a:gd name="T84" fmla="*/ 4 w 195"/>
                <a:gd name="T85" fmla="*/ 120 h 190"/>
                <a:gd name="T86" fmla="*/ 3 w 195"/>
                <a:gd name="T87" fmla="*/ 110 h 190"/>
                <a:gd name="T88" fmla="*/ 1 w 195"/>
                <a:gd name="T89" fmla="*/ 99 h 190"/>
                <a:gd name="T90" fmla="*/ 1 w 195"/>
                <a:gd name="T91" fmla="*/ 89 h 190"/>
                <a:gd name="T92" fmla="*/ 3 w 195"/>
                <a:gd name="T93" fmla="*/ 77 h 190"/>
                <a:gd name="T94" fmla="*/ 5 w 195"/>
                <a:gd name="T95" fmla="*/ 67 h 190"/>
                <a:gd name="T96" fmla="*/ 9 w 195"/>
                <a:gd name="T97" fmla="*/ 54 h 190"/>
                <a:gd name="T98" fmla="*/ 16 w 195"/>
                <a:gd name="T99" fmla="*/ 45 h 190"/>
                <a:gd name="T100" fmla="*/ 25 w 195"/>
                <a:gd name="T101" fmla="*/ 35 h 1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5"/>
                <a:gd name="T154" fmla="*/ 0 h 190"/>
                <a:gd name="T155" fmla="*/ 195 w 195"/>
                <a:gd name="T156" fmla="*/ 190 h 1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5" h="190">
                  <a:moveTo>
                    <a:pt x="29" y="29"/>
                  </a:moveTo>
                  <a:lnTo>
                    <a:pt x="29" y="29"/>
                  </a:lnTo>
                  <a:lnTo>
                    <a:pt x="33" y="26"/>
                  </a:lnTo>
                  <a:lnTo>
                    <a:pt x="34" y="25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1" y="19"/>
                  </a:lnTo>
                  <a:lnTo>
                    <a:pt x="43" y="18"/>
                  </a:lnTo>
                  <a:lnTo>
                    <a:pt x="46" y="17"/>
                  </a:lnTo>
                  <a:lnTo>
                    <a:pt x="47" y="15"/>
                  </a:lnTo>
                  <a:lnTo>
                    <a:pt x="51" y="14"/>
                  </a:lnTo>
                  <a:lnTo>
                    <a:pt x="51" y="12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61" y="9"/>
                  </a:lnTo>
                  <a:lnTo>
                    <a:pt x="62" y="9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9" y="5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79" y="3"/>
                  </a:lnTo>
                  <a:lnTo>
                    <a:pt x="82" y="2"/>
                  </a:lnTo>
                  <a:lnTo>
                    <a:pt x="83" y="2"/>
                  </a:lnTo>
                  <a:lnTo>
                    <a:pt x="87" y="2"/>
                  </a:lnTo>
                  <a:lnTo>
                    <a:pt x="88" y="2"/>
                  </a:lnTo>
                  <a:lnTo>
                    <a:pt x="91" y="2"/>
                  </a:lnTo>
                  <a:lnTo>
                    <a:pt x="92" y="2"/>
                  </a:lnTo>
                  <a:lnTo>
                    <a:pt x="97" y="0"/>
                  </a:lnTo>
                  <a:lnTo>
                    <a:pt x="100" y="2"/>
                  </a:lnTo>
                  <a:lnTo>
                    <a:pt x="105" y="2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11" y="2"/>
                  </a:lnTo>
                  <a:lnTo>
                    <a:pt x="113" y="3"/>
                  </a:lnTo>
                  <a:lnTo>
                    <a:pt x="114" y="3"/>
                  </a:lnTo>
                  <a:lnTo>
                    <a:pt x="117" y="3"/>
                  </a:lnTo>
                  <a:lnTo>
                    <a:pt x="119" y="4"/>
                  </a:lnTo>
                  <a:lnTo>
                    <a:pt x="122" y="4"/>
                  </a:lnTo>
                  <a:lnTo>
                    <a:pt x="123" y="4"/>
                  </a:lnTo>
                  <a:lnTo>
                    <a:pt x="125" y="5"/>
                  </a:lnTo>
                  <a:lnTo>
                    <a:pt x="128" y="7"/>
                  </a:lnTo>
                  <a:lnTo>
                    <a:pt x="130" y="7"/>
                  </a:lnTo>
                  <a:lnTo>
                    <a:pt x="131" y="9"/>
                  </a:lnTo>
                  <a:lnTo>
                    <a:pt x="135" y="10"/>
                  </a:lnTo>
                  <a:lnTo>
                    <a:pt x="136" y="10"/>
                  </a:lnTo>
                  <a:lnTo>
                    <a:pt x="138" y="11"/>
                  </a:lnTo>
                  <a:lnTo>
                    <a:pt x="143" y="14"/>
                  </a:lnTo>
                  <a:lnTo>
                    <a:pt x="146" y="15"/>
                  </a:lnTo>
                  <a:lnTo>
                    <a:pt x="147" y="17"/>
                  </a:lnTo>
                  <a:lnTo>
                    <a:pt x="149" y="18"/>
                  </a:lnTo>
                  <a:lnTo>
                    <a:pt x="153" y="21"/>
                  </a:lnTo>
                  <a:lnTo>
                    <a:pt x="154" y="21"/>
                  </a:lnTo>
                  <a:lnTo>
                    <a:pt x="156" y="23"/>
                  </a:lnTo>
                  <a:lnTo>
                    <a:pt x="160" y="26"/>
                  </a:lnTo>
                  <a:lnTo>
                    <a:pt x="161" y="26"/>
                  </a:lnTo>
                  <a:lnTo>
                    <a:pt x="162" y="29"/>
                  </a:lnTo>
                  <a:lnTo>
                    <a:pt x="164" y="30"/>
                  </a:lnTo>
                  <a:lnTo>
                    <a:pt x="166" y="31"/>
                  </a:lnTo>
                  <a:lnTo>
                    <a:pt x="166" y="33"/>
                  </a:lnTo>
                  <a:lnTo>
                    <a:pt x="170" y="36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4" y="43"/>
                  </a:lnTo>
                  <a:lnTo>
                    <a:pt x="177" y="45"/>
                  </a:lnTo>
                  <a:lnTo>
                    <a:pt x="178" y="46"/>
                  </a:lnTo>
                  <a:lnTo>
                    <a:pt x="179" y="50"/>
                  </a:lnTo>
                  <a:lnTo>
                    <a:pt x="182" y="53"/>
                  </a:lnTo>
                  <a:lnTo>
                    <a:pt x="183" y="56"/>
                  </a:lnTo>
                  <a:lnTo>
                    <a:pt x="183" y="58"/>
                  </a:lnTo>
                  <a:lnTo>
                    <a:pt x="185" y="60"/>
                  </a:lnTo>
                  <a:lnTo>
                    <a:pt x="186" y="61"/>
                  </a:lnTo>
                  <a:lnTo>
                    <a:pt x="186" y="64"/>
                  </a:lnTo>
                  <a:lnTo>
                    <a:pt x="188" y="66"/>
                  </a:lnTo>
                  <a:lnTo>
                    <a:pt x="189" y="68"/>
                  </a:lnTo>
                  <a:lnTo>
                    <a:pt x="189" y="70"/>
                  </a:lnTo>
                  <a:lnTo>
                    <a:pt x="189" y="72"/>
                  </a:lnTo>
                  <a:lnTo>
                    <a:pt x="190" y="74"/>
                  </a:lnTo>
                  <a:lnTo>
                    <a:pt x="190" y="77"/>
                  </a:lnTo>
                  <a:lnTo>
                    <a:pt x="190" y="78"/>
                  </a:lnTo>
                  <a:lnTo>
                    <a:pt x="191" y="81"/>
                  </a:lnTo>
                  <a:lnTo>
                    <a:pt x="191" y="82"/>
                  </a:lnTo>
                  <a:lnTo>
                    <a:pt x="191" y="85"/>
                  </a:lnTo>
                  <a:lnTo>
                    <a:pt x="191" y="86"/>
                  </a:lnTo>
                  <a:lnTo>
                    <a:pt x="191" y="91"/>
                  </a:lnTo>
                  <a:lnTo>
                    <a:pt x="194" y="94"/>
                  </a:lnTo>
                  <a:lnTo>
                    <a:pt x="191" y="99"/>
                  </a:lnTo>
                  <a:lnTo>
                    <a:pt x="191" y="100"/>
                  </a:lnTo>
                  <a:lnTo>
                    <a:pt x="191" y="102"/>
                  </a:lnTo>
                  <a:lnTo>
                    <a:pt x="191" y="103"/>
                  </a:lnTo>
                  <a:lnTo>
                    <a:pt x="191" y="107"/>
                  </a:lnTo>
                  <a:lnTo>
                    <a:pt x="191" y="108"/>
                  </a:lnTo>
                  <a:lnTo>
                    <a:pt x="190" y="112"/>
                  </a:lnTo>
                  <a:lnTo>
                    <a:pt x="190" y="116"/>
                  </a:lnTo>
                  <a:lnTo>
                    <a:pt x="189" y="116"/>
                  </a:lnTo>
                  <a:lnTo>
                    <a:pt x="189" y="120"/>
                  </a:lnTo>
                  <a:lnTo>
                    <a:pt x="188" y="122"/>
                  </a:lnTo>
                  <a:lnTo>
                    <a:pt x="186" y="124"/>
                  </a:lnTo>
                  <a:lnTo>
                    <a:pt x="186" y="126"/>
                  </a:lnTo>
                  <a:lnTo>
                    <a:pt x="185" y="128"/>
                  </a:lnTo>
                  <a:lnTo>
                    <a:pt x="185" y="130"/>
                  </a:lnTo>
                  <a:lnTo>
                    <a:pt x="183" y="134"/>
                  </a:lnTo>
                  <a:lnTo>
                    <a:pt x="182" y="134"/>
                  </a:lnTo>
                  <a:lnTo>
                    <a:pt x="180" y="138"/>
                  </a:lnTo>
                  <a:lnTo>
                    <a:pt x="179" y="138"/>
                  </a:lnTo>
                  <a:lnTo>
                    <a:pt x="178" y="142"/>
                  </a:lnTo>
                  <a:lnTo>
                    <a:pt x="177" y="143"/>
                  </a:lnTo>
                  <a:lnTo>
                    <a:pt x="174" y="147"/>
                  </a:lnTo>
                  <a:lnTo>
                    <a:pt x="173" y="148"/>
                  </a:lnTo>
                  <a:lnTo>
                    <a:pt x="171" y="150"/>
                  </a:lnTo>
                  <a:lnTo>
                    <a:pt x="171" y="151"/>
                  </a:lnTo>
                  <a:lnTo>
                    <a:pt x="168" y="155"/>
                  </a:lnTo>
                  <a:lnTo>
                    <a:pt x="166" y="156"/>
                  </a:lnTo>
                  <a:lnTo>
                    <a:pt x="164" y="158"/>
                  </a:lnTo>
                  <a:lnTo>
                    <a:pt x="164" y="159"/>
                  </a:lnTo>
                  <a:lnTo>
                    <a:pt x="160" y="163"/>
                  </a:lnTo>
                  <a:lnTo>
                    <a:pt x="158" y="164"/>
                  </a:lnTo>
                  <a:lnTo>
                    <a:pt x="155" y="166"/>
                  </a:lnTo>
                  <a:lnTo>
                    <a:pt x="154" y="166"/>
                  </a:lnTo>
                  <a:lnTo>
                    <a:pt x="152" y="170"/>
                  </a:lnTo>
                  <a:lnTo>
                    <a:pt x="149" y="171"/>
                  </a:lnTo>
                  <a:lnTo>
                    <a:pt x="147" y="172"/>
                  </a:lnTo>
                  <a:lnTo>
                    <a:pt x="146" y="173"/>
                  </a:lnTo>
                  <a:lnTo>
                    <a:pt x="141" y="175"/>
                  </a:lnTo>
                  <a:lnTo>
                    <a:pt x="141" y="176"/>
                  </a:lnTo>
                  <a:lnTo>
                    <a:pt x="137" y="178"/>
                  </a:lnTo>
                  <a:lnTo>
                    <a:pt x="137" y="179"/>
                  </a:lnTo>
                  <a:lnTo>
                    <a:pt x="132" y="180"/>
                  </a:lnTo>
                  <a:lnTo>
                    <a:pt x="131" y="180"/>
                  </a:lnTo>
                  <a:lnTo>
                    <a:pt x="129" y="182"/>
                  </a:lnTo>
                  <a:lnTo>
                    <a:pt x="128" y="182"/>
                  </a:lnTo>
                  <a:lnTo>
                    <a:pt x="124" y="183"/>
                  </a:lnTo>
                  <a:lnTo>
                    <a:pt x="123" y="184"/>
                  </a:lnTo>
                  <a:lnTo>
                    <a:pt x="119" y="184"/>
                  </a:lnTo>
                  <a:lnTo>
                    <a:pt x="119" y="186"/>
                  </a:lnTo>
                  <a:lnTo>
                    <a:pt x="114" y="186"/>
                  </a:lnTo>
                  <a:lnTo>
                    <a:pt x="111" y="187"/>
                  </a:lnTo>
                  <a:lnTo>
                    <a:pt x="108" y="187"/>
                  </a:lnTo>
                  <a:lnTo>
                    <a:pt x="106" y="187"/>
                  </a:lnTo>
                  <a:lnTo>
                    <a:pt x="105" y="187"/>
                  </a:lnTo>
                  <a:lnTo>
                    <a:pt x="102" y="187"/>
                  </a:lnTo>
                  <a:lnTo>
                    <a:pt x="100" y="187"/>
                  </a:lnTo>
                  <a:lnTo>
                    <a:pt x="97" y="189"/>
                  </a:lnTo>
                  <a:lnTo>
                    <a:pt x="92" y="187"/>
                  </a:lnTo>
                  <a:lnTo>
                    <a:pt x="88" y="187"/>
                  </a:lnTo>
                  <a:lnTo>
                    <a:pt x="87" y="187"/>
                  </a:lnTo>
                  <a:lnTo>
                    <a:pt x="83" y="187"/>
                  </a:lnTo>
                  <a:lnTo>
                    <a:pt x="82" y="187"/>
                  </a:lnTo>
                  <a:lnTo>
                    <a:pt x="80" y="186"/>
                  </a:lnTo>
                  <a:lnTo>
                    <a:pt x="79" y="186"/>
                  </a:lnTo>
                  <a:lnTo>
                    <a:pt x="75" y="186"/>
                  </a:lnTo>
                  <a:lnTo>
                    <a:pt x="74" y="184"/>
                  </a:lnTo>
                  <a:lnTo>
                    <a:pt x="71" y="184"/>
                  </a:lnTo>
                  <a:lnTo>
                    <a:pt x="70" y="184"/>
                  </a:lnTo>
                  <a:lnTo>
                    <a:pt x="67" y="183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2" y="180"/>
                  </a:lnTo>
                  <a:lnTo>
                    <a:pt x="58" y="179"/>
                  </a:lnTo>
                  <a:lnTo>
                    <a:pt x="57" y="179"/>
                  </a:lnTo>
                  <a:lnTo>
                    <a:pt x="55" y="178"/>
                  </a:lnTo>
                  <a:lnTo>
                    <a:pt x="50" y="175"/>
                  </a:lnTo>
                  <a:lnTo>
                    <a:pt x="47" y="173"/>
                  </a:lnTo>
                  <a:lnTo>
                    <a:pt x="46" y="172"/>
                  </a:lnTo>
                  <a:lnTo>
                    <a:pt x="43" y="171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7" y="165"/>
                  </a:lnTo>
                  <a:lnTo>
                    <a:pt x="33" y="163"/>
                  </a:lnTo>
                  <a:lnTo>
                    <a:pt x="32" y="163"/>
                  </a:lnTo>
                  <a:lnTo>
                    <a:pt x="31" y="159"/>
                  </a:lnTo>
                  <a:lnTo>
                    <a:pt x="29" y="158"/>
                  </a:lnTo>
                  <a:lnTo>
                    <a:pt x="26" y="157"/>
                  </a:lnTo>
                  <a:lnTo>
                    <a:pt x="26" y="156"/>
                  </a:lnTo>
                  <a:lnTo>
                    <a:pt x="23" y="152"/>
                  </a:lnTo>
                  <a:lnTo>
                    <a:pt x="21" y="150"/>
                  </a:lnTo>
                  <a:lnTo>
                    <a:pt x="21" y="149"/>
                  </a:lnTo>
                  <a:lnTo>
                    <a:pt x="17" y="147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4" y="140"/>
                  </a:lnTo>
                  <a:lnTo>
                    <a:pt x="11" y="135"/>
                  </a:lnTo>
                  <a:lnTo>
                    <a:pt x="9" y="133"/>
                  </a:lnTo>
                  <a:lnTo>
                    <a:pt x="9" y="131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4"/>
                  </a:lnTo>
                  <a:lnTo>
                    <a:pt x="5" y="123"/>
                  </a:lnTo>
                  <a:lnTo>
                    <a:pt x="4" y="120"/>
                  </a:lnTo>
                  <a:lnTo>
                    <a:pt x="4" y="119"/>
                  </a:lnTo>
                  <a:lnTo>
                    <a:pt x="4" y="116"/>
                  </a:lnTo>
                  <a:lnTo>
                    <a:pt x="3" y="115"/>
                  </a:lnTo>
                  <a:lnTo>
                    <a:pt x="3" y="112"/>
                  </a:lnTo>
                  <a:lnTo>
                    <a:pt x="3" y="110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9"/>
                  </a:lnTo>
                  <a:lnTo>
                    <a:pt x="0" y="94"/>
                  </a:lnTo>
                  <a:lnTo>
                    <a:pt x="1" y="91"/>
                  </a:lnTo>
                  <a:lnTo>
                    <a:pt x="1" y="89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1" y="82"/>
                  </a:lnTo>
                  <a:lnTo>
                    <a:pt x="1" y="81"/>
                  </a:lnTo>
                  <a:lnTo>
                    <a:pt x="3" y="77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5" y="67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3" y="51"/>
                  </a:lnTo>
                  <a:lnTo>
                    <a:pt x="14" y="51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7" y="43"/>
                  </a:lnTo>
                  <a:lnTo>
                    <a:pt x="20" y="42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5" y="35"/>
                  </a:lnTo>
                  <a:lnTo>
                    <a:pt x="26" y="33"/>
                  </a:lnTo>
                  <a:lnTo>
                    <a:pt x="29" y="30"/>
                  </a:lnTo>
                  <a:lnTo>
                    <a:pt x="29" y="29"/>
                  </a:lnTo>
                </a:path>
              </a:pathLst>
            </a:custGeom>
            <a:gradFill rotWithShape="0">
              <a:gsLst>
                <a:gs pos="0">
                  <a:srgbClr val="FF33CC"/>
                </a:gs>
                <a:gs pos="100000">
                  <a:srgbClr val="7F1966"/>
                </a:gs>
              </a:gsLst>
              <a:path path="rect">
                <a:fillToRect l="50000" t="50000" r="50000" b="50000"/>
              </a:path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6" name="Freeform 13"/>
            <p:cNvSpPr>
              <a:spLocks/>
            </p:cNvSpPr>
            <p:nvPr/>
          </p:nvSpPr>
          <p:spPr bwMode="auto">
            <a:xfrm>
              <a:off x="3085" y="2487"/>
              <a:ext cx="195" cy="190"/>
            </a:xfrm>
            <a:custGeom>
              <a:avLst/>
              <a:gdLst>
                <a:gd name="T0" fmla="*/ 34 w 195"/>
                <a:gd name="T1" fmla="*/ 25 h 190"/>
                <a:gd name="T2" fmla="*/ 43 w 195"/>
                <a:gd name="T3" fmla="*/ 18 h 190"/>
                <a:gd name="T4" fmla="*/ 51 w 195"/>
                <a:gd name="T5" fmla="*/ 12 h 190"/>
                <a:gd name="T6" fmla="*/ 62 w 195"/>
                <a:gd name="T7" fmla="*/ 9 h 190"/>
                <a:gd name="T8" fmla="*/ 70 w 195"/>
                <a:gd name="T9" fmla="*/ 4 h 190"/>
                <a:gd name="T10" fmla="*/ 82 w 195"/>
                <a:gd name="T11" fmla="*/ 2 h 190"/>
                <a:gd name="T12" fmla="*/ 91 w 195"/>
                <a:gd name="T13" fmla="*/ 2 h 190"/>
                <a:gd name="T14" fmla="*/ 105 w 195"/>
                <a:gd name="T15" fmla="*/ 2 h 190"/>
                <a:gd name="T16" fmla="*/ 113 w 195"/>
                <a:gd name="T17" fmla="*/ 3 h 190"/>
                <a:gd name="T18" fmla="*/ 122 w 195"/>
                <a:gd name="T19" fmla="*/ 4 h 190"/>
                <a:gd name="T20" fmla="*/ 130 w 195"/>
                <a:gd name="T21" fmla="*/ 7 h 190"/>
                <a:gd name="T22" fmla="*/ 138 w 195"/>
                <a:gd name="T23" fmla="*/ 11 h 190"/>
                <a:gd name="T24" fmla="*/ 149 w 195"/>
                <a:gd name="T25" fmla="*/ 18 h 190"/>
                <a:gd name="T26" fmla="*/ 160 w 195"/>
                <a:gd name="T27" fmla="*/ 26 h 190"/>
                <a:gd name="T28" fmla="*/ 166 w 195"/>
                <a:gd name="T29" fmla="*/ 31 h 190"/>
                <a:gd name="T30" fmla="*/ 172 w 195"/>
                <a:gd name="T31" fmla="*/ 39 h 190"/>
                <a:gd name="T32" fmla="*/ 179 w 195"/>
                <a:gd name="T33" fmla="*/ 50 h 190"/>
                <a:gd name="T34" fmla="*/ 185 w 195"/>
                <a:gd name="T35" fmla="*/ 60 h 190"/>
                <a:gd name="T36" fmla="*/ 189 w 195"/>
                <a:gd name="T37" fmla="*/ 68 h 190"/>
                <a:gd name="T38" fmla="*/ 190 w 195"/>
                <a:gd name="T39" fmla="*/ 77 h 190"/>
                <a:gd name="T40" fmla="*/ 191 w 195"/>
                <a:gd name="T41" fmla="*/ 85 h 190"/>
                <a:gd name="T42" fmla="*/ 191 w 195"/>
                <a:gd name="T43" fmla="*/ 99 h 190"/>
                <a:gd name="T44" fmla="*/ 191 w 195"/>
                <a:gd name="T45" fmla="*/ 107 h 190"/>
                <a:gd name="T46" fmla="*/ 189 w 195"/>
                <a:gd name="T47" fmla="*/ 116 h 190"/>
                <a:gd name="T48" fmla="*/ 186 w 195"/>
                <a:gd name="T49" fmla="*/ 126 h 190"/>
                <a:gd name="T50" fmla="*/ 182 w 195"/>
                <a:gd name="T51" fmla="*/ 134 h 190"/>
                <a:gd name="T52" fmla="*/ 177 w 195"/>
                <a:gd name="T53" fmla="*/ 143 h 190"/>
                <a:gd name="T54" fmla="*/ 171 w 195"/>
                <a:gd name="T55" fmla="*/ 151 h 190"/>
                <a:gd name="T56" fmla="*/ 164 w 195"/>
                <a:gd name="T57" fmla="*/ 159 h 190"/>
                <a:gd name="T58" fmla="*/ 154 w 195"/>
                <a:gd name="T59" fmla="*/ 166 h 190"/>
                <a:gd name="T60" fmla="*/ 146 w 195"/>
                <a:gd name="T61" fmla="*/ 173 h 190"/>
                <a:gd name="T62" fmla="*/ 137 w 195"/>
                <a:gd name="T63" fmla="*/ 179 h 190"/>
                <a:gd name="T64" fmla="*/ 128 w 195"/>
                <a:gd name="T65" fmla="*/ 182 h 190"/>
                <a:gd name="T66" fmla="*/ 119 w 195"/>
                <a:gd name="T67" fmla="*/ 186 h 190"/>
                <a:gd name="T68" fmla="*/ 106 w 195"/>
                <a:gd name="T69" fmla="*/ 187 h 190"/>
                <a:gd name="T70" fmla="*/ 97 w 195"/>
                <a:gd name="T71" fmla="*/ 189 h 190"/>
                <a:gd name="T72" fmla="*/ 83 w 195"/>
                <a:gd name="T73" fmla="*/ 187 h 190"/>
                <a:gd name="T74" fmla="*/ 75 w 195"/>
                <a:gd name="T75" fmla="*/ 186 h 190"/>
                <a:gd name="T76" fmla="*/ 67 w 195"/>
                <a:gd name="T77" fmla="*/ 183 h 190"/>
                <a:gd name="T78" fmla="*/ 58 w 195"/>
                <a:gd name="T79" fmla="*/ 179 h 190"/>
                <a:gd name="T80" fmla="*/ 47 w 195"/>
                <a:gd name="T81" fmla="*/ 173 h 190"/>
                <a:gd name="T82" fmla="*/ 39 w 195"/>
                <a:gd name="T83" fmla="*/ 168 h 190"/>
                <a:gd name="T84" fmla="*/ 31 w 195"/>
                <a:gd name="T85" fmla="*/ 159 h 190"/>
                <a:gd name="T86" fmla="*/ 23 w 195"/>
                <a:gd name="T87" fmla="*/ 152 h 190"/>
                <a:gd name="T88" fmla="*/ 16 w 195"/>
                <a:gd name="T89" fmla="*/ 143 h 190"/>
                <a:gd name="T90" fmla="*/ 9 w 195"/>
                <a:gd name="T91" fmla="*/ 133 h 190"/>
                <a:gd name="T92" fmla="*/ 7 w 195"/>
                <a:gd name="T93" fmla="*/ 124 h 190"/>
                <a:gd name="T94" fmla="*/ 4 w 195"/>
                <a:gd name="T95" fmla="*/ 116 h 190"/>
                <a:gd name="T96" fmla="*/ 1 w 195"/>
                <a:gd name="T97" fmla="*/ 108 h 190"/>
                <a:gd name="T98" fmla="*/ 1 w 195"/>
                <a:gd name="T99" fmla="*/ 99 h 190"/>
                <a:gd name="T100" fmla="*/ 1 w 195"/>
                <a:gd name="T101" fmla="*/ 86 h 190"/>
                <a:gd name="T102" fmla="*/ 3 w 195"/>
                <a:gd name="T103" fmla="*/ 77 h 190"/>
                <a:gd name="T104" fmla="*/ 5 w 195"/>
                <a:gd name="T105" fmla="*/ 67 h 190"/>
                <a:gd name="T106" fmla="*/ 8 w 195"/>
                <a:gd name="T107" fmla="*/ 59 h 190"/>
                <a:gd name="T108" fmla="*/ 14 w 195"/>
                <a:gd name="T109" fmla="*/ 51 h 190"/>
                <a:gd name="T110" fmla="*/ 20 w 195"/>
                <a:gd name="T111" fmla="*/ 42 h 190"/>
                <a:gd name="T112" fmla="*/ 26 w 195"/>
                <a:gd name="T113" fmla="*/ 33 h 1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5"/>
                <a:gd name="T172" fmla="*/ 0 h 190"/>
                <a:gd name="T173" fmla="*/ 195 w 195"/>
                <a:gd name="T174" fmla="*/ 190 h 19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5" h="190">
                  <a:moveTo>
                    <a:pt x="29" y="29"/>
                  </a:moveTo>
                  <a:lnTo>
                    <a:pt x="29" y="29"/>
                  </a:lnTo>
                  <a:lnTo>
                    <a:pt x="33" y="26"/>
                  </a:lnTo>
                  <a:lnTo>
                    <a:pt x="34" y="25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1" y="19"/>
                  </a:lnTo>
                  <a:lnTo>
                    <a:pt x="43" y="18"/>
                  </a:lnTo>
                  <a:lnTo>
                    <a:pt x="46" y="17"/>
                  </a:lnTo>
                  <a:lnTo>
                    <a:pt x="47" y="15"/>
                  </a:lnTo>
                  <a:lnTo>
                    <a:pt x="51" y="14"/>
                  </a:lnTo>
                  <a:lnTo>
                    <a:pt x="51" y="12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61" y="9"/>
                  </a:lnTo>
                  <a:lnTo>
                    <a:pt x="62" y="9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9" y="5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79" y="3"/>
                  </a:lnTo>
                  <a:lnTo>
                    <a:pt x="82" y="2"/>
                  </a:lnTo>
                  <a:lnTo>
                    <a:pt x="83" y="2"/>
                  </a:lnTo>
                  <a:lnTo>
                    <a:pt x="87" y="2"/>
                  </a:lnTo>
                  <a:lnTo>
                    <a:pt x="88" y="2"/>
                  </a:lnTo>
                  <a:lnTo>
                    <a:pt x="91" y="2"/>
                  </a:lnTo>
                  <a:lnTo>
                    <a:pt x="92" y="2"/>
                  </a:lnTo>
                  <a:lnTo>
                    <a:pt x="97" y="0"/>
                  </a:lnTo>
                  <a:lnTo>
                    <a:pt x="100" y="2"/>
                  </a:lnTo>
                  <a:lnTo>
                    <a:pt x="105" y="2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11" y="2"/>
                  </a:lnTo>
                  <a:lnTo>
                    <a:pt x="113" y="3"/>
                  </a:lnTo>
                  <a:lnTo>
                    <a:pt x="114" y="3"/>
                  </a:lnTo>
                  <a:lnTo>
                    <a:pt x="117" y="3"/>
                  </a:lnTo>
                  <a:lnTo>
                    <a:pt x="119" y="4"/>
                  </a:lnTo>
                  <a:lnTo>
                    <a:pt x="122" y="4"/>
                  </a:lnTo>
                  <a:lnTo>
                    <a:pt x="123" y="4"/>
                  </a:lnTo>
                  <a:lnTo>
                    <a:pt x="125" y="5"/>
                  </a:lnTo>
                  <a:lnTo>
                    <a:pt x="128" y="7"/>
                  </a:lnTo>
                  <a:lnTo>
                    <a:pt x="130" y="7"/>
                  </a:lnTo>
                  <a:lnTo>
                    <a:pt x="131" y="9"/>
                  </a:lnTo>
                  <a:lnTo>
                    <a:pt x="135" y="10"/>
                  </a:lnTo>
                  <a:lnTo>
                    <a:pt x="136" y="10"/>
                  </a:lnTo>
                  <a:lnTo>
                    <a:pt x="138" y="11"/>
                  </a:lnTo>
                  <a:lnTo>
                    <a:pt x="143" y="14"/>
                  </a:lnTo>
                  <a:lnTo>
                    <a:pt x="146" y="15"/>
                  </a:lnTo>
                  <a:lnTo>
                    <a:pt x="147" y="17"/>
                  </a:lnTo>
                  <a:lnTo>
                    <a:pt x="149" y="18"/>
                  </a:lnTo>
                  <a:lnTo>
                    <a:pt x="153" y="21"/>
                  </a:lnTo>
                  <a:lnTo>
                    <a:pt x="154" y="21"/>
                  </a:lnTo>
                  <a:lnTo>
                    <a:pt x="156" y="23"/>
                  </a:lnTo>
                  <a:lnTo>
                    <a:pt x="160" y="26"/>
                  </a:lnTo>
                  <a:lnTo>
                    <a:pt x="161" y="26"/>
                  </a:lnTo>
                  <a:lnTo>
                    <a:pt x="162" y="29"/>
                  </a:lnTo>
                  <a:lnTo>
                    <a:pt x="164" y="30"/>
                  </a:lnTo>
                  <a:lnTo>
                    <a:pt x="166" y="31"/>
                  </a:lnTo>
                  <a:lnTo>
                    <a:pt x="166" y="33"/>
                  </a:lnTo>
                  <a:lnTo>
                    <a:pt x="170" y="36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4" y="43"/>
                  </a:lnTo>
                  <a:lnTo>
                    <a:pt x="177" y="45"/>
                  </a:lnTo>
                  <a:lnTo>
                    <a:pt x="178" y="46"/>
                  </a:lnTo>
                  <a:lnTo>
                    <a:pt x="179" y="50"/>
                  </a:lnTo>
                  <a:lnTo>
                    <a:pt x="182" y="53"/>
                  </a:lnTo>
                  <a:lnTo>
                    <a:pt x="183" y="56"/>
                  </a:lnTo>
                  <a:lnTo>
                    <a:pt x="183" y="58"/>
                  </a:lnTo>
                  <a:lnTo>
                    <a:pt x="185" y="60"/>
                  </a:lnTo>
                  <a:lnTo>
                    <a:pt x="186" y="61"/>
                  </a:lnTo>
                  <a:lnTo>
                    <a:pt x="186" y="64"/>
                  </a:lnTo>
                  <a:lnTo>
                    <a:pt x="188" y="66"/>
                  </a:lnTo>
                  <a:lnTo>
                    <a:pt x="189" y="68"/>
                  </a:lnTo>
                  <a:lnTo>
                    <a:pt x="189" y="70"/>
                  </a:lnTo>
                  <a:lnTo>
                    <a:pt x="189" y="72"/>
                  </a:lnTo>
                  <a:lnTo>
                    <a:pt x="190" y="74"/>
                  </a:lnTo>
                  <a:lnTo>
                    <a:pt x="190" y="77"/>
                  </a:lnTo>
                  <a:lnTo>
                    <a:pt x="190" y="78"/>
                  </a:lnTo>
                  <a:lnTo>
                    <a:pt x="191" y="81"/>
                  </a:lnTo>
                  <a:lnTo>
                    <a:pt x="191" y="82"/>
                  </a:lnTo>
                  <a:lnTo>
                    <a:pt x="191" y="85"/>
                  </a:lnTo>
                  <a:lnTo>
                    <a:pt x="191" y="86"/>
                  </a:lnTo>
                  <a:lnTo>
                    <a:pt x="191" y="91"/>
                  </a:lnTo>
                  <a:lnTo>
                    <a:pt x="194" y="94"/>
                  </a:lnTo>
                  <a:lnTo>
                    <a:pt x="191" y="99"/>
                  </a:lnTo>
                  <a:lnTo>
                    <a:pt x="191" y="100"/>
                  </a:lnTo>
                  <a:lnTo>
                    <a:pt x="191" y="102"/>
                  </a:lnTo>
                  <a:lnTo>
                    <a:pt x="191" y="103"/>
                  </a:lnTo>
                  <a:lnTo>
                    <a:pt x="191" y="107"/>
                  </a:lnTo>
                  <a:lnTo>
                    <a:pt x="191" y="108"/>
                  </a:lnTo>
                  <a:lnTo>
                    <a:pt x="190" y="112"/>
                  </a:lnTo>
                  <a:lnTo>
                    <a:pt x="190" y="116"/>
                  </a:lnTo>
                  <a:lnTo>
                    <a:pt x="189" y="116"/>
                  </a:lnTo>
                  <a:lnTo>
                    <a:pt x="189" y="120"/>
                  </a:lnTo>
                  <a:lnTo>
                    <a:pt x="188" y="122"/>
                  </a:lnTo>
                  <a:lnTo>
                    <a:pt x="186" y="124"/>
                  </a:lnTo>
                  <a:lnTo>
                    <a:pt x="186" y="126"/>
                  </a:lnTo>
                  <a:lnTo>
                    <a:pt x="185" y="128"/>
                  </a:lnTo>
                  <a:lnTo>
                    <a:pt x="185" y="130"/>
                  </a:lnTo>
                  <a:lnTo>
                    <a:pt x="183" y="134"/>
                  </a:lnTo>
                  <a:lnTo>
                    <a:pt x="182" y="134"/>
                  </a:lnTo>
                  <a:lnTo>
                    <a:pt x="180" y="138"/>
                  </a:lnTo>
                  <a:lnTo>
                    <a:pt x="179" y="138"/>
                  </a:lnTo>
                  <a:lnTo>
                    <a:pt x="178" y="142"/>
                  </a:lnTo>
                  <a:lnTo>
                    <a:pt x="177" y="143"/>
                  </a:lnTo>
                  <a:lnTo>
                    <a:pt x="174" y="147"/>
                  </a:lnTo>
                  <a:lnTo>
                    <a:pt x="173" y="148"/>
                  </a:lnTo>
                  <a:lnTo>
                    <a:pt x="171" y="150"/>
                  </a:lnTo>
                  <a:lnTo>
                    <a:pt x="171" y="151"/>
                  </a:lnTo>
                  <a:lnTo>
                    <a:pt x="168" y="155"/>
                  </a:lnTo>
                  <a:lnTo>
                    <a:pt x="166" y="156"/>
                  </a:lnTo>
                  <a:lnTo>
                    <a:pt x="164" y="158"/>
                  </a:lnTo>
                  <a:lnTo>
                    <a:pt x="164" y="159"/>
                  </a:lnTo>
                  <a:lnTo>
                    <a:pt x="160" y="163"/>
                  </a:lnTo>
                  <a:lnTo>
                    <a:pt x="158" y="164"/>
                  </a:lnTo>
                  <a:lnTo>
                    <a:pt x="155" y="166"/>
                  </a:lnTo>
                  <a:lnTo>
                    <a:pt x="154" y="166"/>
                  </a:lnTo>
                  <a:lnTo>
                    <a:pt x="152" y="170"/>
                  </a:lnTo>
                  <a:lnTo>
                    <a:pt x="149" y="171"/>
                  </a:lnTo>
                  <a:lnTo>
                    <a:pt x="147" y="172"/>
                  </a:lnTo>
                  <a:lnTo>
                    <a:pt x="146" y="173"/>
                  </a:lnTo>
                  <a:lnTo>
                    <a:pt x="141" y="175"/>
                  </a:lnTo>
                  <a:lnTo>
                    <a:pt x="141" y="176"/>
                  </a:lnTo>
                  <a:lnTo>
                    <a:pt x="137" y="178"/>
                  </a:lnTo>
                  <a:lnTo>
                    <a:pt x="137" y="179"/>
                  </a:lnTo>
                  <a:lnTo>
                    <a:pt x="132" y="180"/>
                  </a:lnTo>
                  <a:lnTo>
                    <a:pt x="131" y="180"/>
                  </a:lnTo>
                  <a:lnTo>
                    <a:pt x="129" y="182"/>
                  </a:lnTo>
                  <a:lnTo>
                    <a:pt x="128" y="182"/>
                  </a:lnTo>
                  <a:lnTo>
                    <a:pt x="124" y="183"/>
                  </a:lnTo>
                  <a:lnTo>
                    <a:pt x="123" y="184"/>
                  </a:lnTo>
                  <a:lnTo>
                    <a:pt x="119" y="184"/>
                  </a:lnTo>
                  <a:lnTo>
                    <a:pt x="119" y="186"/>
                  </a:lnTo>
                  <a:lnTo>
                    <a:pt x="114" y="186"/>
                  </a:lnTo>
                  <a:lnTo>
                    <a:pt x="111" y="187"/>
                  </a:lnTo>
                  <a:lnTo>
                    <a:pt x="108" y="187"/>
                  </a:lnTo>
                  <a:lnTo>
                    <a:pt x="106" y="187"/>
                  </a:lnTo>
                  <a:lnTo>
                    <a:pt x="105" y="187"/>
                  </a:lnTo>
                  <a:lnTo>
                    <a:pt x="102" y="187"/>
                  </a:lnTo>
                  <a:lnTo>
                    <a:pt x="100" y="187"/>
                  </a:lnTo>
                  <a:lnTo>
                    <a:pt x="97" y="189"/>
                  </a:lnTo>
                  <a:lnTo>
                    <a:pt x="92" y="187"/>
                  </a:lnTo>
                  <a:lnTo>
                    <a:pt x="88" y="187"/>
                  </a:lnTo>
                  <a:lnTo>
                    <a:pt x="87" y="187"/>
                  </a:lnTo>
                  <a:lnTo>
                    <a:pt x="83" y="187"/>
                  </a:lnTo>
                  <a:lnTo>
                    <a:pt x="82" y="187"/>
                  </a:lnTo>
                  <a:lnTo>
                    <a:pt x="80" y="186"/>
                  </a:lnTo>
                  <a:lnTo>
                    <a:pt x="79" y="186"/>
                  </a:lnTo>
                  <a:lnTo>
                    <a:pt x="75" y="186"/>
                  </a:lnTo>
                  <a:lnTo>
                    <a:pt x="74" y="184"/>
                  </a:lnTo>
                  <a:lnTo>
                    <a:pt x="71" y="184"/>
                  </a:lnTo>
                  <a:lnTo>
                    <a:pt x="70" y="184"/>
                  </a:lnTo>
                  <a:lnTo>
                    <a:pt x="67" y="183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2" y="180"/>
                  </a:lnTo>
                  <a:lnTo>
                    <a:pt x="58" y="179"/>
                  </a:lnTo>
                  <a:lnTo>
                    <a:pt x="57" y="179"/>
                  </a:lnTo>
                  <a:lnTo>
                    <a:pt x="55" y="178"/>
                  </a:lnTo>
                  <a:lnTo>
                    <a:pt x="50" y="175"/>
                  </a:lnTo>
                  <a:lnTo>
                    <a:pt x="47" y="173"/>
                  </a:lnTo>
                  <a:lnTo>
                    <a:pt x="46" y="172"/>
                  </a:lnTo>
                  <a:lnTo>
                    <a:pt x="43" y="171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7" y="165"/>
                  </a:lnTo>
                  <a:lnTo>
                    <a:pt x="33" y="163"/>
                  </a:lnTo>
                  <a:lnTo>
                    <a:pt x="32" y="163"/>
                  </a:lnTo>
                  <a:lnTo>
                    <a:pt x="31" y="159"/>
                  </a:lnTo>
                  <a:lnTo>
                    <a:pt x="29" y="158"/>
                  </a:lnTo>
                  <a:lnTo>
                    <a:pt x="26" y="157"/>
                  </a:lnTo>
                  <a:lnTo>
                    <a:pt x="26" y="156"/>
                  </a:lnTo>
                  <a:lnTo>
                    <a:pt x="23" y="152"/>
                  </a:lnTo>
                  <a:lnTo>
                    <a:pt x="21" y="150"/>
                  </a:lnTo>
                  <a:lnTo>
                    <a:pt x="21" y="149"/>
                  </a:lnTo>
                  <a:lnTo>
                    <a:pt x="17" y="147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4" y="140"/>
                  </a:lnTo>
                  <a:lnTo>
                    <a:pt x="11" y="135"/>
                  </a:lnTo>
                  <a:lnTo>
                    <a:pt x="9" y="133"/>
                  </a:lnTo>
                  <a:lnTo>
                    <a:pt x="9" y="131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4"/>
                  </a:lnTo>
                  <a:lnTo>
                    <a:pt x="5" y="123"/>
                  </a:lnTo>
                  <a:lnTo>
                    <a:pt x="4" y="120"/>
                  </a:lnTo>
                  <a:lnTo>
                    <a:pt x="4" y="119"/>
                  </a:lnTo>
                  <a:lnTo>
                    <a:pt x="4" y="116"/>
                  </a:lnTo>
                  <a:lnTo>
                    <a:pt x="3" y="115"/>
                  </a:lnTo>
                  <a:lnTo>
                    <a:pt x="3" y="112"/>
                  </a:lnTo>
                  <a:lnTo>
                    <a:pt x="3" y="110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9"/>
                  </a:lnTo>
                  <a:lnTo>
                    <a:pt x="0" y="94"/>
                  </a:lnTo>
                  <a:lnTo>
                    <a:pt x="1" y="91"/>
                  </a:lnTo>
                  <a:lnTo>
                    <a:pt x="1" y="89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1" y="82"/>
                  </a:lnTo>
                  <a:lnTo>
                    <a:pt x="1" y="81"/>
                  </a:lnTo>
                  <a:lnTo>
                    <a:pt x="3" y="77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5" y="67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3" y="51"/>
                  </a:lnTo>
                  <a:lnTo>
                    <a:pt x="14" y="51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7" y="43"/>
                  </a:lnTo>
                  <a:lnTo>
                    <a:pt x="20" y="42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5" y="35"/>
                  </a:lnTo>
                  <a:lnTo>
                    <a:pt x="26" y="33"/>
                  </a:lnTo>
                  <a:lnTo>
                    <a:pt x="29" y="30"/>
                  </a:lnTo>
                  <a:lnTo>
                    <a:pt x="29" y="2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7" name="Freeform 14"/>
            <p:cNvSpPr>
              <a:spLocks/>
            </p:cNvSpPr>
            <p:nvPr/>
          </p:nvSpPr>
          <p:spPr bwMode="auto">
            <a:xfrm>
              <a:off x="2763" y="1902"/>
              <a:ext cx="195" cy="189"/>
            </a:xfrm>
            <a:custGeom>
              <a:avLst/>
              <a:gdLst>
                <a:gd name="T0" fmla="*/ 38 w 195"/>
                <a:gd name="T1" fmla="*/ 21 h 189"/>
                <a:gd name="T2" fmla="*/ 47 w 195"/>
                <a:gd name="T3" fmla="*/ 14 h 189"/>
                <a:gd name="T4" fmla="*/ 59 w 195"/>
                <a:gd name="T5" fmla="*/ 8 h 189"/>
                <a:gd name="T6" fmla="*/ 70 w 195"/>
                <a:gd name="T7" fmla="*/ 3 h 189"/>
                <a:gd name="T8" fmla="*/ 82 w 195"/>
                <a:gd name="T9" fmla="*/ 1 h 189"/>
                <a:gd name="T10" fmla="*/ 92 w 195"/>
                <a:gd name="T11" fmla="*/ 1 h 189"/>
                <a:gd name="T12" fmla="*/ 105 w 195"/>
                <a:gd name="T13" fmla="*/ 1 h 189"/>
                <a:gd name="T14" fmla="*/ 114 w 195"/>
                <a:gd name="T15" fmla="*/ 2 h 189"/>
                <a:gd name="T16" fmla="*/ 125 w 195"/>
                <a:gd name="T17" fmla="*/ 4 h 189"/>
                <a:gd name="T18" fmla="*/ 136 w 195"/>
                <a:gd name="T19" fmla="*/ 9 h 189"/>
                <a:gd name="T20" fmla="*/ 146 w 195"/>
                <a:gd name="T21" fmla="*/ 14 h 189"/>
                <a:gd name="T22" fmla="*/ 154 w 195"/>
                <a:gd name="T23" fmla="*/ 19 h 189"/>
                <a:gd name="T24" fmla="*/ 162 w 195"/>
                <a:gd name="T25" fmla="*/ 28 h 189"/>
                <a:gd name="T26" fmla="*/ 170 w 195"/>
                <a:gd name="T27" fmla="*/ 35 h 189"/>
                <a:gd name="T28" fmla="*/ 177 w 195"/>
                <a:gd name="T29" fmla="*/ 44 h 189"/>
                <a:gd name="T30" fmla="*/ 182 w 195"/>
                <a:gd name="T31" fmla="*/ 52 h 189"/>
                <a:gd name="T32" fmla="*/ 186 w 195"/>
                <a:gd name="T33" fmla="*/ 63 h 189"/>
                <a:gd name="T34" fmla="*/ 190 w 195"/>
                <a:gd name="T35" fmla="*/ 73 h 189"/>
                <a:gd name="T36" fmla="*/ 191 w 195"/>
                <a:gd name="T37" fmla="*/ 84 h 189"/>
                <a:gd name="T38" fmla="*/ 194 w 195"/>
                <a:gd name="T39" fmla="*/ 93 h 189"/>
                <a:gd name="T40" fmla="*/ 191 w 195"/>
                <a:gd name="T41" fmla="*/ 106 h 189"/>
                <a:gd name="T42" fmla="*/ 189 w 195"/>
                <a:gd name="T43" fmla="*/ 115 h 189"/>
                <a:gd name="T44" fmla="*/ 185 w 195"/>
                <a:gd name="T45" fmla="*/ 127 h 189"/>
                <a:gd name="T46" fmla="*/ 179 w 195"/>
                <a:gd name="T47" fmla="*/ 137 h 189"/>
                <a:gd name="T48" fmla="*/ 171 w 195"/>
                <a:gd name="T49" fmla="*/ 149 h 189"/>
                <a:gd name="T50" fmla="*/ 164 w 195"/>
                <a:gd name="T51" fmla="*/ 158 h 189"/>
                <a:gd name="T52" fmla="*/ 152 w 195"/>
                <a:gd name="T53" fmla="*/ 169 h 189"/>
                <a:gd name="T54" fmla="*/ 141 w 195"/>
                <a:gd name="T55" fmla="*/ 175 h 189"/>
                <a:gd name="T56" fmla="*/ 129 w 195"/>
                <a:gd name="T57" fmla="*/ 180 h 189"/>
                <a:gd name="T58" fmla="*/ 119 w 195"/>
                <a:gd name="T59" fmla="*/ 185 h 189"/>
                <a:gd name="T60" fmla="*/ 106 w 195"/>
                <a:gd name="T61" fmla="*/ 186 h 189"/>
                <a:gd name="T62" fmla="*/ 97 w 195"/>
                <a:gd name="T63" fmla="*/ 188 h 189"/>
                <a:gd name="T64" fmla="*/ 83 w 195"/>
                <a:gd name="T65" fmla="*/ 186 h 189"/>
                <a:gd name="T66" fmla="*/ 74 w 195"/>
                <a:gd name="T67" fmla="*/ 183 h 189"/>
                <a:gd name="T68" fmla="*/ 63 w 195"/>
                <a:gd name="T69" fmla="*/ 180 h 189"/>
                <a:gd name="T70" fmla="*/ 55 w 195"/>
                <a:gd name="T71" fmla="*/ 177 h 189"/>
                <a:gd name="T72" fmla="*/ 43 w 195"/>
                <a:gd name="T73" fmla="*/ 170 h 189"/>
                <a:gd name="T74" fmla="*/ 37 w 195"/>
                <a:gd name="T75" fmla="*/ 164 h 189"/>
                <a:gd name="T76" fmla="*/ 26 w 195"/>
                <a:gd name="T77" fmla="*/ 156 h 189"/>
                <a:gd name="T78" fmla="*/ 21 w 195"/>
                <a:gd name="T79" fmla="*/ 148 h 189"/>
                <a:gd name="T80" fmla="*/ 14 w 195"/>
                <a:gd name="T81" fmla="*/ 138 h 189"/>
                <a:gd name="T82" fmla="*/ 9 w 195"/>
                <a:gd name="T83" fmla="*/ 130 h 189"/>
                <a:gd name="T84" fmla="*/ 4 w 195"/>
                <a:gd name="T85" fmla="*/ 119 h 189"/>
                <a:gd name="T86" fmla="*/ 3 w 195"/>
                <a:gd name="T87" fmla="*/ 109 h 189"/>
                <a:gd name="T88" fmla="*/ 1 w 195"/>
                <a:gd name="T89" fmla="*/ 98 h 189"/>
                <a:gd name="T90" fmla="*/ 1 w 195"/>
                <a:gd name="T91" fmla="*/ 88 h 189"/>
                <a:gd name="T92" fmla="*/ 3 w 195"/>
                <a:gd name="T93" fmla="*/ 75 h 189"/>
                <a:gd name="T94" fmla="*/ 5 w 195"/>
                <a:gd name="T95" fmla="*/ 66 h 189"/>
                <a:gd name="T96" fmla="*/ 9 w 195"/>
                <a:gd name="T97" fmla="*/ 53 h 189"/>
                <a:gd name="T98" fmla="*/ 16 w 195"/>
                <a:gd name="T99" fmla="*/ 44 h 189"/>
                <a:gd name="T100" fmla="*/ 25 w 195"/>
                <a:gd name="T101" fmla="*/ 33 h 1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5"/>
                <a:gd name="T154" fmla="*/ 0 h 189"/>
                <a:gd name="T155" fmla="*/ 195 w 195"/>
                <a:gd name="T156" fmla="*/ 189 h 1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5" h="189">
                  <a:moveTo>
                    <a:pt x="29" y="28"/>
                  </a:moveTo>
                  <a:lnTo>
                    <a:pt x="29" y="28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8" y="21"/>
                  </a:lnTo>
                  <a:lnTo>
                    <a:pt x="39" y="21"/>
                  </a:lnTo>
                  <a:lnTo>
                    <a:pt x="41" y="18"/>
                  </a:lnTo>
                  <a:lnTo>
                    <a:pt x="43" y="17"/>
                  </a:lnTo>
                  <a:lnTo>
                    <a:pt x="46" y="16"/>
                  </a:lnTo>
                  <a:lnTo>
                    <a:pt x="47" y="14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59" y="8"/>
                  </a:lnTo>
                  <a:lnTo>
                    <a:pt x="62" y="8"/>
                  </a:lnTo>
                  <a:lnTo>
                    <a:pt x="64" y="5"/>
                  </a:lnTo>
                  <a:lnTo>
                    <a:pt x="65" y="5"/>
                  </a:lnTo>
                  <a:lnTo>
                    <a:pt x="69" y="4"/>
                  </a:lnTo>
                  <a:lnTo>
                    <a:pt x="70" y="3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7" y="0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11" y="1"/>
                  </a:lnTo>
                  <a:lnTo>
                    <a:pt x="113" y="2"/>
                  </a:lnTo>
                  <a:lnTo>
                    <a:pt x="114" y="2"/>
                  </a:lnTo>
                  <a:lnTo>
                    <a:pt x="117" y="2"/>
                  </a:lnTo>
                  <a:lnTo>
                    <a:pt x="119" y="3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5" y="4"/>
                  </a:lnTo>
                  <a:lnTo>
                    <a:pt x="128" y="5"/>
                  </a:lnTo>
                  <a:lnTo>
                    <a:pt x="130" y="5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36" y="9"/>
                  </a:lnTo>
                  <a:lnTo>
                    <a:pt x="138" y="10"/>
                  </a:lnTo>
                  <a:lnTo>
                    <a:pt x="142" y="12"/>
                  </a:lnTo>
                  <a:lnTo>
                    <a:pt x="146" y="14"/>
                  </a:lnTo>
                  <a:lnTo>
                    <a:pt x="147" y="16"/>
                  </a:lnTo>
                  <a:lnTo>
                    <a:pt x="149" y="17"/>
                  </a:lnTo>
                  <a:lnTo>
                    <a:pt x="153" y="19"/>
                  </a:lnTo>
                  <a:lnTo>
                    <a:pt x="154" y="19"/>
                  </a:lnTo>
                  <a:lnTo>
                    <a:pt x="156" y="22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2" y="28"/>
                  </a:lnTo>
                  <a:lnTo>
                    <a:pt x="164" y="29"/>
                  </a:lnTo>
                  <a:lnTo>
                    <a:pt x="166" y="30"/>
                  </a:lnTo>
                  <a:lnTo>
                    <a:pt x="166" y="32"/>
                  </a:lnTo>
                  <a:lnTo>
                    <a:pt x="170" y="35"/>
                  </a:lnTo>
                  <a:lnTo>
                    <a:pt x="172" y="37"/>
                  </a:lnTo>
                  <a:lnTo>
                    <a:pt x="172" y="38"/>
                  </a:lnTo>
                  <a:lnTo>
                    <a:pt x="174" y="42"/>
                  </a:lnTo>
                  <a:lnTo>
                    <a:pt x="177" y="44"/>
                  </a:lnTo>
                  <a:lnTo>
                    <a:pt x="178" y="45"/>
                  </a:lnTo>
                  <a:lnTo>
                    <a:pt x="179" y="49"/>
                  </a:lnTo>
                  <a:lnTo>
                    <a:pt x="182" y="52"/>
                  </a:lnTo>
                  <a:lnTo>
                    <a:pt x="183" y="54"/>
                  </a:lnTo>
                  <a:lnTo>
                    <a:pt x="183" y="57"/>
                  </a:lnTo>
                  <a:lnTo>
                    <a:pt x="185" y="59"/>
                  </a:lnTo>
                  <a:lnTo>
                    <a:pt x="186" y="60"/>
                  </a:lnTo>
                  <a:lnTo>
                    <a:pt x="186" y="63"/>
                  </a:lnTo>
                  <a:lnTo>
                    <a:pt x="188" y="65"/>
                  </a:lnTo>
                  <a:lnTo>
                    <a:pt x="189" y="67"/>
                  </a:lnTo>
                  <a:lnTo>
                    <a:pt x="189" y="68"/>
                  </a:lnTo>
                  <a:lnTo>
                    <a:pt x="189" y="72"/>
                  </a:lnTo>
                  <a:lnTo>
                    <a:pt x="190" y="73"/>
                  </a:lnTo>
                  <a:lnTo>
                    <a:pt x="190" y="75"/>
                  </a:lnTo>
                  <a:lnTo>
                    <a:pt x="190" y="77"/>
                  </a:lnTo>
                  <a:lnTo>
                    <a:pt x="191" y="80"/>
                  </a:lnTo>
                  <a:lnTo>
                    <a:pt x="191" y="81"/>
                  </a:lnTo>
                  <a:lnTo>
                    <a:pt x="191" y="84"/>
                  </a:lnTo>
                  <a:lnTo>
                    <a:pt x="191" y="85"/>
                  </a:lnTo>
                  <a:lnTo>
                    <a:pt x="191" y="89"/>
                  </a:lnTo>
                  <a:lnTo>
                    <a:pt x="194" y="93"/>
                  </a:lnTo>
                  <a:lnTo>
                    <a:pt x="191" y="98"/>
                  </a:lnTo>
                  <a:lnTo>
                    <a:pt x="191" y="99"/>
                  </a:lnTo>
                  <a:lnTo>
                    <a:pt x="191" y="101"/>
                  </a:lnTo>
                  <a:lnTo>
                    <a:pt x="191" y="102"/>
                  </a:lnTo>
                  <a:lnTo>
                    <a:pt x="191" y="106"/>
                  </a:lnTo>
                  <a:lnTo>
                    <a:pt x="191" y="107"/>
                  </a:lnTo>
                  <a:lnTo>
                    <a:pt x="190" y="110"/>
                  </a:lnTo>
                  <a:lnTo>
                    <a:pt x="190" y="115"/>
                  </a:lnTo>
                  <a:lnTo>
                    <a:pt x="189" y="115"/>
                  </a:lnTo>
                  <a:lnTo>
                    <a:pt x="189" y="119"/>
                  </a:lnTo>
                  <a:lnTo>
                    <a:pt x="188" y="121"/>
                  </a:lnTo>
                  <a:lnTo>
                    <a:pt x="186" y="123"/>
                  </a:lnTo>
                  <a:lnTo>
                    <a:pt x="186" y="124"/>
                  </a:lnTo>
                  <a:lnTo>
                    <a:pt x="185" y="127"/>
                  </a:lnTo>
                  <a:lnTo>
                    <a:pt x="185" y="129"/>
                  </a:lnTo>
                  <a:lnTo>
                    <a:pt x="183" y="133"/>
                  </a:lnTo>
                  <a:lnTo>
                    <a:pt x="182" y="133"/>
                  </a:lnTo>
                  <a:lnTo>
                    <a:pt x="180" y="137"/>
                  </a:lnTo>
                  <a:lnTo>
                    <a:pt x="179" y="137"/>
                  </a:lnTo>
                  <a:lnTo>
                    <a:pt x="178" y="141"/>
                  </a:lnTo>
                  <a:lnTo>
                    <a:pt x="177" y="142"/>
                  </a:lnTo>
                  <a:lnTo>
                    <a:pt x="174" y="145"/>
                  </a:lnTo>
                  <a:lnTo>
                    <a:pt x="173" y="147"/>
                  </a:lnTo>
                  <a:lnTo>
                    <a:pt x="171" y="149"/>
                  </a:lnTo>
                  <a:lnTo>
                    <a:pt x="171" y="150"/>
                  </a:lnTo>
                  <a:lnTo>
                    <a:pt x="168" y="154"/>
                  </a:lnTo>
                  <a:lnTo>
                    <a:pt x="166" y="155"/>
                  </a:lnTo>
                  <a:lnTo>
                    <a:pt x="164" y="157"/>
                  </a:lnTo>
                  <a:lnTo>
                    <a:pt x="164" y="158"/>
                  </a:lnTo>
                  <a:lnTo>
                    <a:pt x="160" y="162"/>
                  </a:lnTo>
                  <a:lnTo>
                    <a:pt x="158" y="163"/>
                  </a:lnTo>
                  <a:lnTo>
                    <a:pt x="155" y="165"/>
                  </a:lnTo>
                  <a:lnTo>
                    <a:pt x="154" y="165"/>
                  </a:lnTo>
                  <a:lnTo>
                    <a:pt x="152" y="169"/>
                  </a:lnTo>
                  <a:lnTo>
                    <a:pt x="149" y="170"/>
                  </a:lnTo>
                  <a:lnTo>
                    <a:pt x="147" y="171"/>
                  </a:lnTo>
                  <a:lnTo>
                    <a:pt x="146" y="172"/>
                  </a:lnTo>
                  <a:lnTo>
                    <a:pt x="141" y="173"/>
                  </a:lnTo>
                  <a:lnTo>
                    <a:pt x="141" y="175"/>
                  </a:lnTo>
                  <a:lnTo>
                    <a:pt x="137" y="177"/>
                  </a:lnTo>
                  <a:lnTo>
                    <a:pt x="137" y="178"/>
                  </a:lnTo>
                  <a:lnTo>
                    <a:pt x="132" y="179"/>
                  </a:lnTo>
                  <a:lnTo>
                    <a:pt x="131" y="179"/>
                  </a:lnTo>
                  <a:lnTo>
                    <a:pt x="129" y="180"/>
                  </a:lnTo>
                  <a:lnTo>
                    <a:pt x="128" y="180"/>
                  </a:lnTo>
                  <a:lnTo>
                    <a:pt x="124" y="182"/>
                  </a:lnTo>
                  <a:lnTo>
                    <a:pt x="123" y="183"/>
                  </a:lnTo>
                  <a:lnTo>
                    <a:pt x="119" y="183"/>
                  </a:lnTo>
                  <a:lnTo>
                    <a:pt x="119" y="185"/>
                  </a:lnTo>
                  <a:lnTo>
                    <a:pt x="114" y="185"/>
                  </a:lnTo>
                  <a:lnTo>
                    <a:pt x="111" y="186"/>
                  </a:lnTo>
                  <a:lnTo>
                    <a:pt x="108" y="186"/>
                  </a:lnTo>
                  <a:lnTo>
                    <a:pt x="106" y="186"/>
                  </a:lnTo>
                  <a:lnTo>
                    <a:pt x="105" y="186"/>
                  </a:lnTo>
                  <a:lnTo>
                    <a:pt x="102" y="186"/>
                  </a:lnTo>
                  <a:lnTo>
                    <a:pt x="100" y="186"/>
                  </a:lnTo>
                  <a:lnTo>
                    <a:pt x="97" y="188"/>
                  </a:lnTo>
                  <a:lnTo>
                    <a:pt x="92" y="186"/>
                  </a:lnTo>
                  <a:lnTo>
                    <a:pt x="88" y="186"/>
                  </a:lnTo>
                  <a:lnTo>
                    <a:pt x="87" y="186"/>
                  </a:lnTo>
                  <a:lnTo>
                    <a:pt x="83" y="186"/>
                  </a:lnTo>
                  <a:lnTo>
                    <a:pt x="82" y="186"/>
                  </a:lnTo>
                  <a:lnTo>
                    <a:pt x="80" y="185"/>
                  </a:lnTo>
                  <a:lnTo>
                    <a:pt x="79" y="185"/>
                  </a:lnTo>
                  <a:lnTo>
                    <a:pt x="75" y="185"/>
                  </a:lnTo>
                  <a:lnTo>
                    <a:pt x="74" y="183"/>
                  </a:lnTo>
                  <a:lnTo>
                    <a:pt x="71" y="183"/>
                  </a:lnTo>
                  <a:lnTo>
                    <a:pt x="70" y="183"/>
                  </a:lnTo>
                  <a:lnTo>
                    <a:pt x="67" y="182"/>
                  </a:lnTo>
                  <a:lnTo>
                    <a:pt x="65" y="180"/>
                  </a:lnTo>
                  <a:lnTo>
                    <a:pt x="63" y="180"/>
                  </a:lnTo>
                  <a:lnTo>
                    <a:pt x="62" y="179"/>
                  </a:lnTo>
                  <a:lnTo>
                    <a:pt x="58" y="178"/>
                  </a:lnTo>
                  <a:lnTo>
                    <a:pt x="57" y="178"/>
                  </a:lnTo>
                  <a:lnTo>
                    <a:pt x="55" y="177"/>
                  </a:lnTo>
                  <a:lnTo>
                    <a:pt x="50" y="173"/>
                  </a:lnTo>
                  <a:lnTo>
                    <a:pt x="47" y="172"/>
                  </a:lnTo>
                  <a:lnTo>
                    <a:pt x="46" y="171"/>
                  </a:lnTo>
                  <a:lnTo>
                    <a:pt x="43" y="170"/>
                  </a:lnTo>
                  <a:lnTo>
                    <a:pt x="40" y="166"/>
                  </a:lnTo>
                  <a:lnTo>
                    <a:pt x="39" y="166"/>
                  </a:lnTo>
                  <a:lnTo>
                    <a:pt x="37" y="164"/>
                  </a:lnTo>
                  <a:lnTo>
                    <a:pt x="33" y="162"/>
                  </a:lnTo>
                  <a:lnTo>
                    <a:pt x="32" y="162"/>
                  </a:lnTo>
                  <a:lnTo>
                    <a:pt x="31" y="158"/>
                  </a:lnTo>
                  <a:lnTo>
                    <a:pt x="29" y="157"/>
                  </a:lnTo>
                  <a:lnTo>
                    <a:pt x="26" y="156"/>
                  </a:lnTo>
                  <a:lnTo>
                    <a:pt x="26" y="155"/>
                  </a:lnTo>
                  <a:lnTo>
                    <a:pt x="23" y="152"/>
                  </a:lnTo>
                  <a:lnTo>
                    <a:pt x="21" y="149"/>
                  </a:lnTo>
                  <a:lnTo>
                    <a:pt x="21" y="148"/>
                  </a:lnTo>
                  <a:lnTo>
                    <a:pt x="17" y="145"/>
                  </a:lnTo>
                  <a:lnTo>
                    <a:pt x="16" y="142"/>
                  </a:lnTo>
                  <a:lnTo>
                    <a:pt x="15" y="141"/>
                  </a:lnTo>
                  <a:lnTo>
                    <a:pt x="14" y="138"/>
                  </a:lnTo>
                  <a:lnTo>
                    <a:pt x="11" y="134"/>
                  </a:lnTo>
                  <a:lnTo>
                    <a:pt x="9" y="131"/>
                  </a:lnTo>
                  <a:lnTo>
                    <a:pt x="9" y="130"/>
                  </a:lnTo>
                  <a:lnTo>
                    <a:pt x="8" y="127"/>
                  </a:lnTo>
                  <a:lnTo>
                    <a:pt x="7" y="126"/>
                  </a:lnTo>
                  <a:lnTo>
                    <a:pt x="7" y="123"/>
                  </a:lnTo>
                  <a:lnTo>
                    <a:pt x="5" y="122"/>
                  </a:lnTo>
                  <a:lnTo>
                    <a:pt x="4" y="119"/>
                  </a:lnTo>
                  <a:lnTo>
                    <a:pt x="4" y="117"/>
                  </a:lnTo>
                  <a:lnTo>
                    <a:pt x="4" y="115"/>
                  </a:lnTo>
                  <a:lnTo>
                    <a:pt x="3" y="114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1" y="107"/>
                  </a:lnTo>
                  <a:lnTo>
                    <a:pt x="1" y="106"/>
                  </a:lnTo>
                  <a:lnTo>
                    <a:pt x="1" y="102"/>
                  </a:lnTo>
                  <a:lnTo>
                    <a:pt x="1" y="101"/>
                  </a:lnTo>
                  <a:lnTo>
                    <a:pt x="1" y="98"/>
                  </a:lnTo>
                  <a:lnTo>
                    <a:pt x="0" y="93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5"/>
                  </a:lnTo>
                  <a:lnTo>
                    <a:pt x="1" y="84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3" y="75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4" y="67"/>
                  </a:lnTo>
                  <a:lnTo>
                    <a:pt x="5" y="66"/>
                  </a:lnTo>
                  <a:lnTo>
                    <a:pt x="7" y="63"/>
                  </a:lnTo>
                  <a:lnTo>
                    <a:pt x="7" y="61"/>
                  </a:lnTo>
                  <a:lnTo>
                    <a:pt x="8" y="59"/>
                  </a:lnTo>
                  <a:lnTo>
                    <a:pt x="8" y="58"/>
                  </a:lnTo>
                  <a:lnTo>
                    <a:pt x="9" y="53"/>
                  </a:lnTo>
                  <a:lnTo>
                    <a:pt x="11" y="53"/>
                  </a:lnTo>
                  <a:lnTo>
                    <a:pt x="13" y="50"/>
                  </a:lnTo>
                  <a:lnTo>
                    <a:pt x="14" y="50"/>
                  </a:lnTo>
                  <a:lnTo>
                    <a:pt x="15" y="45"/>
                  </a:lnTo>
                  <a:lnTo>
                    <a:pt x="16" y="44"/>
                  </a:lnTo>
                  <a:lnTo>
                    <a:pt x="17" y="42"/>
                  </a:lnTo>
                  <a:lnTo>
                    <a:pt x="20" y="40"/>
                  </a:lnTo>
                  <a:lnTo>
                    <a:pt x="22" y="37"/>
                  </a:lnTo>
                  <a:lnTo>
                    <a:pt x="22" y="36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9" y="29"/>
                  </a:lnTo>
                  <a:lnTo>
                    <a:pt x="29" y="28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5"/>
            <p:cNvSpPr>
              <a:spLocks/>
            </p:cNvSpPr>
            <p:nvPr/>
          </p:nvSpPr>
          <p:spPr bwMode="auto">
            <a:xfrm>
              <a:off x="2763" y="1902"/>
              <a:ext cx="195" cy="189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43" y="17"/>
                </a:cxn>
                <a:cxn ang="0">
                  <a:pos x="51" y="11"/>
                </a:cxn>
                <a:cxn ang="0">
                  <a:pos x="62" y="8"/>
                </a:cxn>
                <a:cxn ang="0">
                  <a:pos x="70" y="3"/>
                </a:cxn>
                <a:cxn ang="0">
                  <a:pos x="82" y="1"/>
                </a:cxn>
                <a:cxn ang="0">
                  <a:pos x="91" y="1"/>
                </a:cxn>
                <a:cxn ang="0">
                  <a:pos x="105" y="1"/>
                </a:cxn>
                <a:cxn ang="0">
                  <a:pos x="113" y="2"/>
                </a:cxn>
                <a:cxn ang="0">
                  <a:pos x="122" y="3"/>
                </a:cxn>
                <a:cxn ang="0">
                  <a:pos x="130" y="5"/>
                </a:cxn>
                <a:cxn ang="0">
                  <a:pos x="138" y="10"/>
                </a:cxn>
                <a:cxn ang="0">
                  <a:pos x="149" y="17"/>
                </a:cxn>
                <a:cxn ang="0">
                  <a:pos x="160" y="25"/>
                </a:cxn>
                <a:cxn ang="0">
                  <a:pos x="166" y="30"/>
                </a:cxn>
                <a:cxn ang="0">
                  <a:pos x="172" y="38"/>
                </a:cxn>
                <a:cxn ang="0">
                  <a:pos x="179" y="49"/>
                </a:cxn>
                <a:cxn ang="0">
                  <a:pos x="185" y="59"/>
                </a:cxn>
                <a:cxn ang="0">
                  <a:pos x="189" y="67"/>
                </a:cxn>
                <a:cxn ang="0">
                  <a:pos x="190" y="75"/>
                </a:cxn>
                <a:cxn ang="0">
                  <a:pos x="191" y="84"/>
                </a:cxn>
                <a:cxn ang="0">
                  <a:pos x="191" y="98"/>
                </a:cxn>
                <a:cxn ang="0">
                  <a:pos x="191" y="106"/>
                </a:cxn>
                <a:cxn ang="0">
                  <a:pos x="189" y="115"/>
                </a:cxn>
                <a:cxn ang="0">
                  <a:pos x="186" y="124"/>
                </a:cxn>
                <a:cxn ang="0">
                  <a:pos x="182" y="133"/>
                </a:cxn>
                <a:cxn ang="0">
                  <a:pos x="177" y="142"/>
                </a:cxn>
                <a:cxn ang="0">
                  <a:pos x="171" y="150"/>
                </a:cxn>
                <a:cxn ang="0">
                  <a:pos x="164" y="158"/>
                </a:cxn>
                <a:cxn ang="0">
                  <a:pos x="154" y="165"/>
                </a:cxn>
                <a:cxn ang="0">
                  <a:pos x="146" y="172"/>
                </a:cxn>
                <a:cxn ang="0">
                  <a:pos x="137" y="178"/>
                </a:cxn>
                <a:cxn ang="0">
                  <a:pos x="128" y="180"/>
                </a:cxn>
                <a:cxn ang="0">
                  <a:pos x="119" y="185"/>
                </a:cxn>
                <a:cxn ang="0">
                  <a:pos x="106" y="186"/>
                </a:cxn>
                <a:cxn ang="0">
                  <a:pos x="97" y="188"/>
                </a:cxn>
                <a:cxn ang="0">
                  <a:pos x="83" y="186"/>
                </a:cxn>
                <a:cxn ang="0">
                  <a:pos x="75" y="185"/>
                </a:cxn>
                <a:cxn ang="0">
                  <a:pos x="67" y="182"/>
                </a:cxn>
                <a:cxn ang="0">
                  <a:pos x="58" y="178"/>
                </a:cxn>
                <a:cxn ang="0">
                  <a:pos x="47" y="172"/>
                </a:cxn>
                <a:cxn ang="0">
                  <a:pos x="39" y="166"/>
                </a:cxn>
                <a:cxn ang="0">
                  <a:pos x="31" y="158"/>
                </a:cxn>
                <a:cxn ang="0">
                  <a:pos x="23" y="152"/>
                </a:cxn>
                <a:cxn ang="0">
                  <a:pos x="16" y="142"/>
                </a:cxn>
                <a:cxn ang="0">
                  <a:pos x="9" y="131"/>
                </a:cxn>
                <a:cxn ang="0">
                  <a:pos x="7" y="123"/>
                </a:cxn>
                <a:cxn ang="0">
                  <a:pos x="4" y="115"/>
                </a:cxn>
                <a:cxn ang="0">
                  <a:pos x="1" y="107"/>
                </a:cxn>
                <a:cxn ang="0">
                  <a:pos x="1" y="98"/>
                </a:cxn>
                <a:cxn ang="0">
                  <a:pos x="1" y="85"/>
                </a:cxn>
                <a:cxn ang="0">
                  <a:pos x="3" y="75"/>
                </a:cxn>
                <a:cxn ang="0">
                  <a:pos x="5" y="66"/>
                </a:cxn>
                <a:cxn ang="0">
                  <a:pos x="8" y="58"/>
                </a:cxn>
                <a:cxn ang="0">
                  <a:pos x="14" y="50"/>
                </a:cxn>
                <a:cxn ang="0">
                  <a:pos x="20" y="40"/>
                </a:cxn>
                <a:cxn ang="0">
                  <a:pos x="26" y="32"/>
                </a:cxn>
              </a:cxnLst>
              <a:rect l="0" t="0" r="r" b="b"/>
              <a:pathLst>
                <a:path w="195" h="189">
                  <a:moveTo>
                    <a:pt x="29" y="28"/>
                  </a:moveTo>
                  <a:lnTo>
                    <a:pt x="29" y="28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8" y="21"/>
                  </a:lnTo>
                  <a:lnTo>
                    <a:pt x="39" y="21"/>
                  </a:lnTo>
                  <a:lnTo>
                    <a:pt x="41" y="18"/>
                  </a:lnTo>
                  <a:lnTo>
                    <a:pt x="43" y="17"/>
                  </a:lnTo>
                  <a:lnTo>
                    <a:pt x="46" y="16"/>
                  </a:lnTo>
                  <a:lnTo>
                    <a:pt x="47" y="14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59" y="8"/>
                  </a:lnTo>
                  <a:lnTo>
                    <a:pt x="62" y="8"/>
                  </a:lnTo>
                  <a:lnTo>
                    <a:pt x="64" y="5"/>
                  </a:lnTo>
                  <a:lnTo>
                    <a:pt x="65" y="5"/>
                  </a:lnTo>
                  <a:lnTo>
                    <a:pt x="69" y="4"/>
                  </a:lnTo>
                  <a:lnTo>
                    <a:pt x="70" y="3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7" y="0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11" y="1"/>
                  </a:lnTo>
                  <a:lnTo>
                    <a:pt x="113" y="2"/>
                  </a:lnTo>
                  <a:lnTo>
                    <a:pt x="114" y="2"/>
                  </a:lnTo>
                  <a:lnTo>
                    <a:pt x="117" y="2"/>
                  </a:lnTo>
                  <a:lnTo>
                    <a:pt x="119" y="3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5" y="4"/>
                  </a:lnTo>
                  <a:lnTo>
                    <a:pt x="128" y="5"/>
                  </a:lnTo>
                  <a:lnTo>
                    <a:pt x="130" y="5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36" y="9"/>
                  </a:lnTo>
                  <a:lnTo>
                    <a:pt x="138" y="10"/>
                  </a:lnTo>
                  <a:lnTo>
                    <a:pt x="142" y="12"/>
                  </a:lnTo>
                  <a:lnTo>
                    <a:pt x="146" y="14"/>
                  </a:lnTo>
                  <a:lnTo>
                    <a:pt x="147" y="16"/>
                  </a:lnTo>
                  <a:lnTo>
                    <a:pt x="149" y="17"/>
                  </a:lnTo>
                  <a:lnTo>
                    <a:pt x="153" y="19"/>
                  </a:lnTo>
                  <a:lnTo>
                    <a:pt x="154" y="19"/>
                  </a:lnTo>
                  <a:lnTo>
                    <a:pt x="156" y="22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2" y="28"/>
                  </a:lnTo>
                  <a:lnTo>
                    <a:pt x="164" y="29"/>
                  </a:lnTo>
                  <a:lnTo>
                    <a:pt x="166" y="30"/>
                  </a:lnTo>
                  <a:lnTo>
                    <a:pt x="166" y="32"/>
                  </a:lnTo>
                  <a:lnTo>
                    <a:pt x="170" y="35"/>
                  </a:lnTo>
                  <a:lnTo>
                    <a:pt x="172" y="37"/>
                  </a:lnTo>
                  <a:lnTo>
                    <a:pt x="172" y="38"/>
                  </a:lnTo>
                  <a:lnTo>
                    <a:pt x="174" y="42"/>
                  </a:lnTo>
                  <a:lnTo>
                    <a:pt x="177" y="44"/>
                  </a:lnTo>
                  <a:lnTo>
                    <a:pt x="178" y="45"/>
                  </a:lnTo>
                  <a:lnTo>
                    <a:pt x="179" y="49"/>
                  </a:lnTo>
                  <a:lnTo>
                    <a:pt x="182" y="52"/>
                  </a:lnTo>
                  <a:lnTo>
                    <a:pt x="183" y="54"/>
                  </a:lnTo>
                  <a:lnTo>
                    <a:pt x="183" y="57"/>
                  </a:lnTo>
                  <a:lnTo>
                    <a:pt x="185" y="59"/>
                  </a:lnTo>
                  <a:lnTo>
                    <a:pt x="186" y="60"/>
                  </a:lnTo>
                  <a:lnTo>
                    <a:pt x="186" y="63"/>
                  </a:lnTo>
                  <a:lnTo>
                    <a:pt x="188" y="65"/>
                  </a:lnTo>
                  <a:lnTo>
                    <a:pt x="189" y="67"/>
                  </a:lnTo>
                  <a:lnTo>
                    <a:pt x="189" y="68"/>
                  </a:lnTo>
                  <a:lnTo>
                    <a:pt x="189" y="72"/>
                  </a:lnTo>
                  <a:lnTo>
                    <a:pt x="190" y="73"/>
                  </a:lnTo>
                  <a:lnTo>
                    <a:pt x="190" y="75"/>
                  </a:lnTo>
                  <a:lnTo>
                    <a:pt x="190" y="77"/>
                  </a:lnTo>
                  <a:lnTo>
                    <a:pt x="191" y="80"/>
                  </a:lnTo>
                  <a:lnTo>
                    <a:pt x="191" y="81"/>
                  </a:lnTo>
                  <a:lnTo>
                    <a:pt x="191" y="84"/>
                  </a:lnTo>
                  <a:lnTo>
                    <a:pt x="191" y="85"/>
                  </a:lnTo>
                  <a:lnTo>
                    <a:pt x="191" y="89"/>
                  </a:lnTo>
                  <a:lnTo>
                    <a:pt x="194" y="93"/>
                  </a:lnTo>
                  <a:lnTo>
                    <a:pt x="191" y="98"/>
                  </a:lnTo>
                  <a:lnTo>
                    <a:pt x="191" y="99"/>
                  </a:lnTo>
                  <a:lnTo>
                    <a:pt x="191" y="101"/>
                  </a:lnTo>
                  <a:lnTo>
                    <a:pt x="191" y="102"/>
                  </a:lnTo>
                  <a:lnTo>
                    <a:pt x="191" y="106"/>
                  </a:lnTo>
                  <a:lnTo>
                    <a:pt x="191" y="107"/>
                  </a:lnTo>
                  <a:lnTo>
                    <a:pt x="190" y="110"/>
                  </a:lnTo>
                  <a:lnTo>
                    <a:pt x="190" y="115"/>
                  </a:lnTo>
                  <a:lnTo>
                    <a:pt x="189" y="115"/>
                  </a:lnTo>
                  <a:lnTo>
                    <a:pt x="189" y="119"/>
                  </a:lnTo>
                  <a:lnTo>
                    <a:pt x="188" y="121"/>
                  </a:lnTo>
                  <a:lnTo>
                    <a:pt x="186" y="123"/>
                  </a:lnTo>
                  <a:lnTo>
                    <a:pt x="186" y="124"/>
                  </a:lnTo>
                  <a:lnTo>
                    <a:pt x="185" y="127"/>
                  </a:lnTo>
                  <a:lnTo>
                    <a:pt x="185" y="129"/>
                  </a:lnTo>
                  <a:lnTo>
                    <a:pt x="183" y="133"/>
                  </a:lnTo>
                  <a:lnTo>
                    <a:pt x="182" y="133"/>
                  </a:lnTo>
                  <a:lnTo>
                    <a:pt x="180" y="137"/>
                  </a:lnTo>
                  <a:lnTo>
                    <a:pt x="179" y="137"/>
                  </a:lnTo>
                  <a:lnTo>
                    <a:pt x="178" y="141"/>
                  </a:lnTo>
                  <a:lnTo>
                    <a:pt x="177" y="142"/>
                  </a:lnTo>
                  <a:lnTo>
                    <a:pt x="174" y="145"/>
                  </a:lnTo>
                  <a:lnTo>
                    <a:pt x="173" y="147"/>
                  </a:lnTo>
                  <a:lnTo>
                    <a:pt x="171" y="149"/>
                  </a:lnTo>
                  <a:lnTo>
                    <a:pt x="171" y="150"/>
                  </a:lnTo>
                  <a:lnTo>
                    <a:pt x="168" y="154"/>
                  </a:lnTo>
                  <a:lnTo>
                    <a:pt x="166" y="155"/>
                  </a:lnTo>
                  <a:lnTo>
                    <a:pt x="164" y="157"/>
                  </a:lnTo>
                  <a:lnTo>
                    <a:pt x="164" y="158"/>
                  </a:lnTo>
                  <a:lnTo>
                    <a:pt x="160" y="162"/>
                  </a:lnTo>
                  <a:lnTo>
                    <a:pt x="158" y="163"/>
                  </a:lnTo>
                  <a:lnTo>
                    <a:pt x="155" y="165"/>
                  </a:lnTo>
                  <a:lnTo>
                    <a:pt x="154" y="165"/>
                  </a:lnTo>
                  <a:lnTo>
                    <a:pt x="152" y="169"/>
                  </a:lnTo>
                  <a:lnTo>
                    <a:pt x="149" y="170"/>
                  </a:lnTo>
                  <a:lnTo>
                    <a:pt x="147" y="171"/>
                  </a:lnTo>
                  <a:lnTo>
                    <a:pt x="146" y="172"/>
                  </a:lnTo>
                  <a:lnTo>
                    <a:pt x="141" y="173"/>
                  </a:lnTo>
                  <a:lnTo>
                    <a:pt x="141" y="175"/>
                  </a:lnTo>
                  <a:lnTo>
                    <a:pt x="137" y="177"/>
                  </a:lnTo>
                  <a:lnTo>
                    <a:pt x="137" y="178"/>
                  </a:lnTo>
                  <a:lnTo>
                    <a:pt x="132" y="179"/>
                  </a:lnTo>
                  <a:lnTo>
                    <a:pt x="131" y="179"/>
                  </a:lnTo>
                  <a:lnTo>
                    <a:pt x="129" y="180"/>
                  </a:lnTo>
                  <a:lnTo>
                    <a:pt x="128" y="180"/>
                  </a:lnTo>
                  <a:lnTo>
                    <a:pt x="124" y="182"/>
                  </a:lnTo>
                  <a:lnTo>
                    <a:pt x="123" y="183"/>
                  </a:lnTo>
                  <a:lnTo>
                    <a:pt x="119" y="183"/>
                  </a:lnTo>
                  <a:lnTo>
                    <a:pt x="119" y="185"/>
                  </a:lnTo>
                  <a:lnTo>
                    <a:pt x="114" y="185"/>
                  </a:lnTo>
                  <a:lnTo>
                    <a:pt x="111" y="186"/>
                  </a:lnTo>
                  <a:lnTo>
                    <a:pt x="108" y="186"/>
                  </a:lnTo>
                  <a:lnTo>
                    <a:pt x="106" y="186"/>
                  </a:lnTo>
                  <a:lnTo>
                    <a:pt x="105" y="186"/>
                  </a:lnTo>
                  <a:lnTo>
                    <a:pt x="102" y="186"/>
                  </a:lnTo>
                  <a:lnTo>
                    <a:pt x="100" y="186"/>
                  </a:lnTo>
                  <a:lnTo>
                    <a:pt x="97" y="188"/>
                  </a:lnTo>
                  <a:lnTo>
                    <a:pt x="92" y="186"/>
                  </a:lnTo>
                  <a:lnTo>
                    <a:pt x="88" y="186"/>
                  </a:lnTo>
                  <a:lnTo>
                    <a:pt x="87" y="186"/>
                  </a:lnTo>
                  <a:lnTo>
                    <a:pt x="83" y="186"/>
                  </a:lnTo>
                  <a:lnTo>
                    <a:pt x="82" y="186"/>
                  </a:lnTo>
                  <a:lnTo>
                    <a:pt x="80" y="185"/>
                  </a:lnTo>
                  <a:lnTo>
                    <a:pt x="79" y="185"/>
                  </a:lnTo>
                  <a:lnTo>
                    <a:pt x="75" y="185"/>
                  </a:lnTo>
                  <a:lnTo>
                    <a:pt x="74" y="183"/>
                  </a:lnTo>
                  <a:lnTo>
                    <a:pt x="71" y="183"/>
                  </a:lnTo>
                  <a:lnTo>
                    <a:pt x="70" y="183"/>
                  </a:lnTo>
                  <a:lnTo>
                    <a:pt x="67" y="182"/>
                  </a:lnTo>
                  <a:lnTo>
                    <a:pt x="65" y="180"/>
                  </a:lnTo>
                  <a:lnTo>
                    <a:pt x="63" y="180"/>
                  </a:lnTo>
                  <a:lnTo>
                    <a:pt x="62" y="179"/>
                  </a:lnTo>
                  <a:lnTo>
                    <a:pt x="58" y="178"/>
                  </a:lnTo>
                  <a:lnTo>
                    <a:pt x="57" y="178"/>
                  </a:lnTo>
                  <a:lnTo>
                    <a:pt x="55" y="177"/>
                  </a:lnTo>
                  <a:lnTo>
                    <a:pt x="50" y="173"/>
                  </a:lnTo>
                  <a:lnTo>
                    <a:pt x="47" y="172"/>
                  </a:lnTo>
                  <a:lnTo>
                    <a:pt x="46" y="171"/>
                  </a:lnTo>
                  <a:lnTo>
                    <a:pt x="43" y="170"/>
                  </a:lnTo>
                  <a:lnTo>
                    <a:pt x="40" y="166"/>
                  </a:lnTo>
                  <a:lnTo>
                    <a:pt x="39" y="166"/>
                  </a:lnTo>
                  <a:lnTo>
                    <a:pt x="37" y="164"/>
                  </a:lnTo>
                  <a:lnTo>
                    <a:pt x="33" y="162"/>
                  </a:lnTo>
                  <a:lnTo>
                    <a:pt x="32" y="162"/>
                  </a:lnTo>
                  <a:lnTo>
                    <a:pt x="31" y="158"/>
                  </a:lnTo>
                  <a:lnTo>
                    <a:pt x="29" y="157"/>
                  </a:lnTo>
                  <a:lnTo>
                    <a:pt x="26" y="156"/>
                  </a:lnTo>
                  <a:lnTo>
                    <a:pt x="26" y="155"/>
                  </a:lnTo>
                  <a:lnTo>
                    <a:pt x="23" y="152"/>
                  </a:lnTo>
                  <a:lnTo>
                    <a:pt x="21" y="149"/>
                  </a:lnTo>
                  <a:lnTo>
                    <a:pt x="21" y="148"/>
                  </a:lnTo>
                  <a:lnTo>
                    <a:pt x="17" y="145"/>
                  </a:lnTo>
                  <a:lnTo>
                    <a:pt x="16" y="142"/>
                  </a:lnTo>
                  <a:lnTo>
                    <a:pt x="15" y="141"/>
                  </a:lnTo>
                  <a:lnTo>
                    <a:pt x="14" y="138"/>
                  </a:lnTo>
                  <a:lnTo>
                    <a:pt x="11" y="134"/>
                  </a:lnTo>
                  <a:lnTo>
                    <a:pt x="9" y="131"/>
                  </a:lnTo>
                  <a:lnTo>
                    <a:pt x="9" y="130"/>
                  </a:lnTo>
                  <a:lnTo>
                    <a:pt x="8" y="127"/>
                  </a:lnTo>
                  <a:lnTo>
                    <a:pt x="7" y="126"/>
                  </a:lnTo>
                  <a:lnTo>
                    <a:pt x="7" y="123"/>
                  </a:lnTo>
                  <a:lnTo>
                    <a:pt x="5" y="122"/>
                  </a:lnTo>
                  <a:lnTo>
                    <a:pt x="4" y="119"/>
                  </a:lnTo>
                  <a:lnTo>
                    <a:pt x="4" y="117"/>
                  </a:lnTo>
                  <a:lnTo>
                    <a:pt x="4" y="115"/>
                  </a:lnTo>
                  <a:lnTo>
                    <a:pt x="3" y="114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1" y="107"/>
                  </a:lnTo>
                  <a:lnTo>
                    <a:pt x="1" y="106"/>
                  </a:lnTo>
                  <a:lnTo>
                    <a:pt x="1" y="102"/>
                  </a:lnTo>
                  <a:lnTo>
                    <a:pt x="1" y="101"/>
                  </a:lnTo>
                  <a:lnTo>
                    <a:pt x="1" y="98"/>
                  </a:lnTo>
                  <a:lnTo>
                    <a:pt x="0" y="93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5"/>
                  </a:lnTo>
                  <a:lnTo>
                    <a:pt x="1" y="84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3" y="75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4" y="67"/>
                  </a:lnTo>
                  <a:lnTo>
                    <a:pt x="5" y="66"/>
                  </a:lnTo>
                  <a:lnTo>
                    <a:pt x="7" y="63"/>
                  </a:lnTo>
                  <a:lnTo>
                    <a:pt x="7" y="61"/>
                  </a:lnTo>
                  <a:lnTo>
                    <a:pt x="8" y="59"/>
                  </a:lnTo>
                  <a:lnTo>
                    <a:pt x="8" y="58"/>
                  </a:lnTo>
                  <a:lnTo>
                    <a:pt x="9" y="53"/>
                  </a:lnTo>
                  <a:lnTo>
                    <a:pt x="11" y="53"/>
                  </a:lnTo>
                  <a:lnTo>
                    <a:pt x="13" y="50"/>
                  </a:lnTo>
                  <a:lnTo>
                    <a:pt x="14" y="50"/>
                  </a:lnTo>
                  <a:lnTo>
                    <a:pt x="15" y="45"/>
                  </a:lnTo>
                  <a:lnTo>
                    <a:pt x="16" y="44"/>
                  </a:lnTo>
                  <a:lnTo>
                    <a:pt x="17" y="42"/>
                  </a:lnTo>
                  <a:lnTo>
                    <a:pt x="20" y="40"/>
                  </a:lnTo>
                  <a:lnTo>
                    <a:pt x="22" y="37"/>
                  </a:lnTo>
                  <a:lnTo>
                    <a:pt x="22" y="36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9" y="29"/>
                  </a:lnTo>
                  <a:lnTo>
                    <a:pt x="29" y="28"/>
                  </a:lnTo>
                </a:path>
              </a:pathLst>
            </a:custGeom>
            <a:gradFill rotWithShape="0">
              <a:gsLst>
                <a:gs pos="0">
                  <a:srgbClr val="66CCFF"/>
                </a:gs>
                <a:gs pos="100000">
                  <a:srgbClr val="66CCFF">
                    <a:gamma/>
                    <a:shade val="60000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9" name="Freeform 16"/>
            <p:cNvSpPr>
              <a:spLocks/>
            </p:cNvSpPr>
            <p:nvPr/>
          </p:nvSpPr>
          <p:spPr bwMode="auto">
            <a:xfrm>
              <a:off x="2763" y="3060"/>
              <a:ext cx="195" cy="189"/>
            </a:xfrm>
            <a:custGeom>
              <a:avLst/>
              <a:gdLst>
                <a:gd name="T0" fmla="*/ 38 w 195"/>
                <a:gd name="T1" fmla="*/ 21 h 189"/>
                <a:gd name="T2" fmla="*/ 47 w 195"/>
                <a:gd name="T3" fmla="*/ 15 h 189"/>
                <a:gd name="T4" fmla="*/ 59 w 195"/>
                <a:gd name="T5" fmla="*/ 8 h 189"/>
                <a:gd name="T6" fmla="*/ 70 w 195"/>
                <a:gd name="T7" fmla="*/ 3 h 189"/>
                <a:gd name="T8" fmla="*/ 82 w 195"/>
                <a:gd name="T9" fmla="*/ 1 h 189"/>
                <a:gd name="T10" fmla="*/ 92 w 195"/>
                <a:gd name="T11" fmla="*/ 1 h 189"/>
                <a:gd name="T12" fmla="*/ 105 w 195"/>
                <a:gd name="T13" fmla="*/ 1 h 189"/>
                <a:gd name="T14" fmla="*/ 114 w 195"/>
                <a:gd name="T15" fmla="*/ 2 h 189"/>
                <a:gd name="T16" fmla="*/ 125 w 195"/>
                <a:gd name="T17" fmla="*/ 4 h 189"/>
                <a:gd name="T18" fmla="*/ 136 w 195"/>
                <a:gd name="T19" fmla="*/ 9 h 189"/>
                <a:gd name="T20" fmla="*/ 146 w 195"/>
                <a:gd name="T21" fmla="*/ 15 h 189"/>
                <a:gd name="T22" fmla="*/ 154 w 195"/>
                <a:gd name="T23" fmla="*/ 19 h 189"/>
                <a:gd name="T24" fmla="*/ 162 w 195"/>
                <a:gd name="T25" fmla="*/ 28 h 189"/>
                <a:gd name="T26" fmla="*/ 170 w 195"/>
                <a:gd name="T27" fmla="*/ 35 h 189"/>
                <a:gd name="T28" fmla="*/ 177 w 195"/>
                <a:gd name="T29" fmla="*/ 44 h 189"/>
                <a:gd name="T30" fmla="*/ 182 w 195"/>
                <a:gd name="T31" fmla="*/ 52 h 189"/>
                <a:gd name="T32" fmla="*/ 186 w 195"/>
                <a:gd name="T33" fmla="*/ 64 h 189"/>
                <a:gd name="T34" fmla="*/ 190 w 195"/>
                <a:gd name="T35" fmla="*/ 73 h 189"/>
                <a:gd name="T36" fmla="*/ 191 w 195"/>
                <a:gd name="T37" fmla="*/ 84 h 189"/>
                <a:gd name="T38" fmla="*/ 194 w 195"/>
                <a:gd name="T39" fmla="*/ 93 h 189"/>
                <a:gd name="T40" fmla="*/ 191 w 195"/>
                <a:gd name="T41" fmla="*/ 106 h 189"/>
                <a:gd name="T42" fmla="*/ 189 w 195"/>
                <a:gd name="T43" fmla="*/ 115 h 189"/>
                <a:gd name="T44" fmla="*/ 185 w 195"/>
                <a:gd name="T45" fmla="*/ 128 h 189"/>
                <a:gd name="T46" fmla="*/ 179 w 195"/>
                <a:gd name="T47" fmla="*/ 137 h 189"/>
                <a:gd name="T48" fmla="*/ 171 w 195"/>
                <a:gd name="T49" fmla="*/ 149 h 189"/>
                <a:gd name="T50" fmla="*/ 164 w 195"/>
                <a:gd name="T51" fmla="*/ 159 h 189"/>
                <a:gd name="T52" fmla="*/ 152 w 195"/>
                <a:gd name="T53" fmla="*/ 169 h 189"/>
                <a:gd name="T54" fmla="*/ 141 w 195"/>
                <a:gd name="T55" fmla="*/ 176 h 189"/>
                <a:gd name="T56" fmla="*/ 129 w 195"/>
                <a:gd name="T57" fmla="*/ 180 h 189"/>
                <a:gd name="T58" fmla="*/ 119 w 195"/>
                <a:gd name="T59" fmla="*/ 185 h 189"/>
                <a:gd name="T60" fmla="*/ 106 w 195"/>
                <a:gd name="T61" fmla="*/ 186 h 189"/>
                <a:gd name="T62" fmla="*/ 97 w 195"/>
                <a:gd name="T63" fmla="*/ 188 h 189"/>
                <a:gd name="T64" fmla="*/ 83 w 195"/>
                <a:gd name="T65" fmla="*/ 186 h 189"/>
                <a:gd name="T66" fmla="*/ 74 w 195"/>
                <a:gd name="T67" fmla="*/ 184 h 189"/>
                <a:gd name="T68" fmla="*/ 63 w 195"/>
                <a:gd name="T69" fmla="*/ 180 h 189"/>
                <a:gd name="T70" fmla="*/ 55 w 195"/>
                <a:gd name="T71" fmla="*/ 177 h 189"/>
                <a:gd name="T72" fmla="*/ 43 w 195"/>
                <a:gd name="T73" fmla="*/ 170 h 189"/>
                <a:gd name="T74" fmla="*/ 37 w 195"/>
                <a:gd name="T75" fmla="*/ 164 h 189"/>
                <a:gd name="T76" fmla="*/ 26 w 195"/>
                <a:gd name="T77" fmla="*/ 156 h 189"/>
                <a:gd name="T78" fmla="*/ 21 w 195"/>
                <a:gd name="T79" fmla="*/ 148 h 189"/>
                <a:gd name="T80" fmla="*/ 14 w 195"/>
                <a:gd name="T81" fmla="*/ 138 h 189"/>
                <a:gd name="T82" fmla="*/ 9 w 195"/>
                <a:gd name="T83" fmla="*/ 130 h 189"/>
                <a:gd name="T84" fmla="*/ 4 w 195"/>
                <a:gd name="T85" fmla="*/ 120 h 189"/>
                <a:gd name="T86" fmla="*/ 3 w 195"/>
                <a:gd name="T87" fmla="*/ 110 h 189"/>
                <a:gd name="T88" fmla="*/ 1 w 195"/>
                <a:gd name="T89" fmla="*/ 98 h 189"/>
                <a:gd name="T90" fmla="*/ 1 w 195"/>
                <a:gd name="T91" fmla="*/ 88 h 189"/>
                <a:gd name="T92" fmla="*/ 3 w 195"/>
                <a:gd name="T93" fmla="*/ 75 h 189"/>
                <a:gd name="T94" fmla="*/ 5 w 195"/>
                <a:gd name="T95" fmla="*/ 66 h 189"/>
                <a:gd name="T96" fmla="*/ 9 w 195"/>
                <a:gd name="T97" fmla="*/ 54 h 189"/>
                <a:gd name="T98" fmla="*/ 16 w 195"/>
                <a:gd name="T99" fmla="*/ 44 h 189"/>
                <a:gd name="T100" fmla="*/ 25 w 195"/>
                <a:gd name="T101" fmla="*/ 33 h 1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5"/>
                <a:gd name="T154" fmla="*/ 0 h 189"/>
                <a:gd name="T155" fmla="*/ 195 w 195"/>
                <a:gd name="T156" fmla="*/ 189 h 1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5" h="189">
                  <a:moveTo>
                    <a:pt x="29" y="28"/>
                  </a:moveTo>
                  <a:lnTo>
                    <a:pt x="29" y="28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8" y="21"/>
                  </a:lnTo>
                  <a:lnTo>
                    <a:pt x="39" y="21"/>
                  </a:lnTo>
                  <a:lnTo>
                    <a:pt x="41" y="18"/>
                  </a:lnTo>
                  <a:lnTo>
                    <a:pt x="43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59" y="8"/>
                  </a:lnTo>
                  <a:lnTo>
                    <a:pt x="62" y="8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9" y="4"/>
                  </a:lnTo>
                  <a:lnTo>
                    <a:pt x="70" y="3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7" y="0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11" y="1"/>
                  </a:lnTo>
                  <a:lnTo>
                    <a:pt x="113" y="2"/>
                  </a:lnTo>
                  <a:lnTo>
                    <a:pt x="114" y="2"/>
                  </a:lnTo>
                  <a:lnTo>
                    <a:pt x="117" y="2"/>
                  </a:lnTo>
                  <a:lnTo>
                    <a:pt x="119" y="3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5" y="4"/>
                  </a:lnTo>
                  <a:lnTo>
                    <a:pt x="128" y="7"/>
                  </a:lnTo>
                  <a:lnTo>
                    <a:pt x="130" y="7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36" y="9"/>
                  </a:lnTo>
                  <a:lnTo>
                    <a:pt x="138" y="10"/>
                  </a:lnTo>
                  <a:lnTo>
                    <a:pt x="142" y="12"/>
                  </a:lnTo>
                  <a:lnTo>
                    <a:pt x="146" y="15"/>
                  </a:lnTo>
                  <a:lnTo>
                    <a:pt x="147" y="16"/>
                  </a:lnTo>
                  <a:lnTo>
                    <a:pt x="149" y="17"/>
                  </a:lnTo>
                  <a:lnTo>
                    <a:pt x="153" y="19"/>
                  </a:lnTo>
                  <a:lnTo>
                    <a:pt x="154" y="19"/>
                  </a:lnTo>
                  <a:lnTo>
                    <a:pt x="156" y="23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2" y="28"/>
                  </a:lnTo>
                  <a:lnTo>
                    <a:pt x="164" y="29"/>
                  </a:lnTo>
                  <a:lnTo>
                    <a:pt x="166" y="31"/>
                  </a:lnTo>
                  <a:lnTo>
                    <a:pt x="166" y="32"/>
                  </a:lnTo>
                  <a:lnTo>
                    <a:pt x="170" y="35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4" y="42"/>
                  </a:lnTo>
                  <a:lnTo>
                    <a:pt x="177" y="44"/>
                  </a:lnTo>
                  <a:lnTo>
                    <a:pt x="178" y="46"/>
                  </a:lnTo>
                  <a:lnTo>
                    <a:pt x="179" y="49"/>
                  </a:lnTo>
                  <a:lnTo>
                    <a:pt x="182" y="52"/>
                  </a:lnTo>
                  <a:lnTo>
                    <a:pt x="183" y="56"/>
                  </a:lnTo>
                  <a:lnTo>
                    <a:pt x="183" y="57"/>
                  </a:lnTo>
                  <a:lnTo>
                    <a:pt x="185" y="59"/>
                  </a:lnTo>
                  <a:lnTo>
                    <a:pt x="186" y="60"/>
                  </a:lnTo>
                  <a:lnTo>
                    <a:pt x="186" y="64"/>
                  </a:lnTo>
                  <a:lnTo>
                    <a:pt x="188" y="65"/>
                  </a:lnTo>
                  <a:lnTo>
                    <a:pt x="189" y="67"/>
                  </a:lnTo>
                  <a:lnTo>
                    <a:pt x="189" y="68"/>
                  </a:lnTo>
                  <a:lnTo>
                    <a:pt x="189" y="72"/>
                  </a:lnTo>
                  <a:lnTo>
                    <a:pt x="190" y="73"/>
                  </a:lnTo>
                  <a:lnTo>
                    <a:pt x="190" y="75"/>
                  </a:lnTo>
                  <a:lnTo>
                    <a:pt x="190" y="77"/>
                  </a:lnTo>
                  <a:lnTo>
                    <a:pt x="191" y="80"/>
                  </a:lnTo>
                  <a:lnTo>
                    <a:pt x="191" y="81"/>
                  </a:lnTo>
                  <a:lnTo>
                    <a:pt x="191" y="84"/>
                  </a:lnTo>
                  <a:lnTo>
                    <a:pt x="191" y="85"/>
                  </a:lnTo>
                  <a:lnTo>
                    <a:pt x="191" y="89"/>
                  </a:lnTo>
                  <a:lnTo>
                    <a:pt x="194" y="93"/>
                  </a:lnTo>
                  <a:lnTo>
                    <a:pt x="191" y="98"/>
                  </a:lnTo>
                  <a:lnTo>
                    <a:pt x="191" y="99"/>
                  </a:lnTo>
                  <a:lnTo>
                    <a:pt x="191" y="101"/>
                  </a:lnTo>
                  <a:lnTo>
                    <a:pt x="191" y="103"/>
                  </a:lnTo>
                  <a:lnTo>
                    <a:pt x="191" y="106"/>
                  </a:lnTo>
                  <a:lnTo>
                    <a:pt x="191" y="107"/>
                  </a:lnTo>
                  <a:lnTo>
                    <a:pt x="190" y="112"/>
                  </a:lnTo>
                  <a:lnTo>
                    <a:pt x="190" y="115"/>
                  </a:lnTo>
                  <a:lnTo>
                    <a:pt x="189" y="115"/>
                  </a:lnTo>
                  <a:lnTo>
                    <a:pt x="189" y="120"/>
                  </a:lnTo>
                  <a:lnTo>
                    <a:pt x="188" y="121"/>
                  </a:lnTo>
                  <a:lnTo>
                    <a:pt x="186" y="123"/>
                  </a:lnTo>
                  <a:lnTo>
                    <a:pt x="186" y="124"/>
                  </a:lnTo>
                  <a:lnTo>
                    <a:pt x="185" y="128"/>
                  </a:lnTo>
                  <a:lnTo>
                    <a:pt x="185" y="129"/>
                  </a:lnTo>
                  <a:lnTo>
                    <a:pt x="183" y="133"/>
                  </a:lnTo>
                  <a:lnTo>
                    <a:pt x="182" y="133"/>
                  </a:lnTo>
                  <a:lnTo>
                    <a:pt x="180" y="137"/>
                  </a:lnTo>
                  <a:lnTo>
                    <a:pt x="179" y="137"/>
                  </a:lnTo>
                  <a:lnTo>
                    <a:pt x="178" y="141"/>
                  </a:lnTo>
                  <a:lnTo>
                    <a:pt x="177" y="143"/>
                  </a:lnTo>
                  <a:lnTo>
                    <a:pt x="174" y="145"/>
                  </a:lnTo>
                  <a:lnTo>
                    <a:pt x="173" y="147"/>
                  </a:lnTo>
                  <a:lnTo>
                    <a:pt x="171" y="149"/>
                  </a:lnTo>
                  <a:lnTo>
                    <a:pt x="171" y="151"/>
                  </a:lnTo>
                  <a:lnTo>
                    <a:pt x="168" y="154"/>
                  </a:lnTo>
                  <a:lnTo>
                    <a:pt x="166" y="155"/>
                  </a:lnTo>
                  <a:lnTo>
                    <a:pt x="164" y="157"/>
                  </a:lnTo>
                  <a:lnTo>
                    <a:pt x="164" y="159"/>
                  </a:lnTo>
                  <a:lnTo>
                    <a:pt x="160" y="162"/>
                  </a:lnTo>
                  <a:lnTo>
                    <a:pt x="158" y="163"/>
                  </a:lnTo>
                  <a:lnTo>
                    <a:pt x="155" y="165"/>
                  </a:lnTo>
                  <a:lnTo>
                    <a:pt x="154" y="165"/>
                  </a:lnTo>
                  <a:lnTo>
                    <a:pt x="152" y="169"/>
                  </a:lnTo>
                  <a:lnTo>
                    <a:pt x="149" y="170"/>
                  </a:lnTo>
                  <a:lnTo>
                    <a:pt x="147" y="171"/>
                  </a:lnTo>
                  <a:lnTo>
                    <a:pt x="146" y="172"/>
                  </a:lnTo>
                  <a:lnTo>
                    <a:pt x="141" y="173"/>
                  </a:lnTo>
                  <a:lnTo>
                    <a:pt x="141" y="176"/>
                  </a:lnTo>
                  <a:lnTo>
                    <a:pt x="137" y="177"/>
                  </a:lnTo>
                  <a:lnTo>
                    <a:pt x="137" y="178"/>
                  </a:lnTo>
                  <a:lnTo>
                    <a:pt x="132" y="179"/>
                  </a:lnTo>
                  <a:lnTo>
                    <a:pt x="131" y="179"/>
                  </a:lnTo>
                  <a:lnTo>
                    <a:pt x="129" y="180"/>
                  </a:lnTo>
                  <a:lnTo>
                    <a:pt x="128" y="180"/>
                  </a:lnTo>
                  <a:lnTo>
                    <a:pt x="124" y="182"/>
                  </a:lnTo>
                  <a:lnTo>
                    <a:pt x="123" y="184"/>
                  </a:lnTo>
                  <a:lnTo>
                    <a:pt x="119" y="184"/>
                  </a:lnTo>
                  <a:lnTo>
                    <a:pt x="119" y="185"/>
                  </a:lnTo>
                  <a:lnTo>
                    <a:pt x="114" y="185"/>
                  </a:lnTo>
                  <a:lnTo>
                    <a:pt x="111" y="186"/>
                  </a:lnTo>
                  <a:lnTo>
                    <a:pt x="108" y="186"/>
                  </a:lnTo>
                  <a:lnTo>
                    <a:pt x="106" y="186"/>
                  </a:lnTo>
                  <a:lnTo>
                    <a:pt x="105" y="186"/>
                  </a:lnTo>
                  <a:lnTo>
                    <a:pt x="102" y="186"/>
                  </a:lnTo>
                  <a:lnTo>
                    <a:pt x="100" y="186"/>
                  </a:lnTo>
                  <a:lnTo>
                    <a:pt x="97" y="188"/>
                  </a:lnTo>
                  <a:lnTo>
                    <a:pt x="92" y="186"/>
                  </a:lnTo>
                  <a:lnTo>
                    <a:pt x="88" y="186"/>
                  </a:lnTo>
                  <a:lnTo>
                    <a:pt x="87" y="186"/>
                  </a:lnTo>
                  <a:lnTo>
                    <a:pt x="83" y="186"/>
                  </a:lnTo>
                  <a:lnTo>
                    <a:pt x="82" y="186"/>
                  </a:lnTo>
                  <a:lnTo>
                    <a:pt x="80" y="185"/>
                  </a:lnTo>
                  <a:lnTo>
                    <a:pt x="79" y="185"/>
                  </a:lnTo>
                  <a:lnTo>
                    <a:pt x="75" y="185"/>
                  </a:lnTo>
                  <a:lnTo>
                    <a:pt x="74" y="184"/>
                  </a:lnTo>
                  <a:lnTo>
                    <a:pt x="71" y="184"/>
                  </a:lnTo>
                  <a:lnTo>
                    <a:pt x="70" y="184"/>
                  </a:lnTo>
                  <a:lnTo>
                    <a:pt x="67" y="182"/>
                  </a:lnTo>
                  <a:lnTo>
                    <a:pt x="65" y="180"/>
                  </a:lnTo>
                  <a:lnTo>
                    <a:pt x="63" y="180"/>
                  </a:lnTo>
                  <a:lnTo>
                    <a:pt x="62" y="179"/>
                  </a:lnTo>
                  <a:lnTo>
                    <a:pt x="58" y="178"/>
                  </a:lnTo>
                  <a:lnTo>
                    <a:pt x="57" y="178"/>
                  </a:lnTo>
                  <a:lnTo>
                    <a:pt x="55" y="177"/>
                  </a:lnTo>
                  <a:lnTo>
                    <a:pt x="50" y="173"/>
                  </a:lnTo>
                  <a:lnTo>
                    <a:pt x="47" y="172"/>
                  </a:lnTo>
                  <a:lnTo>
                    <a:pt x="46" y="171"/>
                  </a:lnTo>
                  <a:lnTo>
                    <a:pt x="43" y="170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7" y="164"/>
                  </a:lnTo>
                  <a:lnTo>
                    <a:pt x="33" y="162"/>
                  </a:lnTo>
                  <a:lnTo>
                    <a:pt x="32" y="162"/>
                  </a:lnTo>
                  <a:lnTo>
                    <a:pt x="31" y="159"/>
                  </a:lnTo>
                  <a:lnTo>
                    <a:pt x="29" y="157"/>
                  </a:lnTo>
                  <a:lnTo>
                    <a:pt x="26" y="156"/>
                  </a:lnTo>
                  <a:lnTo>
                    <a:pt x="26" y="155"/>
                  </a:lnTo>
                  <a:lnTo>
                    <a:pt x="23" y="152"/>
                  </a:lnTo>
                  <a:lnTo>
                    <a:pt x="21" y="149"/>
                  </a:lnTo>
                  <a:lnTo>
                    <a:pt x="21" y="148"/>
                  </a:lnTo>
                  <a:lnTo>
                    <a:pt x="17" y="145"/>
                  </a:lnTo>
                  <a:lnTo>
                    <a:pt x="16" y="143"/>
                  </a:lnTo>
                  <a:lnTo>
                    <a:pt x="15" y="141"/>
                  </a:lnTo>
                  <a:lnTo>
                    <a:pt x="14" y="138"/>
                  </a:lnTo>
                  <a:lnTo>
                    <a:pt x="11" y="135"/>
                  </a:lnTo>
                  <a:lnTo>
                    <a:pt x="9" y="131"/>
                  </a:lnTo>
                  <a:lnTo>
                    <a:pt x="9" y="130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3"/>
                  </a:lnTo>
                  <a:lnTo>
                    <a:pt x="5" y="122"/>
                  </a:lnTo>
                  <a:lnTo>
                    <a:pt x="4" y="120"/>
                  </a:lnTo>
                  <a:lnTo>
                    <a:pt x="4" y="119"/>
                  </a:lnTo>
                  <a:lnTo>
                    <a:pt x="4" y="115"/>
                  </a:lnTo>
                  <a:lnTo>
                    <a:pt x="3" y="114"/>
                  </a:lnTo>
                  <a:lnTo>
                    <a:pt x="3" y="112"/>
                  </a:lnTo>
                  <a:lnTo>
                    <a:pt x="3" y="110"/>
                  </a:lnTo>
                  <a:lnTo>
                    <a:pt x="1" y="107"/>
                  </a:lnTo>
                  <a:lnTo>
                    <a:pt x="1" y="106"/>
                  </a:lnTo>
                  <a:lnTo>
                    <a:pt x="1" y="103"/>
                  </a:lnTo>
                  <a:lnTo>
                    <a:pt x="1" y="101"/>
                  </a:lnTo>
                  <a:lnTo>
                    <a:pt x="1" y="98"/>
                  </a:lnTo>
                  <a:lnTo>
                    <a:pt x="0" y="93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5"/>
                  </a:lnTo>
                  <a:lnTo>
                    <a:pt x="1" y="84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3" y="75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4" y="67"/>
                  </a:lnTo>
                  <a:lnTo>
                    <a:pt x="5" y="66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59"/>
                  </a:lnTo>
                  <a:lnTo>
                    <a:pt x="8" y="58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3" y="50"/>
                  </a:lnTo>
                  <a:lnTo>
                    <a:pt x="14" y="50"/>
                  </a:lnTo>
                  <a:lnTo>
                    <a:pt x="15" y="46"/>
                  </a:lnTo>
                  <a:lnTo>
                    <a:pt x="16" y="44"/>
                  </a:lnTo>
                  <a:lnTo>
                    <a:pt x="17" y="42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9" y="29"/>
                  </a:lnTo>
                  <a:lnTo>
                    <a:pt x="29" y="28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17"/>
            <p:cNvSpPr>
              <a:spLocks/>
            </p:cNvSpPr>
            <p:nvPr/>
          </p:nvSpPr>
          <p:spPr bwMode="auto">
            <a:xfrm>
              <a:off x="2763" y="3060"/>
              <a:ext cx="195" cy="189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43" y="17"/>
                </a:cxn>
                <a:cxn ang="0">
                  <a:pos x="51" y="11"/>
                </a:cxn>
                <a:cxn ang="0">
                  <a:pos x="62" y="8"/>
                </a:cxn>
                <a:cxn ang="0">
                  <a:pos x="70" y="3"/>
                </a:cxn>
                <a:cxn ang="0">
                  <a:pos x="82" y="1"/>
                </a:cxn>
                <a:cxn ang="0">
                  <a:pos x="91" y="1"/>
                </a:cxn>
                <a:cxn ang="0">
                  <a:pos x="105" y="1"/>
                </a:cxn>
                <a:cxn ang="0">
                  <a:pos x="113" y="2"/>
                </a:cxn>
                <a:cxn ang="0">
                  <a:pos x="122" y="3"/>
                </a:cxn>
                <a:cxn ang="0">
                  <a:pos x="130" y="7"/>
                </a:cxn>
                <a:cxn ang="0">
                  <a:pos x="138" y="10"/>
                </a:cxn>
                <a:cxn ang="0">
                  <a:pos x="149" y="17"/>
                </a:cxn>
                <a:cxn ang="0">
                  <a:pos x="160" y="25"/>
                </a:cxn>
                <a:cxn ang="0">
                  <a:pos x="166" y="31"/>
                </a:cxn>
                <a:cxn ang="0">
                  <a:pos x="172" y="39"/>
                </a:cxn>
                <a:cxn ang="0">
                  <a:pos x="179" y="49"/>
                </a:cxn>
                <a:cxn ang="0">
                  <a:pos x="185" y="59"/>
                </a:cxn>
                <a:cxn ang="0">
                  <a:pos x="189" y="67"/>
                </a:cxn>
                <a:cxn ang="0">
                  <a:pos x="190" y="75"/>
                </a:cxn>
                <a:cxn ang="0">
                  <a:pos x="191" y="84"/>
                </a:cxn>
                <a:cxn ang="0">
                  <a:pos x="191" y="98"/>
                </a:cxn>
                <a:cxn ang="0">
                  <a:pos x="191" y="106"/>
                </a:cxn>
                <a:cxn ang="0">
                  <a:pos x="189" y="115"/>
                </a:cxn>
                <a:cxn ang="0">
                  <a:pos x="186" y="124"/>
                </a:cxn>
                <a:cxn ang="0">
                  <a:pos x="182" y="133"/>
                </a:cxn>
                <a:cxn ang="0">
                  <a:pos x="177" y="143"/>
                </a:cxn>
                <a:cxn ang="0">
                  <a:pos x="171" y="151"/>
                </a:cxn>
                <a:cxn ang="0">
                  <a:pos x="164" y="159"/>
                </a:cxn>
                <a:cxn ang="0">
                  <a:pos x="154" y="165"/>
                </a:cxn>
                <a:cxn ang="0">
                  <a:pos x="146" y="172"/>
                </a:cxn>
                <a:cxn ang="0">
                  <a:pos x="137" y="178"/>
                </a:cxn>
                <a:cxn ang="0">
                  <a:pos x="128" y="180"/>
                </a:cxn>
                <a:cxn ang="0">
                  <a:pos x="119" y="185"/>
                </a:cxn>
                <a:cxn ang="0">
                  <a:pos x="106" y="186"/>
                </a:cxn>
                <a:cxn ang="0">
                  <a:pos x="97" y="188"/>
                </a:cxn>
                <a:cxn ang="0">
                  <a:pos x="83" y="186"/>
                </a:cxn>
                <a:cxn ang="0">
                  <a:pos x="75" y="185"/>
                </a:cxn>
                <a:cxn ang="0">
                  <a:pos x="67" y="182"/>
                </a:cxn>
                <a:cxn ang="0">
                  <a:pos x="58" y="178"/>
                </a:cxn>
                <a:cxn ang="0">
                  <a:pos x="47" y="172"/>
                </a:cxn>
                <a:cxn ang="0">
                  <a:pos x="39" y="168"/>
                </a:cxn>
                <a:cxn ang="0">
                  <a:pos x="31" y="159"/>
                </a:cxn>
                <a:cxn ang="0">
                  <a:pos x="23" y="152"/>
                </a:cxn>
                <a:cxn ang="0">
                  <a:pos x="16" y="143"/>
                </a:cxn>
                <a:cxn ang="0">
                  <a:pos x="9" y="131"/>
                </a:cxn>
                <a:cxn ang="0">
                  <a:pos x="7" y="123"/>
                </a:cxn>
                <a:cxn ang="0">
                  <a:pos x="4" y="115"/>
                </a:cxn>
                <a:cxn ang="0">
                  <a:pos x="1" y="107"/>
                </a:cxn>
                <a:cxn ang="0">
                  <a:pos x="1" y="98"/>
                </a:cxn>
                <a:cxn ang="0">
                  <a:pos x="1" y="85"/>
                </a:cxn>
                <a:cxn ang="0">
                  <a:pos x="3" y="75"/>
                </a:cxn>
                <a:cxn ang="0">
                  <a:pos x="5" y="66"/>
                </a:cxn>
                <a:cxn ang="0">
                  <a:pos x="8" y="58"/>
                </a:cxn>
                <a:cxn ang="0">
                  <a:pos x="14" y="50"/>
                </a:cxn>
                <a:cxn ang="0">
                  <a:pos x="20" y="40"/>
                </a:cxn>
                <a:cxn ang="0">
                  <a:pos x="26" y="32"/>
                </a:cxn>
              </a:cxnLst>
              <a:rect l="0" t="0" r="r" b="b"/>
              <a:pathLst>
                <a:path w="195" h="189">
                  <a:moveTo>
                    <a:pt x="29" y="28"/>
                  </a:moveTo>
                  <a:lnTo>
                    <a:pt x="29" y="28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8" y="21"/>
                  </a:lnTo>
                  <a:lnTo>
                    <a:pt x="39" y="21"/>
                  </a:lnTo>
                  <a:lnTo>
                    <a:pt x="41" y="18"/>
                  </a:lnTo>
                  <a:lnTo>
                    <a:pt x="43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59" y="8"/>
                  </a:lnTo>
                  <a:lnTo>
                    <a:pt x="62" y="8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9" y="4"/>
                  </a:lnTo>
                  <a:lnTo>
                    <a:pt x="70" y="3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7" y="0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11" y="1"/>
                  </a:lnTo>
                  <a:lnTo>
                    <a:pt x="113" y="2"/>
                  </a:lnTo>
                  <a:lnTo>
                    <a:pt x="114" y="2"/>
                  </a:lnTo>
                  <a:lnTo>
                    <a:pt x="117" y="2"/>
                  </a:lnTo>
                  <a:lnTo>
                    <a:pt x="119" y="3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5" y="4"/>
                  </a:lnTo>
                  <a:lnTo>
                    <a:pt x="128" y="7"/>
                  </a:lnTo>
                  <a:lnTo>
                    <a:pt x="130" y="7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36" y="9"/>
                  </a:lnTo>
                  <a:lnTo>
                    <a:pt x="138" y="10"/>
                  </a:lnTo>
                  <a:lnTo>
                    <a:pt x="142" y="12"/>
                  </a:lnTo>
                  <a:lnTo>
                    <a:pt x="146" y="15"/>
                  </a:lnTo>
                  <a:lnTo>
                    <a:pt x="147" y="16"/>
                  </a:lnTo>
                  <a:lnTo>
                    <a:pt x="149" y="17"/>
                  </a:lnTo>
                  <a:lnTo>
                    <a:pt x="153" y="19"/>
                  </a:lnTo>
                  <a:lnTo>
                    <a:pt x="154" y="19"/>
                  </a:lnTo>
                  <a:lnTo>
                    <a:pt x="156" y="23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2" y="28"/>
                  </a:lnTo>
                  <a:lnTo>
                    <a:pt x="164" y="29"/>
                  </a:lnTo>
                  <a:lnTo>
                    <a:pt x="166" y="31"/>
                  </a:lnTo>
                  <a:lnTo>
                    <a:pt x="166" y="32"/>
                  </a:lnTo>
                  <a:lnTo>
                    <a:pt x="170" y="35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4" y="42"/>
                  </a:lnTo>
                  <a:lnTo>
                    <a:pt x="177" y="44"/>
                  </a:lnTo>
                  <a:lnTo>
                    <a:pt x="178" y="46"/>
                  </a:lnTo>
                  <a:lnTo>
                    <a:pt x="179" y="49"/>
                  </a:lnTo>
                  <a:lnTo>
                    <a:pt x="182" y="52"/>
                  </a:lnTo>
                  <a:lnTo>
                    <a:pt x="183" y="56"/>
                  </a:lnTo>
                  <a:lnTo>
                    <a:pt x="183" y="57"/>
                  </a:lnTo>
                  <a:lnTo>
                    <a:pt x="185" y="59"/>
                  </a:lnTo>
                  <a:lnTo>
                    <a:pt x="186" y="60"/>
                  </a:lnTo>
                  <a:lnTo>
                    <a:pt x="186" y="64"/>
                  </a:lnTo>
                  <a:lnTo>
                    <a:pt x="188" y="65"/>
                  </a:lnTo>
                  <a:lnTo>
                    <a:pt x="189" y="67"/>
                  </a:lnTo>
                  <a:lnTo>
                    <a:pt x="189" y="68"/>
                  </a:lnTo>
                  <a:lnTo>
                    <a:pt x="189" y="72"/>
                  </a:lnTo>
                  <a:lnTo>
                    <a:pt x="190" y="73"/>
                  </a:lnTo>
                  <a:lnTo>
                    <a:pt x="190" y="75"/>
                  </a:lnTo>
                  <a:lnTo>
                    <a:pt x="190" y="77"/>
                  </a:lnTo>
                  <a:lnTo>
                    <a:pt x="191" y="80"/>
                  </a:lnTo>
                  <a:lnTo>
                    <a:pt x="191" y="81"/>
                  </a:lnTo>
                  <a:lnTo>
                    <a:pt x="191" y="84"/>
                  </a:lnTo>
                  <a:lnTo>
                    <a:pt x="191" y="85"/>
                  </a:lnTo>
                  <a:lnTo>
                    <a:pt x="191" y="89"/>
                  </a:lnTo>
                  <a:lnTo>
                    <a:pt x="194" y="93"/>
                  </a:lnTo>
                  <a:lnTo>
                    <a:pt x="191" y="98"/>
                  </a:lnTo>
                  <a:lnTo>
                    <a:pt x="191" y="99"/>
                  </a:lnTo>
                  <a:lnTo>
                    <a:pt x="191" y="101"/>
                  </a:lnTo>
                  <a:lnTo>
                    <a:pt x="191" y="103"/>
                  </a:lnTo>
                  <a:lnTo>
                    <a:pt x="191" y="106"/>
                  </a:lnTo>
                  <a:lnTo>
                    <a:pt x="191" y="107"/>
                  </a:lnTo>
                  <a:lnTo>
                    <a:pt x="190" y="112"/>
                  </a:lnTo>
                  <a:lnTo>
                    <a:pt x="190" y="115"/>
                  </a:lnTo>
                  <a:lnTo>
                    <a:pt x="189" y="115"/>
                  </a:lnTo>
                  <a:lnTo>
                    <a:pt x="189" y="120"/>
                  </a:lnTo>
                  <a:lnTo>
                    <a:pt x="188" y="121"/>
                  </a:lnTo>
                  <a:lnTo>
                    <a:pt x="186" y="123"/>
                  </a:lnTo>
                  <a:lnTo>
                    <a:pt x="186" y="124"/>
                  </a:lnTo>
                  <a:lnTo>
                    <a:pt x="185" y="128"/>
                  </a:lnTo>
                  <a:lnTo>
                    <a:pt x="185" y="129"/>
                  </a:lnTo>
                  <a:lnTo>
                    <a:pt x="183" y="133"/>
                  </a:lnTo>
                  <a:lnTo>
                    <a:pt x="182" y="133"/>
                  </a:lnTo>
                  <a:lnTo>
                    <a:pt x="180" y="137"/>
                  </a:lnTo>
                  <a:lnTo>
                    <a:pt x="179" y="137"/>
                  </a:lnTo>
                  <a:lnTo>
                    <a:pt x="178" y="141"/>
                  </a:lnTo>
                  <a:lnTo>
                    <a:pt x="177" y="143"/>
                  </a:lnTo>
                  <a:lnTo>
                    <a:pt x="174" y="145"/>
                  </a:lnTo>
                  <a:lnTo>
                    <a:pt x="173" y="147"/>
                  </a:lnTo>
                  <a:lnTo>
                    <a:pt x="171" y="149"/>
                  </a:lnTo>
                  <a:lnTo>
                    <a:pt x="171" y="151"/>
                  </a:lnTo>
                  <a:lnTo>
                    <a:pt x="168" y="154"/>
                  </a:lnTo>
                  <a:lnTo>
                    <a:pt x="166" y="155"/>
                  </a:lnTo>
                  <a:lnTo>
                    <a:pt x="164" y="157"/>
                  </a:lnTo>
                  <a:lnTo>
                    <a:pt x="164" y="159"/>
                  </a:lnTo>
                  <a:lnTo>
                    <a:pt x="160" y="162"/>
                  </a:lnTo>
                  <a:lnTo>
                    <a:pt x="158" y="163"/>
                  </a:lnTo>
                  <a:lnTo>
                    <a:pt x="155" y="165"/>
                  </a:lnTo>
                  <a:lnTo>
                    <a:pt x="154" y="165"/>
                  </a:lnTo>
                  <a:lnTo>
                    <a:pt x="152" y="169"/>
                  </a:lnTo>
                  <a:lnTo>
                    <a:pt x="149" y="170"/>
                  </a:lnTo>
                  <a:lnTo>
                    <a:pt x="147" y="171"/>
                  </a:lnTo>
                  <a:lnTo>
                    <a:pt x="146" y="172"/>
                  </a:lnTo>
                  <a:lnTo>
                    <a:pt x="141" y="173"/>
                  </a:lnTo>
                  <a:lnTo>
                    <a:pt x="141" y="176"/>
                  </a:lnTo>
                  <a:lnTo>
                    <a:pt x="137" y="177"/>
                  </a:lnTo>
                  <a:lnTo>
                    <a:pt x="137" y="178"/>
                  </a:lnTo>
                  <a:lnTo>
                    <a:pt x="132" y="179"/>
                  </a:lnTo>
                  <a:lnTo>
                    <a:pt x="131" y="179"/>
                  </a:lnTo>
                  <a:lnTo>
                    <a:pt x="129" y="180"/>
                  </a:lnTo>
                  <a:lnTo>
                    <a:pt x="128" y="180"/>
                  </a:lnTo>
                  <a:lnTo>
                    <a:pt x="124" y="182"/>
                  </a:lnTo>
                  <a:lnTo>
                    <a:pt x="123" y="184"/>
                  </a:lnTo>
                  <a:lnTo>
                    <a:pt x="119" y="184"/>
                  </a:lnTo>
                  <a:lnTo>
                    <a:pt x="119" y="185"/>
                  </a:lnTo>
                  <a:lnTo>
                    <a:pt x="114" y="185"/>
                  </a:lnTo>
                  <a:lnTo>
                    <a:pt x="111" y="186"/>
                  </a:lnTo>
                  <a:lnTo>
                    <a:pt x="108" y="186"/>
                  </a:lnTo>
                  <a:lnTo>
                    <a:pt x="106" y="186"/>
                  </a:lnTo>
                  <a:lnTo>
                    <a:pt x="105" y="186"/>
                  </a:lnTo>
                  <a:lnTo>
                    <a:pt x="102" y="186"/>
                  </a:lnTo>
                  <a:lnTo>
                    <a:pt x="100" y="186"/>
                  </a:lnTo>
                  <a:lnTo>
                    <a:pt x="97" y="188"/>
                  </a:lnTo>
                  <a:lnTo>
                    <a:pt x="92" y="186"/>
                  </a:lnTo>
                  <a:lnTo>
                    <a:pt x="88" y="186"/>
                  </a:lnTo>
                  <a:lnTo>
                    <a:pt x="87" y="186"/>
                  </a:lnTo>
                  <a:lnTo>
                    <a:pt x="83" y="186"/>
                  </a:lnTo>
                  <a:lnTo>
                    <a:pt x="82" y="186"/>
                  </a:lnTo>
                  <a:lnTo>
                    <a:pt x="80" y="185"/>
                  </a:lnTo>
                  <a:lnTo>
                    <a:pt x="79" y="185"/>
                  </a:lnTo>
                  <a:lnTo>
                    <a:pt x="75" y="185"/>
                  </a:lnTo>
                  <a:lnTo>
                    <a:pt x="74" y="184"/>
                  </a:lnTo>
                  <a:lnTo>
                    <a:pt x="71" y="184"/>
                  </a:lnTo>
                  <a:lnTo>
                    <a:pt x="70" y="184"/>
                  </a:lnTo>
                  <a:lnTo>
                    <a:pt x="67" y="182"/>
                  </a:lnTo>
                  <a:lnTo>
                    <a:pt x="65" y="180"/>
                  </a:lnTo>
                  <a:lnTo>
                    <a:pt x="63" y="180"/>
                  </a:lnTo>
                  <a:lnTo>
                    <a:pt x="62" y="179"/>
                  </a:lnTo>
                  <a:lnTo>
                    <a:pt x="58" y="178"/>
                  </a:lnTo>
                  <a:lnTo>
                    <a:pt x="57" y="178"/>
                  </a:lnTo>
                  <a:lnTo>
                    <a:pt x="55" y="177"/>
                  </a:lnTo>
                  <a:lnTo>
                    <a:pt x="50" y="173"/>
                  </a:lnTo>
                  <a:lnTo>
                    <a:pt x="47" y="172"/>
                  </a:lnTo>
                  <a:lnTo>
                    <a:pt x="46" y="171"/>
                  </a:lnTo>
                  <a:lnTo>
                    <a:pt x="43" y="170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7" y="164"/>
                  </a:lnTo>
                  <a:lnTo>
                    <a:pt x="33" y="162"/>
                  </a:lnTo>
                  <a:lnTo>
                    <a:pt x="32" y="162"/>
                  </a:lnTo>
                  <a:lnTo>
                    <a:pt x="31" y="159"/>
                  </a:lnTo>
                  <a:lnTo>
                    <a:pt x="29" y="157"/>
                  </a:lnTo>
                  <a:lnTo>
                    <a:pt x="26" y="156"/>
                  </a:lnTo>
                  <a:lnTo>
                    <a:pt x="26" y="155"/>
                  </a:lnTo>
                  <a:lnTo>
                    <a:pt x="23" y="152"/>
                  </a:lnTo>
                  <a:lnTo>
                    <a:pt x="21" y="149"/>
                  </a:lnTo>
                  <a:lnTo>
                    <a:pt x="21" y="148"/>
                  </a:lnTo>
                  <a:lnTo>
                    <a:pt x="17" y="145"/>
                  </a:lnTo>
                  <a:lnTo>
                    <a:pt x="16" y="143"/>
                  </a:lnTo>
                  <a:lnTo>
                    <a:pt x="15" y="141"/>
                  </a:lnTo>
                  <a:lnTo>
                    <a:pt x="14" y="138"/>
                  </a:lnTo>
                  <a:lnTo>
                    <a:pt x="11" y="135"/>
                  </a:lnTo>
                  <a:lnTo>
                    <a:pt x="9" y="131"/>
                  </a:lnTo>
                  <a:lnTo>
                    <a:pt x="9" y="130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3"/>
                  </a:lnTo>
                  <a:lnTo>
                    <a:pt x="5" y="122"/>
                  </a:lnTo>
                  <a:lnTo>
                    <a:pt x="4" y="120"/>
                  </a:lnTo>
                  <a:lnTo>
                    <a:pt x="4" y="119"/>
                  </a:lnTo>
                  <a:lnTo>
                    <a:pt x="4" y="115"/>
                  </a:lnTo>
                  <a:lnTo>
                    <a:pt x="3" y="114"/>
                  </a:lnTo>
                  <a:lnTo>
                    <a:pt x="3" y="112"/>
                  </a:lnTo>
                  <a:lnTo>
                    <a:pt x="3" y="110"/>
                  </a:lnTo>
                  <a:lnTo>
                    <a:pt x="1" y="107"/>
                  </a:lnTo>
                  <a:lnTo>
                    <a:pt x="1" y="106"/>
                  </a:lnTo>
                  <a:lnTo>
                    <a:pt x="1" y="103"/>
                  </a:lnTo>
                  <a:lnTo>
                    <a:pt x="1" y="101"/>
                  </a:lnTo>
                  <a:lnTo>
                    <a:pt x="1" y="98"/>
                  </a:lnTo>
                  <a:lnTo>
                    <a:pt x="0" y="93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5"/>
                  </a:lnTo>
                  <a:lnTo>
                    <a:pt x="1" y="84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3" y="75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4" y="67"/>
                  </a:lnTo>
                  <a:lnTo>
                    <a:pt x="5" y="66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59"/>
                  </a:lnTo>
                  <a:lnTo>
                    <a:pt x="8" y="58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3" y="50"/>
                  </a:lnTo>
                  <a:lnTo>
                    <a:pt x="14" y="50"/>
                  </a:lnTo>
                  <a:lnTo>
                    <a:pt x="15" y="46"/>
                  </a:lnTo>
                  <a:lnTo>
                    <a:pt x="16" y="44"/>
                  </a:lnTo>
                  <a:lnTo>
                    <a:pt x="17" y="42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9" y="29"/>
                  </a:lnTo>
                  <a:lnTo>
                    <a:pt x="29" y="28"/>
                  </a:lnTo>
                </a:path>
              </a:pathLst>
            </a:custGeom>
            <a:gradFill rotWithShape="0">
              <a:gsLst>
                <a:gs pos="0">
                  <a:srgbClr val="66CCFF"/>
                </a:gs>
                <a:gs pos="100000">
                  <a:srgbClr val="66CCFF">
                    <a:gamma/>
                    <a:shade val="60000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337" y="2487"/>
              <a:ext cx="194" cy="190"/>
            </a:xfrm>
            <a:custGeom>
              <a:avLst/>
              <a:gdLst/>
              <a:ahLst/>
              <a:cxnLst>
                <a:cxn ang="0">
                  <a:pos x="37" y="22"/>
                </a:cxn>
                <a:cxn ang="0">
                  <a:pos x="47" y="15"/>
                </a:cxn>
                <a:cxn ang="0">
                  <a:pos x="59" y="9"/>
                </a:cxn>
                <a:cxn ang="0">
                  <a:pos x="69" y="4"/>
                </a:cxn>
                <a:cxn ang="0">
                  <a:pos x="82" y="2"/>
                </a:cxn>
                <a:cxn ang="0">
                  <a:pos x="92" y="2"/>
                </a:cxn>
                <a:cxn ang="0">
                  <a:pos x="104" y="2"/>
                </a:cxn>
                <a:cxn ang="0">
                  <a:pos x="115" y="3"/>
                </a:cxn>
                <a:cxn ang="0">
                  <a:pos x="125" y="5"/>
                </a:cxn>
                <a:cxn ang="0">
                  <a:pos x="135" y="10"/>
                </a:cxn>
                <a:cxn ang="0">
                  <a:pos x="145" y="15"/>
                </a:cxn>
                <a:cxn ang="0">
                  <a:pos x="153" y="21"/>
                </a:cxn>
                <a:cxn ang="0">
                  <a:pos x="161" y="29"/>
                </a:cxn>
                <a:cxn ang="0">
                  <a:pos x="169" y="36"/>
                </a:cxn>
                <a:cxn ang="0">
                  <a:pos x="176" y="45"/>
                </a:cxn>
                <a:cxn ang="0">
                  <a:pos x="182" y="53"/>
                </a:cxn>
                <a:cxn ang="0">
                  <a:pos x="185" y="64"/>
                </a:cxn>
                <a:cxn ang="0">
                  <a:pos x="190" y="74"/>
                </a:cxn>
                <a:cxn ang="0">
                  <a:pos x="191" y="85"/>
                </a:cxn>
                <a:cxn ang="0">
                  <a:pos x="193" y="94"/>
                </a:cxn>
                <a:cxn ang="0">
                  <a:pos x="191" y="107"/>
                </a:cxn>
                <a:cxn ang="0">
                  <a:pos x="189" y="116"/>
                </a:cxn>
                <a:cxn ang="0">
                  <a:pos x="184" y="128"/>
                </a:cxn>
                <a:cxn ang="0">
                  <a:pos x="178" y="138"/>
                </a:cxn>
                <a:cxn ang="0">
                  <a:pos x="170" y="150"/>
                </a:cxn>
                <a:cxn ang="0">
                  <a:pos x="164" y="159"/>
                </a:cxn>
                <a:cxn ang="0">
                  <a:pos x="151" y="170"/>
                </a:cxn>
                <a:cxn ang="0">
                  <a:pos x="141" y="176"/>
                </a:cxn>
                <a:cxn ang="0">
                  <a:pos x="128" y="182"/>
                </a:cxn>
                <a:cxn ang="0">
                  <a:pos x="118" y="186"/>
                </a:cxn>
                <a:cxn ang="0">
                  <a:pos x="106" y="187"/>
                </a:cxn>
                <a:cxn ang="0">
                  <a:pos x="95" y="189"/>
                </a:cxn>
                <a:cxn ang="0">
                  <a:pos x="83" y="187"/>
                </a:cxn>
                <a:cxn ang="0">
                  <a:pos x="74" y="184"/>
                </a:cxn>
                <a:cxn ang="0">
                  <a:pos x="62" y="182"/>
                </a:cxn>
                <a:cxn ang="0">
                  <a:pos x="53" y="178"/>
                </a:cxn>
                <a:cxn ang="0">
                  <a:pos x="43" y="171"/>
                </a:cxn>
                <a:cxn ang="0">
                  <a:pos x="35" y="165"/>
                </a:cxn>
                <a:cxn ang="0">
                  <a:pos x="26" y="157"/>
                </a:cxn>
                <a:cxn ang="0">
                  <a:pos x="20" y="149"/>
                </a:cxn>
                <a:cxn ang="0">
                  <a:pos x="13" y="140"/>
                </a:cxn>
                <a:cxn ang="0">
                  <a:pos x="9" y="131"/>
                </a:cxn>
                <a:cxn ang="0">
                  <a:pos x="3" y="120"/>
                </a:cxn>
                <a:cxn ang="0">
                  <a:pos x="2" y="110"/>
                </a:cxn>
                <a:cxn ang="0">
                  <a:pos x="1" y="99"/>
                </a:cxn>
                <a:cxn ang="0">
                  <a:pos x="1" y="89"/>
                </a:cxn>
                <a:cxn ang="0">
                  <a:pos x="2" y="77"/>
                </a:cxn>
                <a:cxn ang="0">
                  <a:pos x="4" y="67"/>
                </a:cxn>
                <a:cxn ang="0">
                  <a:pos x="9" y="54"/>
                </a:cxn>
                <a:cxn ang="0">
                  <a:pos x="16" y="45"/>
                </a:cxn>
                <a:cxn ang="0">
                  <a:pos x="25" y="35"/>
                </a:cxn>
              </a:cxnLst>
              <a:rect l="0" t="0" r="r" b="b"/>
              <a:pathLst>
                <a:path w="194" h="190">
                  <a:moveTo>
                    <a:pt x="28" y="29"/>
                  </a:moveTo>
                  <a:lnTo>
                    <a:pt x="28" y="29"/>
                  </a:lnTo>
                  <a:lnTo>
                    <a:pt x="33" y="26"/>
                  </a:lnTo>
                  <a:lnTo>
                    <a:pt x="34" y="25"/>
                  </a:lnTo>
                  <a:lnTo>
                    <a:pt x="37" y="22"/>
                  </a:lnTo>
                  <a:lnTo>
                    <a:pt x="39" y="22"/>
                  </a:lnTo>
                  <a:lnTo>
                    <a:pt x="41" y="19"/>
                  </a:lnTo>
                  <a:lnTo>
                    <a:pt x="43" y="18"/>
                  </a:lnTo>
                  <a:lnTo>
                    <a:pt x="45" y="17"/>
                  </a:lnTo>
                  <a:lnTo>
                    <a:pt x="47" y="15"/>
                  </a:lnTo>
                  <a:lnTo>
                    <a:pt x="51" y="14"/>
                  </a:lnTo>
                  <a:lnTo>
                    <a:pt x="51" y="12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59" y="9"/>
                  </a:lnTo>
                  <a:lnTo>
                    <a:pt x="61" y="9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8" y="5"/>
                  </a:lnTo>
                  <a:lnTo>
                    <a:pt x="69" y="4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82" y="2"/>
                  </a:lnTo>
                  <a:lnTo>
                    <a:pt x="83" y="2"/>
                  </a:lnTo>
                  <a:lnTo>
                    <a:pt x="86" y="2"/>
                  </a:lnTo>
                  <a:lnTo>
                    <a:pt x="87" y="2"/>
                  </a:lnTo>
                  <a:lnTo>
                    <a:pt x="91" y="2"/>
                  </a:lnTo>
                  <a:lnTo>
                    <a:pt x="92" y="2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9" y="2"/>
                  </a:lnTo>
                  <a:lnTo>
                    <a:pt x="110" y="2"/>
                  </a:lnTo>
                  <a:lnTo>
                    <a:pt x="113" y="3"/>
                  </a:lnTo>
                  <a:lnTo>
                    <a:pt x="115" y="3"/>
                  </a:lnTo>
                  <a:lnTo>
                    <a:pt x="117" y="3"/>
                  </a:lnTo>
                  <a:lnTo>
                    <a:pt x="118" y="4"/>
                  </a:lnTo>
                  <a:lnTo>
                    <a:pt x="122" y="4"/>
                  </a:lnTo>
                  <a:lnTo>
                    <a:pt x="123" y="4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30" y="7"/>
                  </a:lnTo>
                  <a:lnTo>
                    <a:pt x="131" y="9"/>
                  </a:lnTo>
                  <a:lnTo>
                    <a:pt x="134" y="10"/>
                  </a:lnTo>
                  <a:lnTo>
                    <a:pt x="135" y="10"/>
                  </a:lnTo>
                  <a:lnTo>
                    <a:pt x="139" y="11"/>
                  </a:lnTo>
                  <a:lnTo>
                    <a:pt x="139" y="11"/>
                  </a:lnTo>
                  <a:lnTo>
                    <a:pt x="142" y="14"/>
                  </a:lnTo>
                  <a:lnTo>
                    <a:pt x="142" y="14"/>
                  </a:lnTo>
                  <a:lnTo>
                    <a:pt x="145" y="15"/>
                  </a:lnTo>
                  <a:lnTo>
                    <a:pt x="147" y="17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152" y="21"/>
                  </a:lnTo>
                  <a:lnTo>
                    <a:pt x="153" y="21"/>
                  </a:lnTo>
                  <a:lnTo>
                    <a:pt x="157" y="23"/>
                  </a:lnTo>
                  <a:lnTo>
                    <a:pt x="157" y="23"/>
                  </a:lnTo>
                  <a:lnTo>
                    <a:pt x="159" y="26"/>
                  </a:lnTo>
                  <a:lnTo>
                    <a:pt x="160" y="26"/>
                  </a:lnTo>
                  <a:lnTo>
                    <a:pt x="161" y="29"/>
                  </a:lnTo>
                  <a:lnTo>
                    <a:pt x="164" y="30"/>
                  </a:lnTo>
                  <a:lnTo>
                    <a:pt x="166" y="31"/>
                  </a:lnTo>
                  <a:lnTo>
                    <a:pt x="166" y="33"/>
                  </a:lnTo>
                  <a:lnTo>
                    <a:pt x="169" y="36"/>
                  </a:lnTo>
                  <a:lnTo>
                    <a:pt x="169" y="36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5" y="43"/>
                  </a:lnTo>
                  <a:lnTo>
                    <a:pt x="175" y="43"/>
                  </a:lnTo>
                  <a:lnTo>
                    <a:pt x="176" y="45"/>
                  </a:lnTo>
                  <a:lnTo>
                    <a:pt x="177" y="46"/>
                  </a:lnTo>
                  <a:lnTo>
                    <a:pt x="178" y="50"/>
                  </a:lnTo>
                  <a:lnTo>
                    <a:pt x="178" y="50"/>
                  </a:lnTo>
                  <a:lnTo>
                    <a:pt x="182" y="53"/>
                  </a:lnTo>
                  <a:lnTo>
                    <a:pt x="182" y="53"/>
                  </a:lnTo>
                  <a:lnTo>
                    <a:pt x="183" y="56"/>
                  </a:lnTo>
                  <a:lnTo>
                    <a:pt x="183" y="58"/>
                  </a:lnTo>
                  <a:lnTo>
                    <a:pt x="184" y="60"/>
                  </a:lnTo>
                  <a:lnTo>
                    <a:pt x="185" y="61"/>
                  </a:lnTo>
                  <a:lnTo>
                    <a:pt x="185" y="64"/>
                  </a:lnTo>
                  <a:lnTo>
                    <a:pt x="187" y="66"/>
                  </a:lnTo>
                  <a:lnTo>
                    <a:pt x="189" y="68"/>
                  </a:lnTo>
                  <a:lnTo>
                    <a:pt x="189" y="70"/>
                  </a:lnTo>
                  <a:lnTo>
                    <a:pt x="189" y="72"/>
                  </a:lnTo>
                  <a:lnTo>
                    <a:pt x="190" y="74"/>
                  </a:lnTo>
                  <a:lnTo>
                    <a:pt x="190" y="77"/>
                  </a:lnTo>
                  <a:lnTo>
                    <a:pt x="190" y="78"/>
                  </a:lnTo>
                  <a:lnTo>
                    <a:pt x="191" y="81"/>
                  </a:lnTo>
                  <a:lnTo>
                    <a:pt x="191" y="82"/>
                  </a:lnTo>
                  <a:lnTo>
                    <a:pt x="191" y="85"/>
                  </a:lnTo>
                  <a:lnTo>
                    <a:pt x="191" y="86"/>
                  </a:lnTo>
                  <a:lnTo>
                    <a:pt x="191" y="91"/>
                  </a:lnTo>
                  <a:lnTo>
                    <a:pt x="191" y="91"/>
                  </a:lnTo>
                  <a:lnTo>
                    <a:pt x="193" y="94"/>
                  </a:lnTo>
                  <a:lnTo>
                    <a:pt x="193" y="94"/>
                  </a:lnTo>
                  <a:lnTo>
                    <a:pt x="191" y="99"/>
                  </a:lnTo>
                  <a:lnTo>
                    <a:pt x="191" y="100"/>
                  </a:lnTo>
                  <a:lnTo>
                    <a:pt x="191" y="102"/>
                  </a:lnTo>
                  <a:lnTo>
                    <a:pt x="191" y="103"/>
                  </a:lnTo>
                  <a:lnTo>
                    <a:pt x="191" y="107"/>
                  </a:lnTo>
                  <a:lnTo>
                    <a:pt x="191" y="108"/>
                  </a:lnTo>
                  <a:lnTo>
                    <a:pt x="190" y="112"/>
                  </a:lnTo>
                  <a:lnTo>
                    <a:pt x="190" y="112"/>
                  </a:lnTo>
                  <a:lnTo>
                    <a:pt x="190" y="116"/>
                  </a:lnTo>
                  <a:lnTo>
                    <a:pt x="189" y="116"/>
                  </a:lnTo>
                  <a:lnTo>
                    <a:pt x="189" y="120"/>
                  </a:lnTo>
                  <a:lnTo>
                    <a:pt x="187" y="122"/>
                  </a:lnTo>
                  <a:lnTo>
                    <a:pt x="185" y="124"/>
                  </a:lnTo>
                  <a:lnTo>
                    <a:pt x="185" y="126"/>
                  </a:lnTo>
                  <a:lnTo>
                    <a:pt x="184" y="128"/>
                  </a:lnTo>
                  <a:lnTo>
                    <a:pt x="184" y="130"/>
                  </a:lnTo>
                  <a:lnTo>
                    <a:pt x="183" y="134"/>
                  </a:lnTo>
                  <a:lnTo>
                    <a:pt x="182" y="134"/>
                  </a:lnTo>
                  <a:lnTo>
                    <a:pt x="181" y="138"/>
                  </a:lnTo>
                  <a:lnTo>
                    <a:pt x="178" y="138"/>
                  </a:lnTo>
                  <a:lnTo>
                    <a:pt x="177" y="142"/>
                  </a:lnTo>
                  <a:lnTo>
                    <a:pt x="176" y="143"/>
                  </a:lnTo>
                  <a:lnTo>
                    <a:pt x="175" y="147"/>
                  </a:lnTo>
                  <a:lnTo>
                    <a:pt x="173" y="148"/>
                  </a:lnTo>
                  <a:lnTo>
                    <a:pt x="170" y="150"/>
                  </a:lnTo>
                  <a:lnTo>
                    <a:pt x="170" y="151"/>
                  </a:lnTo>
                  <a:lnTo>
                    <a:pt x="167" y="155"/>
                  </a:lnTo>
                  <a:lnTo>
                    <a:pt x="166" y="156"/>
                  </a:lnTo>
                  <a:lnTo>
                    <a:pt x="164" y="158"/>
                  </a:lnTo>
                  <a:lnTo>
                    <a:pt x="164" y="159"/>
                  </a:lnTo>
                  <a:lnTo>
                    <a:pt x="159" y="163"/>
                  </a:lnTo>
                  <a:lnTo>
                    <a:pt x="158" y="164"/>
                  </a:lnTo>
                  <a:lnTo>
                    <a:pt x="155" y="166"/>
                  </a:lnTo>
                  <a:lnTo>
                    <a:pt x="153" y="166"/>
                  </a:lnTo>
                  <a:lnTo>
                    <a:pt x="151" y="170"/>
                  </a:lnTo>
                  <a:lnTo>
                    <a:pt x="149" y="171"/>
                  </a:lnTo>
                  <a:lnTo>
                    <a:pt x="147" y="172"/>
                  </a:lnTo>
                  <a:lnTo>
                    <a:pt x="145" y="173"/>
                  </a:lnTo>
                  <a:lnTo>
                    <a:pt x="141" y="175"/>
                  </a:lnTo>
                  <a:lnTo>
                    <a:pt x="141" y="176"/>
                  </a:lnTo>
                  <a:lnTo>
                    <a:pt x="136" y="178"/>
                  </a:lnTo>
                  <a:lnTo>
                    <a:pt x="136" y="179"/>
                  </a:lnTo>
                  <a:lnTo>
                    <a:pt x="133" y="180"/>
                  </a:lnTo>
                  <a:lnTo>
                    <a:pt x="131" y="180"/>
                  </a:lnTo>
                  <a:lnTo>
                    <a:pt x="128" y="182"/>
                  </a:lnTo>
                  <a:lnTo>
                    <a:pt x="127" y="182"/>
                  </a:lnTo>
                  <a:lnTo>
                    <a:pt x="124" y="183"/>
                  </a:lnTo>
                  <a:lnTo>
                    <a:pt x="123" y="184"/>
                  </a:lnTo>
                  <a:lnTo>
                    <a:pt x="118" y="184"/>
                  </a:lnTo>
                  <a:lnTo>
                    <a:pt x="118" y="186"/>
                  </a:lnTo>
                  <a:lnTo>
                    <a:pt x="115" y="186"/>
                  </a:lnTo>
                  <a:lnTo>
                    <a:pt x="115" y="186"/>
                  </a:lnTo>
                  <a:lnTo>
                    <a:pt x="110" y="187"/>
                  </a:lnTo>
                  <a:lnTo>
                    <a:pt x="109" y="187"/>
                  </a:lnTo>
                  <a:lnTo>
                    <a:pt x="106" y="187"/>
                  </a:lnTo>
                  <a:lnTo>
                    <a:pt x="104" y="187"/>
                  </a:lnTo>
                  <a:lnTo>
                    <a:pt x="101" y="187"/>
                  </a:lnTo>
                  <a:lnTo>
                    <a:pt x="100" y="187"/>
                  </a:lnTo>
                  <a:lnTo>
                    <a:pt x="95" y="189"/>
                  </a:lnTo>
                  <a:lnTo>
                    <a:pt x="95" y="189"/>
                  </a:lnTo>
                  <a:lnTo>
                    <a:pt x="92" y="187"/>
                  </a:lnTo>
                  <a:lnTo>
                    <a:pt x="92" y="187"/>
                  </a:lnTo>
                  <a:lnTo>
                    <a:pt x="87" y="187"/>
                  </a:lnTo>
                  <a:lnTo>
                    <a:pt x="86" y="187"/>
                  </a:lnTo>
                  <a:lnTo>
                    <a:pt x="83" y="187"/>
                  </a:lnTo>
                  <a:lnTo>
                    <a:pt x="82" y="187"/>
                  </a:lnTo>
                  <a:lnTo>
                    <a:pt x="79" y="186"/>
                  </a:lnTo>
                  <a:lnTo>
                    <a:pt x="77" y="186"/>
                  </a:lnTo>
                  <a:lnTo>
                    <a:pt x="75" y="186"/>
                  </a:lnTo>
                  <a:lnTo>
                    <a:pt x="74" y="184"/>
                  </a:lnTo>
                  <a:lnTo>
                    <a:pt x="70" y="184"/>
                  </a:lnTo>
                  <a:lnTo>
                    <a:pt x="69" y="184"/>
                  </a:lnTo>
                  <a:lnTo>
                    <a:pt x="67" y="183"/>
                  </a:lnTo>
                  <a:lnTo>
                    <a:pt x="65" y="182"/>
                  </a:lnTo>
                  <a:lnTo>
                    <a:pt x="62" y="182"/>
                  </a:lnTo>
                  <a:lnTo>
                    <a:pt x="61" y="180"/>
                  </a:lnTo>
                  <a:lnTo>
                    <a:pt x="58" y="179"/>
                  </a:lnTo>
                  <a:lnTo>
                    <a:pt x="57" y="179"/>
                  </a:lnTo>
                  <a:lnTo>
                    <a:pt x="53" y="178"/>
                  </a:lnTo>
                  <a:lnTo>
                    <a:pt x="53" y="178"/>
                  </a:lnTo>
                  <a:lnTo>
                    <a:pt x="50" y="175"/>
                  </a:lnTo>
                  <a:lnTo>
                    <a:pt x="50" y="175"/>
                  </a:lnTo>
                  <a:lnTo>
                    <a:pt x="47" y="173"/>
                  </a:lnTo>
                  <a:lnTo>
                    <a:pt x="45" y="172"/>
                  </a:lnTo>
                  <a:lnTo>
                    <a:pt x="43" y="171"/>
                  </a:lnTo>
                  <a:lnTo>
                    <a:pt x="43" y="171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5" y="165"/>
                  </a:lnTo>
                  <a:lnTo>
                    <a:pt x="35" y="165"/>
                  </a:lnTo>
                  <a:lnTo>
                    <a:pt x="33" y="163"/>
                  </a:lnTo>
                  <a:lnTo>
                    <a:pt x="32" y="163"/>
                  </a:lnTo>
                  <a:lnTo>
                    <a:pt x="29" y="159"/>
                  </a:lnTo>
                  <a:lnTo>
                    <a:pt x="28" y="158"/>
                  </a:lnTo>
                  <a:lnTo>
                    <a:pt x="26" y="157"/>
                  </a:lnTo>
                  <a:lnTo>
                    <a:pt x="26" y="156"/>
                  </a:lnTo>
                  <a:lnTo>
                    <a:pt x="23" y="152"/>
                  </a:lnTo>
                  <a:lnTo>
                    <a:pt x="23" y="152"/>
                  </a:lnTo>
                  <a:lnTo>
                    <a:pt x="20" y="150"/>
                  </a:lnTo>
                  <a:lnTo>
                    <a:pt x="20" y="149"/>
                  </a:lnTo>
                  <a:lnTo>
                    <a:pt x="17" y="147"/>
                  </a:lnTo>
                  <a:lnTo>
                    <a:pt x="17" y="147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3" y="140"/>
                  </a:lnTo>
                  <a:lnTo>
                    <a:pt x="13" y="140"/>
                  </a:lnTo>
                  <a:lnTo>
                    <a:pt x="10" y="135"/>
                  </a:lnTo>
                  <a:lnTo>
                    <a:pt x="10" y="135"/>
                  </a:lnTo>
                  <a:lnTo>
                    <a:pt x="9" y="133"/>
                  </a:lnTo>
                  <a:lnTo>
                    <a:pt x="9" y="131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4"/>
                  </a:lnTo>
                  <a:lnTo>
                    <a:pt x="4" y="123"/>
                  </a:lnTo>
                  <a:lnTo>
                    <a:pt x="3" y="120"/>
                  </a:lnTo>
                  <a:lnTo>
                    <a:pt x="3" y="119"/>
                  </a:lnTo>
                  <a:lnTo>
                    <a:pt x="3" y="116"/>
                  </a:lnTo>
                  <a:lnTo>
                    <a:pt x="2" y="115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9"/>
                  </a:lnTo>
                  <a:lnTo>
                    <a:pt x="1" y="99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1" y="91"/>
                  </a:lnTo>
                  <a:lnTo>
                    <a:pt x="1" y="89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1" y="82"/>
                  </a:lnTo>
                  <a:lnTo>
                    <a:pt x="1" y="81"/>
                  </a:lnTo>
                  <a:lnTo>
                    <a:pt x="2" y="77"/>
                  </a:lnTo>
                  <a:lnTo>
                    <a:pt x="2" y="77"/>
                  </a:lnTo>
                  <a:lnTo>
                    <a:pt x="2" y="72"/>
                  </a:lnTo>
                  <a:lnTo>
                    <a:pt x="3" y="72"/>
                  </a:lnTo>
                  <a:lnTo>
                    <a:pt x="3" y="68"/>
                  </a:lnTo>
                  <a:lnTo>
                    <a:pt x="4" y="67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7" y="43"/>
                  </a:lnTo>
                  <a:lnTo>
                    <a:pt x="19" y="42"/>
                  </a:lnTo>
                  <a:lnTo>
                    <a:pt x="21" y="38"/>
                  </a:lnTo>
                  <a:lnTo>
                    <a:pt x="21" y="37"/>
                  </a:lnTo>
                  <a:lnTo>
                    <a:pt x="25" y="35"/>
                  </a:lnTo>
                  <a:lnTo>
                    <a:pt x="26" y="33"/>
                  </a:lnTo>
                  <a:lnTo>
                    <a:pt x="28" y="30"/>
                  </a:lnTo>
                  <a:lnTo>
                    <a:pt x="28" y="29"/>
                  </a:lnTo>
                </a:path>
              </a:pathLst>
            </a:custGeom>
            <a:gradFill rotWithShape="0">
              <a:gsLst>
                <a:gs pos="0">
                  <a:srgbClr val="66CCFF"/>
                </a:gs>
                <a:gs pos="100000">
                  <a:srgbClr val="66CCFF">
                    <a:gamma/>
                    <a:shade val="60000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32" name="Freeform 19"/>
            <p:cNvSpPr>
              <a:spLocks/>
            </p:cNvSpPr>
            <p:nvPr/>
          </p:nvSpPr>
          <p:spPr bwMode="auto">
            <a:xfrm>
              <a:off x="3337" y="2487"/>
              <a:ext cx="194" cy="190"/>
            </a:xfrm>
            <a:custGeom>
              <a:avLst/>
              <a:gdLst>
                <a:gd name="T0" fmla="*/ 34 w 194"/>
                <a:gd name="T1" fmla="*/ 25 h 190"/>
                <a:gd name="T2" fmla="*/ 43 w 194"/>
                <a:gd name="T3" fmla="*/ 18 h 190"/>
                <a:gd name="T4" fmla="*/ 51 w 194"/>
                <a:gd name="T5" fmla="*/ 12 h 190"/>
                <a:gd name="T6" fmla="*/ 61 w 194"/>
                <a:gd name="T7" fmla="*/ 9 h 190"/>
                <a:gd name="T8" fmla="*/ 69 w 194"/>
                <a:gd name="T9" fmla="*/ 4 h 190"/>
                <a:gd name="T10" fmla="*/ 82 w 194"/>
                <a:gd name="T11" fmla="*/ 2 h 190"/>
                <a:gd name="T12" fmla="*/ 91 w 194"/>
                <a:gd name="T13" fmla="*/ 2 h 190"/>
                <a:gd name="T14" fmla="*/ 104 w 194"/>
                <a:gd name="T15" fmla="*/ 2 h 190"/>
                <a:gd name="T16" fmla="*/ 113 w 194"/>
                <a:gd name="T17" fmla="*/ 3 h 190"/>
                <a:gd name="T18" fmla="*/ 122 w 194"/>
                <a:gd name="T19" fmla="*/ 4 h 190"/>
                <a:gd name="T20" fmla="*/ 130 w 194"/>
                <a:gd name="T21" fmla="*/ 7 h 190"/>
                <a:gd name="T22" fmla="*/ 139 w 194"/>
                <a:gd name="T23" fmla="*/ 11 h 190"/>
                <a:gd name="T24" fmla="*/ 149 w 194"/>
                <a:gd name="T25" fmla="*/ 18 h 190"/>
                <a:gd name="T26" fmla="*/ 159 w 194"/>
                <a:gd name="T27" fmla="*/ 26 h 190"/>
                <a:gd name="T28" fmla="*/ 166 w 194"/>
                <a:gd name="T29" fmla="*/ 31 h 190"/>
                <a:gd name="T30" fmla="*/ 172 w 194"/>
                <a:gd name="T31" fmla="*/ 39 h 190"/>
                <a:gd name="T32" fmla="*/ 178 w 194"/>
                <a:gd name="T33" fmla="*/ 50 h 190"/>
                <a:gd name="T34" fmla="*/ 184 w 194"/>
                <a:gd name="T35" fmla="*/ 60 h 190"/>
                <a:gd name="T36" fmla="*/ 189 w 194"/>
                <a:gd name="T37" fmla="*/ 68 h 190"/>
                <a:gd name="T38" fmla="*/ 190 w 194"/>
                <a:gd name="T39" fmla="*/ 77 h 190"/>
                <a:gd name="T40" fmla="*/ 191 w 194"/>
                <a:gd name="T41" fmla="*/ 85 h 190"/>
                <a:gd name="T42" fmla="*/ 191 w 194"/>
                <a:gd name="T43" fmla="*/ 99 h 190"/>
                <a:gd name="T44" fmla="*/ 191 w 194"/>
                <a:gd name="T45" fmla="*/ 107 h 190"/>
                <a:gd name="T46" fmla="*/ 189 w 194"/>
                <a:gd name="T47" fmla="*/ 116 h 190"/>
                <a:gd name="T48" fmla="*/ 185 w 194"/>
                <a:gd name="T49" fmla="*/ 126 h 190"/>
                <a:gd name="T50" fmla="*/ 182 w 194"/>
                <a:gd name="T51" fmla="*/ 134 h 190"/>
                <a:gd name="T52" fmla="*/ 176 w 194"/>
                <a:gd name="T53" fmla="*/ 143 h 190"/>
                <a:gd name="T54" fmla="*/ 170 w 194"/>
                <a:gd name="T55" fmla="*/ 151 h 190"/>
                <a:gd name="T56" fmla="*/ 164 w 194"/>
                <a:gd name="T57" fmla="*/ 159 h 190"/>
                <a:gd name="T58" fmla="*/ 153 w 194"/>
                <a:gd name="T59" fmla="*/ 166 h 190"/>
                <a:gd name="T60" fmla="*/ 145 w 194"/>
                <a:gd name="T61" fmla="*/ 173 h 190"/>
                <a:gd name="T62" fmla="*/ 136 w 194"/>
                <a:gd name="T63" fmla="*/ 179 h 190"/>
                <a:gd name="T64" fmla="*/ 127 w 194"/>
                <a:gd name="T65" fmla="*/ 182 h 190"/>
                <a:gd name="T66" fmla="*/ 118 w 194"/>
                <a:gd name="T67" fmla="*/ 186 h 190"/>
                <a:gd name="T68" fmla="*/ 106 w 194"/>
                <a:gd name="T69" fmla="*/ 187 h 190"/>
                <a:gd name="T70" fmla="*/ 95 w 194"/>
                <a:gd name="T71" fmla="*/ 189 h 190"/>
                <a:gd name="T72" fmla="*/ 83 w 194"/>
                <a:gd name="T73" fmla="*/ 187 h 190"/>
                <a:gd name="T74" fmla="*/ 75 w 194"/>
                <a:gd name="T75" fmla="*/ 186 h 190"/>
                <a:gd name="T76" fmla="*/ 67 w 194"/>
                <a:gd name="T77" fmla="*/ 183 h 190"/>
                <a:gd name="T78" fmla="*/ 58 w 194"/>
                <a:gd name="T79" fmla="*/ 179 h 190"/>
                <a:gd name="T80" fmla="*/ 47 w 194"/>
                <a:gd name="T81" fmla="*/ 173 h 190"/>
                <a:gd name="T82" fmla="*/ 39 w 194"/>
                <a:gd name="T83" fmla="*/ 168 h 190"/>
                <a:gd name="T84" fmla="*/ 29 w 194"/>
                <a:gd name="T85" fmla="*/ 159 h 190"/>
                <a:gd name="T86" fmla="*/ 23 w 194"/>
                <a:gd name="T87" fmla="*/ 152 h 190"/>
                <a:gd name="T88" fmla="*/ 16 w 194"/>
                <a:gd name="T89" fmla="*/ 143 h 190"/>
                <a:gd name="T90" fmla="*/ 9 w 194"/>
                <a:gd name="T91" fmla="*/ 133 h 190"/>
                <a:gd name="T92" fmla="*/ 7 w 194"/>
                <a:gd name="T93" fmla="*/ 124 h 190"/>
                <a:gd name="T94" fmla="*/ 3 w 194"/>
                <a:gd name="T95" fmla="*/ 116 h 190"/>
                <a:gd name="T96" fmla="*/ 1 w 194"/>
                <a:gd name="T97" fmla="*/ 108 h 190"/>
                <a:gd name="T98" fmla="*/ 1 w 194"/>
                <a:gd name="T99" fmla="*/ 99 h 190"/>
                <a:gd name="T100" fmla="*/ 1 w 194"/>
                <a:gd name="T101" fmla="*/ 86 h 190"/>
                <a:gd name="T102" fmla="*/ 2 w 194"/>
                <a:gd name="T103" fmla="*/ 77 h 190"/>
                <a:gd name="T104" fmla="*/ 4 w 194"/>
                <a:gd name="T105" fmla="*/ 67 h 190"/>
                <a:gd name="T106" fmla="*/ 8 w 194"/>
                <a:gd name="T107" fmla="*/ 59 h 190"/>
                <a:gd name="T108" fmla="*/ 13 w 194"/>
                <a:gd name="T109" fmla="*/ 51 h 190"/>
                <a:gd name="T110" fmla="*/ 19 w 194"/>
                <a:gd name="T111" fmla="*/ 42 h 190"/>
                <a:gd name="T112" fmla="*/ 26 w 194"/>
                <a:gd name="T113" fmla="*/ 33 h 1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4"/>
                <a:gd name="T172" fmla="*/ 0 h 190"/>
                <a:gd name="T173" fmla="*/ 194 w 194"/>
                <a:gd name="T174" fmla="*/ 190 h 19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4" h="190">
                  <a:moveTo>
                    <a:pt x="28" y="29"/>
                  </a:moveTo>
                  <a:lnTo>
                    <a:pt x="28" y="29"/>
                  </a:lnTo>
                  <a:lnTo>
                    <a:pt x="33" y="26"/>
                  </a:lnTo>
                  <a:lnTo>
                    <a:pt x="34" y="25"/>
                  </a:lnTo>
                  <a:lnTo>
                    <a:pt x="37" y="22"/>
                  </a:lnTo>
                  <a:lnTo>
                    <a:pt x="39" y="22"/>
                  </a:lnTo>
                  <a:lnTo>
                    <a:pt x="41" y="19"/>
                  </a:lnTo>
                  <a:lnTo>
                    <a:pt x="43" y="18"/>
                  </a:lnTo>
                  <a:lnTo>
                    <a:pt x="45" y="17"/>
                  </a:lnTo>
                  <a:lnTo>
                    <a:pt x="47" y="15"/>
                  </a:lnTo>
                  <a:lnTo>
                    <a:pt x="51" y="14"/>
                  </a:lnTo>
                  <a:lnTo>
                    <a:pt x="51" y="12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59" y="9"/>
                  </a:lnTo>
                  <a:lnTo>
                    <a:pt x="61" y="9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8" y="5"/>
                  </a:lnTo>
                  <a:lnTo>
                    <a:pt x="69" y="4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77" y="3"/>
                  </a:lnTo>
                  <a:lnTo>
                    <a:pt x="82" y="2"/>
                  </a:lnTo>
                  <a:lnTo>
                    <a:pt x="83" y="2"/>
                  </a:lnTo>
                  <a:lnTo>
                    <a:pt x="86" y="2"/>
                  </a:lnTo>
                  <a:lnTo>
                    <a:pt x="87" y="2"/>
                  </a:lnTo>
                  <a:lnTo>
                    <a:pt x="91" y="2"/>
                  </a:lnTo>
                  <a:lnTo>
                    <a:pt x="92" y="2"/>
                  </a:lnTo>
                  <a:lnTo>
                    <a:pt x="95" y="0"/>
                  </a:lnTo>
                  <a:lnTo>
                    <a:pt x="100" y="2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9" y="2"/>
                  </a:lnTo>
                  <a:lnTo>
                    <a:pt x="110" y="2"/>
                  </a:lnTo>
                  <a:lnTo>
                    <a:pt x="113" y="3"/>
                  </a:lnTo>
                  <a:lnTo>
                    <a:pt x="115" y="3"/>
                  </a:lnTo>
                  <a:lnTo>
                    <a:pt x="117" y="3"/>
                  </a:lnTo>
                  <a:lnTo>
                    <a:pt x="118" y="4"/>
                  </a:lnTo>
                  <a:lnTo>
                    <a:pt x="122" y="4"/>
                  </a:lnTo>
                  <a:lnTo>
                    <a:pt x="123" y="4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30" y="7"/>
                  </a:lnTo>
                  <a:lnTo>
                    <a:pt x="131" y="9"/>
                  </a:lnTo>
                  <a:lnTo>
                    <a:pt x="134" y="10"/>
                  </a:lnTo>
                  <a:lnTo>
                    <a:pt x="135" y="10"/>
                  </a:lnTo>
                  <a:lnTo>
                    <a:pt x="139" y="11"/>
                  </a:lnTo>
                  <a:lnTo>
                    <a:pt x="142" y="14"/>
                  </a:lnTo>
                  <a:lnTo>
                    <a:pt x="145" y="15"/>
                  </a:lnTo>
                  <a:lnTo>
                    <a:pt x="147" y="17"/>
                  </a:lnTo>
                  <a:lnTo>
                    <a:pt x="149" y="18"/>
                  </a:lnTo>
                  <a:lnTo>
                    <a:pt x="152" y="21"/>
                  </a:lnTo>
                  <a:lnTo>
                    <a:pt x="153" y="21"/>
                  </a:lnTo>
                  <a:lnTo>
                    <a:pt x="157" y="23"/>
                  </a:lnTo>
                  <a:lnTo>
                    <a:pt x="159" y="26"/>
                  </a:lnTo>
                  <a:lnTo>
                    <a:pt x="160" y="26"/>
                  </a:lnTo>
                  <a:lnTo>
                    <a:pt x="161" y="29"/>
                  </a:lnTo>
                  <a:lnTo>
                    <a:pt x="164" y="30"/>
                  </a:lnTo>
                  <a:lnTo>
                    <a:pt x="166" y="31"/>
                  </a:lnTo>
                  <a:lnTo>
                    <a:pt x="166" y="33"/>
                  </a:lnTo>
                  <a:lnTo>
                    <a:pt x="169" y="36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5" y="43"/>
                  </a:lnTo>
                  <a:lnTo>
                    <a:pt x="176" y="45"/>
                  </a:lnTo>
                  <a:lnTo>
                    <a:pt x="177" y="46"/>
                  </a:lnTo>
                  <a:lnTo>
                    <a:pt x="178" y="50"/>
                  </a:lnTo>
                  <a:lnTo>
                    <a:pt x="182" y="53"/>
                  </a:lnTo>
                  <a:lnTo>
                    <a:pt x="183" y="56"/>
                  </a:lnTo>
                  <a:lnTo>
                    <a:pt x="183" y="58"/>
                  </a:lnTo>
                  <a:lnTo>
                    <a:pt x="184" y="60"/>
                  </a:lnTo>
                  <a:lnTo>
                    <a:pt x="185" y="61"/>
                  </a:lnTo>
                  <a:lnTo>
                    <a:pt x="185" y="64"/>
                  </a:lnTo>
                  <a:lnTo>
                    <a:pt x="187" y="66"/>
                  </a:lnTo>
                  <a:lnTo>
                    <a:pt x="189" y="68"/>
                  </a:lnTo>
                  <a:lnTo>
                    <a:pt x="189" y="70"/>
                  </a:lnTo>
                  <a:lnTo>
                    <a:pt x="189" y="72"/>
                  </a:lnTo>
                  <a:lnTo>
                    <a:pt x="190" y="74"/>
                  </a:lnTo>
                  <a:lnTo>
                    <a:pt x="190" y="77"/>
                  </a:lnTo>
                  <a:lnTo>
                    <a:pt x="190" y="78"/>
                  </a:lnTo>
                  <a:lnTo>
                    <a:pt x="191" y="81"/>
                  </a:lnTo>
                  <a:lnTo>
                    <a:pt x="191" y="82"/>
                  </a:lnTo>
                  <a:lnTo>
                    <a:pt x="191" y="85"/>
                  </a:lnTo>
                  <a:lnTo>
                    <a:pt x="191" y="86"/>
                  </a:lnTo>
                  <a:lnTo>
                    <a:pt x="191" y="91"/>
                  </a:lnTo>
                  <a:lnTo>
                    <a:pt x="193" y="94"/>
                  </a:lnTo>
                  <a:lnTo>
                    <a:pt x="191" y="99"/>
                  </a:lnTo>
                  <a:lnTo>
                    <a:pt x="191" y="100"/>
                  </a:lnTo>
                  <a:lnTo>
                    <a:pt x="191" y="102"/>
                  </a:lnTo>
                  <a:lnTo>
                    <a:pt x="191" y="103"/>
                  </a:lnTo>
                  <a:lnTo>
                    <a:pt x="191" y="107"/>
                  </a:lnTo>
                  <a:lnTo>
                    <a:pt x="191" y="108"/>
                  </a:lnTo>
                  <a:lnTo>
                    <a:pt x="190" y="112"/>
                  </a:lnTo>
                  <a:lnTo>
                    <a:pt x="190" y="116"/>
                  </a:lnTo>
                  <a:lnTo>
                    <a:pt x="189" y="116"/>
                  </a:lnTo>
                  <a:lnTo>
                    <a:pt x="189" y="120"/>
                  </a:lnTo>
                  <a:lnTo>
                    <a:pt x="187" y="122"/>
                  </a:lnTo>
                  <a:lnTo>
                    <a:pt x="185" y="124"/>
                  </a:lnTo>
                  <a:lnTo>
                    <a:pt x="185" y="126"/>
                  </a:lnTo>
                  <a:lnTo>
                    <a:pt x="184" y="128"/>
                  </a:lnTo>
                  <a:lnTo>
                    <a:pt x="184" y="130"/>
                  </a:lnTo>
                  <a:lnTo>
                    <a:pt x="183" y="134"/>
                  </a:lnTo>
                  <a:lnTo>
                    <a:pt x="182" y="134"/>
                  </a:lnTo>
                  <a:lnTo>
                    <a:pt x="181" y="138"/>
                  </a:lnTo>
                  <a:lnTo>
                    <a:pt x="178" y="138"/>
                  </a:lnTo>
                  <a:lnTo>
                    <a:pt x="177" y="142"/>
                  </a:lnTo>
                  <a:lnTo>
                    <a:pt x="176" y="143"/>
                  </a:lnTo>
                  <a:lnTo>
                    <a:pt x="175" y="147"/>
                  </a:lnTo>
                  <a:lnTo>
                    <a:pt x="173" y="148"/>
                  </a:lnTo>
                  <a:lnTo>
                    <a:pt x="170" y="150"/>
                  </a:lnTo>
                  <a:lnTo>
                    <a:pt x="170" y="151"/>
                  </a:lnTo>
                  <a:lnTo>
                    <a:pt x="167" y="155"/>
                  </a:lnTo>
                  <a:lnTo>
                    <a:pt x="166" y="156"/>
                  </a:lnTo>
                  <a:lnTo>
                    <a:pt x="164" y="158"/>
                  </a:lnTo>
                  <a:lnTo>
                    <a:pt x="164" y="159"/>
                  </a:lnTo>
                  <a:lnTo>
                    <a:pt x="159" y="163"/>
                  </a:lnTo>
                  <a:lnTo>
                    <a:pt x="158" y="164"/>
                  </a:lnTo>
                  <a:lnTo>
                    <a:pt x="155" y="166"/>
                  </a:lnTo>
                  <a:lnTo>
                    <a:pt x="153" y="166"/>
                  </a:lnTo>
                  <a:lnTo>
                    <a:pt x="151" y="170"/>
                  </a:lnTo>
                  <a:lnTo>
                    <a:pt x="149" y="171"/>
                  </a:lnTo>
                  <a:lnTo>
                    <a:pt x="147" y="172"/>
                  </a:lnTo>
                  <a:lnTo>
                    <a:pt x="145" y="173"/>
                  </a:lnTo>
                  <a:lnTo>
                    <a:pt x="141" y="175"/>
                  </a:lnTo>
                  <a:lnTo>
                    <a:pt x="141" y="176"/>
                  </a:lnTo>
                  <a:lnTo>
                    <a:pt x="136" y="178"/>
                  </a:lnTo>
                  <a:lnTo>
                    <a:pt x="136" y="179"/>
                  </a:lnTo>
                  <a:lnTo>
                    <a:pt x="133" y="180"/>
                  </a:lnTo>
                  <a:lnTo>
                    <a:pt x="131" y="180"/>
                  </a:lnTo>
                  <a:lnTo>
                    <a:pt x="128" y="182"/>
                  </a:lnTo>
                  <a:lnTo>
                    <a:pt x="127" y="182"/>
                  </a:lnTo>
                  <a:lnTo>
                    <a:pt x="124" y="183"/>
                  </a:lnTo>
                  <a:lnTo>
                    <a:pt x="123" y="184"/>
                  </a:lnTo>
                  <a:lnTo>
                    <a:pt x="118" y="184"/>
                  </a:lnTo>
                  <a:lnTo>
                    <a:pt x="118" y="186"/>
                  </a:lnTo>
                  <a:lnTo>
                    <a:pt x="115" y="186"/>
                  </a:lnTo>
                  <a:lnTo>
                    <a:pt x="110" y="187"/>
                  </a:lnTo>
                  <a:lnTo>
                    <a:pt x="109" y="187"/>
                  </a:lnTo>
                  <a:lnTo>
                    <a:pt x="106" y="187"/>
                  </a:lnTo>
                  <a:lnTo>
                    <a:pt x="104" y="187"/>
                  </a:lnTo>
                  <a:lnTo>
                    <a:pt x="101" y="187"/>
                  </a:lnTo>
                  <a:lnTo>
                    <a:pt x="100" y="187"/>
                  </a:lnTo>
                  <a:lnTo>
                    <a:pt x="95" y="189"/>
                  </a:lnTo>
                  <a:lnTo>
                    <a:pt x="92" y="187"/>
                  </a:lnTo>
                  <a:lnTo>
                    <a:pt x="87" y="187"/>
                  </a:lnTo>
                  <a:lnTo>
                    <a:pt x="86" y="187"/>
                  </a:lnTo>
                  <a:lnTo>
                    <a:pt x="83" y="187"/>
                  </a:lnTo>
                  <a:lnTo>
                    <a:pt x="82" y="187"/>
                  </a:lnTo>
                  <a:lnTo>
                    <a:pt x="79" y="186"/>
                  </a:lnTo>
                  <a:lnTo>
                    <a:pt x="77" y="186"/>
                  </a:lnTo>
                  <a:lnTo>
                    <a:pt x="75" y="186"/>
                  </a:lnTo>
                  <a:lnTo>
                    <a:pt x="74" y="184"/>
                  </a:lnTo>
                  <a:lnTo>
                    <a:pt x="70" y="184"/>
                  </a:lnTo>
                  <a:lnTo>
                    <a:pt x="69" y="184"/>
                  </a:lnTo>
                  <a:lnTo>
                    <a:pt x="67" y="183"/>
                  </a:lnTo>
                  <a:lnTo>
                    <a:pt x="65" y="182"/>
                  </a:lnTo>
                  <a:lnTo>
                    <a:pt x="62" y="182"/>
                  </a:lnTo>
                  <a:lnTo>
                    <a:pt x="61" y="180"/>
                  </a:lnTo>
                  <a:lnTo>
                    <a:pt x="58" y="179"/>
                  </a:lnTo>
                  <a:lnTo>
                    <a:pt x="57" y="179"/>
                  </a:lnTo>
                  <a:lnTo>
                    <a:pt x="53" y="178"/>
                  </a:lnTo>
                  <a:lnTo>
                    <a:pt x="50" y="175"/>
                  </a:lnTo>
                  <a:lnTo>
                    <a:pt x="47" y="173"/>
                  </a:lnTo>
                  <a:lnTo>
                    <a:pt x="45" y="172"/>
                  </a:lnTo>
                  <a:lnTo>
                    <a:pt x="43" y="171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5" y="165"/>
                  </a:lnTo>
                  <a:lnTo>
                    <a:pt x="33" y="163"/>
                  </a:lnTo>
                  <a:lnTo>
                    <a:pt x="32" y="163"/>
                  </a:lnTo>
                  <a:lnTo>
                    <a:pt x="29" y="159"/>
                  </a:lnTo>
                  <a:lnTo>
                    <a:pt x="28" y="158"/>
                  </a:lnTo>
                  <a:lnTo>
                    <a:pt x="26" y="157"/>
                  </a:lnTo>
                  <a:lnTo>
                    <a:pt x="26" y="156"/>
                  </a:lnTo>
                  <a:lnTo>
                    <a:pt x="23" y="152"/>
                  </a:lnTo>
                  <a:lnTo>
                    <a:pt x="20" y="150"/>
                  </a:lnTo>
                  <a:lnTo>
                    <a:pt x="20" y="149"/>
                  </a:lnTo>
                  <a:lnTo>
                    <a:pt x="17" y="147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3" y="140"/>
                  </a:lnTo>
                  <a:lnTo>
                    <a:pt x="10" y="135"/>
                  </a:lnTo>
                  <a:lnTo>
                    <a:pt x="9" y="133"/>
                  </a:lnTo>
                  <a:lnTo>
                    <a:pt x="9" y="131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4"/>
                  </a:lnTo>
                  <a:lnTo>
                    <a:pt x="4" y="123"/>
                  </a:lnTo>
                  <a:lnTo>
                    <a:pt x="3" y="120"/>
                  </a:lnTo>
                  <a:lnTo>
                    <a:pt x="3" y="119"/>
                  </a:lnTo>
                  <a:lnTo>
                    <a:pt x="3" y="116"/>
                  </a:lnTo>
                  <a:lnTo>
                    <a:pt x="2" y="115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9"/>
                  </a:lnTo>
                  <a:lnTo>
                    <a:pt x="0" y="94"/>
                  </a:lnTo>
                  <a:lnTo>
                    <a:pt x="1" y="91"/>
                  </a:lnTo>
                  <a:lnTo>
                    <a:pt x="1" y="89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1" y="82"/>
                  </a:lnTo>
                  <a:lnTo>
                    <a:pt x="1" y="81"/>
                  </a:lnTo>
                  <a:lnTo>
                    <a:pt x="2" y="77"/>
                  </a:lnTo>
                  <a:lnTo>
                    <a:pt x="2" y="72"/>
                  </a:lnTo>
                  <a:lnTo>
                    <a:pt x="3" y="72"/>
                  </a:lnTo>
                  <a:lnTo>
                    <a:pt x="3" y="68"/>
                  </a:lnTo>
                  <a:lnTo>
                    <a:pt x="4" y="67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7" y="43"/>
                  </a:lnTo>
                  <a:lnTo>
                    <a:pt x="19" y="42"/>
                  </a:lnTo>
                  <a:lnTo>
                    <a:pt x="21" y="38"/>
                  </a:lnTo>
                  <a:lnTo>
                    <a:pt x="21" y="37"/>
                  </a:lnTo>
                  <a:lnTo>
                    <a:pt x="25" y="35"/>
                  </a:lnTo>
                  <a:lnTo>
                    <a:pt x="26" y="33"/>
                  </a:lnTo>
                  <a:lnTo>
                    <a:pt x="28" y="30"/>
                  </a:lnTo>
                  <a:lnTo>
                    <a:pt x="28" y="2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0"/>
            <p:cNvSpPr>
              <a:spLocks/>
            </p:cNvSpPr>
            <p:nvPr/>
          </p:nvSpPr>
          <p:spPr bwMode="auto">
            <a:xfrm>
              <a:off x="2149" y="2487"/>
              <a:ext cx="192" cy="190"/>
            </a:xfrm>
            <a:custGeom>
              <a:avLst/>
              <a:gdLst/>
              <a:ahLst/>
              <a:cxnLst>
                <a:cxn ang="0">
                  <a:pos x="36" y="22"/>
                </a:cxn>
                <a:cxn ang="0">
                  <a:pos x="46" y="15"/>
                </a:cxn>
                <a:cxn ang="0">
                  <a:pos x="59" y="9"/>
                </a:cxn>
                <a:cxn ang="0">
                  <a:pos x="68" y="4"/>
                </a:cxn>
                <a:cxn ang="0">
                  <a:pos x="81" y="2"/>
                </a:cxn>
                <a:cxn ang="0">
                  <a:pos x="91" y="2"/>
                </a:cxn>
                <a:cxn ang="0">
                  <a:pos x="103" y="2"/>
                </a:cxn>
                <a:cxn ang="0">
                  <a:pos x="112" y="3"/>
                </a:cxn>
                <a:cxn ang="0">
                  <a:pos x="124" y="5"/>
                </a:cxn>
                <a:cxn ang="0">
                  <a:pos x="134" y="10"/>
                </a:cxn>
                <a:cxn ang="0">
                  <a:pos x="143" y="15"/>
                </a:cxn>
                <a:cxn ang="0">
                  <a:pos x="151" y="21"/>
                </a:cxn>
                <a:cxn ang="0">
                  <a:pos x="160" y="29"/>
                </a:cxn>
                <a:cxn ang="0">
                  <a:pos x="167" y="36"/>
                </a:cxn>
                <a:cxn ang="0">
                  <a:pos x="174" y="45"/>
                </a:cxn>
                <a:cxn ang="0">
                  <a:pos x="180" y="53"/>
                </a:cxn>
                <a:cxn ang="0">
                  <a:pos x="183" y="64"/>
                </a:cxn>
                <a:cxn ang="0">
                  <a:pos x="188" y="74"/>
                </a:cxn>
                <a:cxn ang="0">
                  <a:pos x="189" y="85"/>
                </a:cxn>
                <a:cxn ang="0">
                  <a:pos x="191" y="94"/>
                </a:cxn>
                <a:cxn ang="0">
                  <a:pos x="189" y="107"/>
                </a:cxn>
                <a:cxn ang="0">
                  <a:pos x="186" y="116"/>
                </a:cxn>
                <a:cxn ang="0">
                  <a:pos x="182" y="128"/>
                </a:cxn>
                <a:cxn ang="0">
                  <a:pos x="176" y="138"/>
                </a:cxn>
                <a:cxn ang="0">
                  <a:pos x="168" y="150"/>
                </a:cxn>
                <a:cxn ang="0">
                  <a:pos x="161" y="159"/>
                </a:cxn>
                <a:cxn ang="0">
                  <a:pos x="149" y="170"/>
                </a:cxn>
                <a:cxn ang="0">
                  <a:pos x="139" y="176"/>
                </a:cxn>
                <a:cxn ang="0">
                  <a:pos x="126" y="182"/>
                </a:cxn>
                <a:cxn ang="0">
                  <a:pos x="117" y="186"/>
                </a:cxn>
                <a:cxn ang="0">
                  <a:pos x="104" y="187"/>
                </a:cxn>
                <a:cxn ang="0">
                  <a:pos x="94" y="189"/>
                </a:cxn>
                <a:cxn ang="0">
                  <a:pos x="83" y="187"/>
                </a:cxn>
                <a:cxn ang="0">
                  <a:pos x="73" y="184"/>
                </a:cxn>
                <a:cxn ang="0">
                  <a:pos x="61" y="182"/>
                </a:cxn>
                <a:cxn ang="0">
                  <a:pos x="53" y="178"/>
                </a:cxn>
                <a:cxn ang="0">
                  <a:pos x="42" y="171"/>
                </a:cxn>
                <a:cxn ang="0">
                  <a:pos x="35" y="165"/>
                </a:cxn>
                <a:cxn ang="0">
                  <a:pos x="26" y="157"/>
                </a:cxn>
                <a:cxn ang="0">
                  <a:pos x="20" y="149"/>
                </a:cxn>
                <a:cxn ang="0">
                  <a:pos x="13" y="140"/>
                </a:cxn>
                <a:cxn ang="0">
                  <a:pos x="9" y="131"/>
                </a:cxn>
                <a:cxn ang="0">
                  <a:pos x="3" y="120"/>
                </a:cxn>
                <a:cxn ang="0">
                  <a:pos x="2" y="110"/>
                </a:cxn>
                <a:cxn ang="0">
                  <a:pos x="1" y="99"/>
                </a:cxn>
                <a:cxn ang="0">
                  <a:pos x="1" y="89"/>
                </a:cxn>
                <a:cxn ang="0">
                  <a:pos x="2" y="77"/>
                </a:cxn>
                <a:cxn ang="0">
                  <a:pos x="4" y="67"/>
                </a:cxn>
                <a:cxn ang="0">
                  <a:pos x="9" y="54"/>
                </a:cxn>
                <a:cxn ang="0">
                  <a:pos x="16" y="45"/>
                </a:cxn>
                <a:cxn ang="0">
                  <a:pos x="24" y="35"/>
                </a:cxn>
              </a:cxnLst>
              <a:rect l="0" t="0" r="r" b="b"/>
              <a:pathLst>
                <a:path w="192" h="190">
                  <a:moveTo>
                    <a:pt x="28" y="29"/>
                  </a:moveTo>
                  <a:lnTo>
                    <a:pt x="28" y="29"/>
                  </a:lnTo>
                  <a:lnTo>
                    <a:pt x="33" y="26"/>
                  </a:lnTo>
                  <a:lnTo>
                    <a:pt x="34" y="25"/>
                  </a:lnTo>
                  <a:lnTo>
                    <a:pt x="36" y="22"/>
                  </a:lnTo>
                  <a:lnTo>
                    <a:pt x="37" y="22"/>
                  </a:lnTo>
                  <a:lnTo>
                    <a:pt x="41" y="19"/>
                  </a:lnTo>
                  <a:lnTo>
                    <a:pt x="42" y="18"/>
                  </a:lnTo>
                  <a:lnTo>
                    <a:pt x="45" y="17"/>
                  </a:lnTo>
                  <a:lnTo>
                    <a:pt x="46" y="15"/>
                  </a:lnTo>
                  <a:lnTo>
                    <a:pt x="51" y="14"/>
                  </a:lnTo>
                  <a:lnTo>
                    <a:pt x="51" y="12"/>
                  </a:lnTo>
                  <a:lnTo>
                    <a:pt x="54" y="11"/>
                  </a:lnTo>
                  <a:lnTo>
                    <a:pt x="54" y="10"/>
                  </a:lnTo>
                  <a:lnTo>
                    <a:pt x="59" y="9"/>
                  </a:lnTo>
                  <a:lnTo>
                    <a:pt x="60" y="9"/>
                  </a:lnTo>
                  <a:lnTo>
                    <a:pt x="62" y="7"/>
                  </a:lnTo>
                  <a:lnTo>
                    <a:pt x="64" y="7"/>
                  </a:lnTo>
                  <a:lnTo>
                    <a:pt x="67" y="5"/>
                  </a:lnTo>
                  <a:lnTo>
                    <a:pt x="68" y="4"/>
                  </a:lnTo>
                  <a:lnTo>
                    <a:pt x="73" y="4"/>
                  </a:lnTo>
                  <a:lnTo>
                    <a:pt x="73" y="3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6" y="2"/>
                  </a:lnTo>
                  <a:lnTo>
                    <a:pt x="90" y="2"/>
                  </a:lnTo>
                  <a:lnTo>
                    <a:pt x="91" y="2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9" y="2"/>
                  </a:lnTo>
                  <a:lnTo>
                    <a:pt x="99" y="2"/>
                  </a:lnTo>
                  <a:lnTo>
                    <a:pt x="103" y="2"/>
                  </a:lnTo>
                  <a:lnTo>
                    <a:pt x="104" y="2"/>
                  </a:lnTo>
                  <a:lnTo>
                    <a:pt x="107" y="2"/>
                  </a:lnTo>
                  <a:lnTo>
                    <a:pt x="109" y="2"/>
                  </a:lnTo>
                  <a:lnTo>
                    <a:pt x="111" y="3"/>
                  </a:lnTo>
                  <a:lnTo>
                    <a:pt x="112" y="3"/>
                  </a:lnTo>
                  <a:lnTo>
                    <a:pt x="116" y="3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21" y="4"/>
                  </a:lnTo>
                  <a:lnTo>
                    <a:pt x="124" y="5"/>
                  </a:lnTo>
                  <a:lnTo>
                    <a:pt x="125" y="7"/>
                  </a:lnTo>
                  <a:lnTo>
                    <a:pt x="128" y="7"/>
                  </a:lnTo>
                  <a:lnTo>
                    <a:pt x="129" y="9"/>
                  </a:lnTo>
                  <a:lnTo>
                    <a:pt x="132" y="10"/>
                  </a:lnTo>
                  <a:lnTo>
                    <a:pt x="134" y="10"/>
                  </a:lnTo>
                  <a:lnTo>
                    <a:pt x="136" y="11"/>
                  </a:lnTo>
                  <a:lnTo>
                    <a:pt x="136" y="11"/>
                  </a:lnTo>
                  <a:lnTo>
                    <a:pt x="141" y="14"/>
                  </a:lnTo>
                  <a:lnTo>
                    <a:pt x="141" y="14"/>
                  </a:lnTo>
                  <a:lnTo>
                    <a:pt x="143" y="15"/>
                  </a:lnTo>
                  <a:lnTo>
                    <a:pt x="144" y="17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50" y="21"/>
                  </a:lnTo>
                  <a:lnTo>
                    <a:pt x="151" y="21"/>
                  </a:lnTo>
                  <a:lnTo>
                    <a:pt x="155" y="23"/>
                  </a:lnTo>
                  <a:lnTo>
                    <a:pt x="155" y="23"/>
                  </a:lnTo>
                  <a:lnTo>
                    <a:pt x="157" y="26"/>
                  </a:lnTo>
                  <a:lnTo>
                    <a:pt x="158" y="26"/>
                  </a:lnTo>
                  <a:lnTo>
                    <a:pt x="160" y="29"/>
                  </a:lnTo>
                  <a:lnTo>
                    <a:pt x="161" y="30"/>
                  </a:lnTo>
                  <a:lnTo>
                    <a:pt x="164" y="31"/>
                  </a:lnTo>
                  <a:lnTo>
                    <a:pt x="164" y="33"/>
                  </a:lnTo>
                  <a:lnTo>
                    <a:pt x="167" y="36"/>
                  </a:lnTo>
                  <a:lnTo>
                    <a:pt x="167" y="36"/>
                  </a:lnTo>
                  <a:lnTo>
                    <a:pt x="169" y="38"/>
                  </a:lnTo>
                  <a:lnTo>
                    <a:pt x="169" y="39"/>
                  </a:lnTo>
                  <a:lnTo>
                    <a:pt x="173" y="43"/>
                  </a:lnTo>
                  <a:lnTo>
                    <a:pt x="173" y="43"/>
                  </a:lnTo>
                  <a:lnTo>
                    <a:pt x="174" y="45"/>
                  </a:lnTo>
                  <a:lnTo>
                    <a:pt x="175" y="46"/>
                  </a:lnTo>
                  <a:lnTo>
                    <a:pt x="176" y="50"/>
                  </a:lnTo>
                  <a:lnTo>
                    <a:pt x="176" y="50"/>
                  </a:lnTo>
                  <a:lnTo>
                    <a:pt x="180" y="53"/>
                  </a:lnTo>
                  <a:lnTo>
                    <a:pt x="180" y="53"/>
                  </a:lnTo>
                  <a:lnTo>
                    <a:pt x="181" y="56"/>
                  </a:lnTo>
                  <a:lnTo>
                    <a:pt x="181" y="58"/>
                  </a:lnTo>
                  <a:lnTo>
                    <a:pt x="182" y="60"/>
                  </a:lnTo>
                  <a:lnTo>
                    <a:pt x="183" y="61"/>
                  </a:lnTo>
                  <a:lnTo>
                    <a:pt x="183" y="64"/>
                  </a:lnTo>
                  <a:lnTo>
                    <a:pt x="185" y="66"/>
                  </a:lnTo>
                  <a:lnTo>
                    <a:pt x="186" y="68"/>
                  </a:lnTo>
                  <a:lnTo>
                    <a:pt x="186" y="70"/>
                  </a:lnTo>
                  <a:lnTo>
                    <a:pt x="186" y="72"/>
                  </a:lnTo>
                  <a:lnTo>
                    <a:pt x="188" y="74"/>
                  </a:lnTo>
                  <a:lnTo>
                    <a:pt x="188" y="77"/>
                  </a:lnTo>
                  <a:lnTo>
                    <a:pt x="188" y="78"/>
                  </a:lnTo>
                  <a:lnTo>
                    <a:pt x="189" y="81"/>
                  </a:lnTo>
                  <a:lnTo>
                    <a:pt x="189" y="82"/>
                  </a:lnTo>
                  <a:lnTo>
                    <a:pt x="189" y="85"/>
                  </a:lnTo>
                  <a:lnTo>
                    <a:pt x="189" y="86"/>
                  </a:lnTo>
                  <a:lnTo>
                    <a:pt x="189" y="91"/>
                  </a:lnTo>
                  <a:lnTo>
                    <a:pt x="189" y="91"/>
                  </a:lnTo>
                  <a:lnTo>
                    <a:pt x="191" y="94"/>
                  </a:lnTo>
                  <a:lnTo>
                    <a:pt x="191" y="94"/>
                  </a:lnTo>
                  <a:lnTo>
                    <a:pt x="189" y="99"/>
                  </a:lnTo>
                  <a:lnTo>
                    <a:pt x="189" y="100"/>
                  </a:lnTo>
                  <a:lnTo>
                    <a:pt x="189" y="102"/>
                  </a:lnTo>
                  <a:lnTo>
                    <a:pt x="189" y="103"/>
                  </a:lnTo>
                  <a:lnTo>
                    <a:pt x="189" y="107"/>
                  </a:lnTo>
                  <a:lnTo>
                    <a:pt x="189" y="108"/>
                  </a:lnTo>
                  <a:lnTo>
                    <a:pt x="188" y="112"/>
                  </a:lnTo>
                  <a:lnTo>
                    <a:pt x="188" y="112"/>
                  </a:lnTo>
                  <a:lnTo>
                    <a:pt x="188" y="116"/>
                  </a:lnTo>
                  <a:lnTo>
                    <a:pt x="186" y="116"/>
                  </a:lnTo>
                  <a:lnTo>
                    <a:pt x="186" y="120"/>
                  </a:lnTo>
                  <a:lnTo>
                    <a:pt x="185" y="122"/>
                  </a:lnTo>
                  <a:lnTo>
                    <a:pt x="183" y="124"/>
                  </a:lnTo>
                  <a:lnTo>
                    <a:pt x="183" y="126"/>
                  </a:lnTo>
                  <a:lnTo>
                    <a:pt x="182" y="128"/>
                  </a:lnTo>
                  <a:lnTo>
                    <a:pt x="182" y="130"/>
                  </a:lnTo>
                  <a:lnTo>
                    <a:pt x="181" y="134"/>
                  </a:lnTo>
                  <a:lnTo>
                    <a:pt x="180" y="134"/>
                  </a:lnTo>
                  <a:lnTo>
                    <a:pt x="177" y="138"/>
                  </a:lnTo>
                  <a:lnTo>
                    <a:pt x="176" y="138"/>
                  </a:lnTo>
                  <a:lnTo>
                    <a:pt x="175" y="142"/>
                  </a:lnTo>
                  <a:lnTo>
                    <a:pt x="174" y="143"/>
                  </a:lnTo>
                  <a:lnTo>
                    <a:pt x="173" y="147"/>
                  </a:lnTo>
                  <a:lnTo>
                    <a:pt x="172" y="148"/>
                  </a:lnTo>
                  <a:lnTo>
                    <a:pt x="168" y="150"/>
                  </a:lnTo>
                  <a:lnTo>
                    <a:pt x="168" y="151"/>
                  </a:lnTo>
                  <a:lnTo>
                    <a:pt x="166" y="155"/>
                  </a:lnTo>
                  <a:lnTo>
                    <a:pt x="164" y="156"/>
                  </a:lnTo>
                  <a:lnTo>
                    <a:pt x="161" y="158"/>
                  </a:lnTo>
                  <a:lnTo>
                    <a:pt x="161" y="159"/>
                  </a:lnTo>
                  <a:lnTo>
                    <a:pt x="157" y="163"/>
                  </a:lnTo>
                  <a:lnTo>
                    <a:pt x="156" y="164"/>
                  </a:lnTo>
                  <a:lnTo>
                    <a:pt x="153" y="166"/>
                  </a:lnTo>
                  <a:lnTo>
                    <a:pt x="151" y="166"/>
                  </a:lnTo>
                  <a:lnTo>
                    <a:pt x="149" y="170"/>
                  </a:lnTo>
                  <a:lnTo>
                    <a:pt x="148" y="171"/>
                  </a:lnTo>
                  <a:lnTo>
                    <a:pt x="144" y="172"/>
                  </a:lnTo>
                  <a:lnTo>
                    <a:pt x="143" y="173"/>
                  </a:lnTo>
                  <a:lnTo>
                    <a:pt x="139" y="175"/>
                  </a:lnTo>
                  <a:lnTo>
                    <a:pt x="139" y="176"/>
                  </a:lnTo>
                  <a:lnTo>
                    <a:pt x="135" y="178"/>
                  </a:lnTo>
                  <a:lnTo>
                    <a:pt x="135" y="179"/>
                  </a:lnTo>
                  <a:lnTo>
                    <a:pt x="131" y="180"/>
                  </a:lnTo>
                  <a:lnTo>
                    <a:pt x="129" y="180"/>
                  </a:lnTo>
                  <a:lnTo>
                    <a:pt x="126" y="182"/>
                  </a:lnTo>
                  <a:lnTo>
                    <a:pt x="125" y="182"/>
                  </a:lnTo>
                  <a:lnTo>
                    <a:pt x="123" y="183"/>
                  </a:lnTo>
                  <a:lnTo>
                    <a:pt x="121" y="184"/>
                  </a:lnTo>
                  <a:lnTo>
                    <a:pt x="117" y="184"/>
                  </a:lnTo>
                  <a:lnTo>
                    <a:pt x="117" y="186"/>
                  </a:lnTo>
                  <a:lnTo>
                    <a:pt x="112" y="186"/>
                  </a:lnTo>
                  <a:lnTo>
                    <a:pt x="112" y="186"/>
                  </a:lnTo>
                  <a:lnTo>
                    <a:pt x="109" y="187"/>
                  </a:lnTo>
                  <a:lnTo>
                    <a:pt x="107" y="187"/>
                  </a:lnTo>
                  <a:lnTo>
                    <a:pt x="104" y="187"/>
                  </a:lnTo>
                  <a:lnTo>
                    <a:pt x="103" y="187"/>
                  </a:lnTo>
                  <a:lnTo>
                    <a:pt x="100" y="187"/>
                  </a:lnTo>
                  <a:lnTo>
                    <a:pt x="99" y="187"/>
                  </a:lnTo>
                  <a:lnTo>
                    <a:pt x="94" y="189"/>
                  </a:lnTo>
                  <a:lnTo>
                    <a:pt x="94" y="189"/>
                  </a:lnTo>
                  <a:lnTo>
                    <a:pt x="91" y="187"/>
                  </a:lnTo>
                  <a:lnTo>
                    <a:pt x="91" y="187"/>
                  </a:lnTo>
                  <a:lnTo>
                    <a:pt x="86" y="187"/>
                  </a:lnTo>
                  <a:lnTo>
                    <a:pt x="85" y="187"/>
                  </a:lnTo>
                  <a:lnTo>
                    <a:pt x="83" y="187"/>
                  </a:lnTo>
                  <a:lnTo>
                    <a:pt x="81" y="187"/>
                  </a:lnTo>
                  <a:lnTo>
                    <a:pt x="78" y="186"/>
                  </a:lnTo>
                  <a:lnTo>
                    <a:pt x="77" y="186"/>
                  </a:lnTo>
                  <a:lnTo>
                    <a:pt x="74" y="186"/>
                  </a:lnTo>
                  <a:lnTo>
                    <a:pt x="73" y="184"/>
                  </a:lnTo>
                  <a:lnTo>
                    <a:pt x="69" y="184"/>
                  </a:lnTo>
                  <a:lnTo>
                    <a:pt x="68" y="184"/>
                  </a:lnTo>
                  <a:lnTo>
                    <a:pt x="66" y="183"/>
                  </a:lnTo>
                  <a:lnTo>
                    <a:pt x="64" y="182"/>
                  </a:lnTo>
                  <a:lnTo>
                    <a:pt x="61" y="182"/>
                  </a:lnTo>
                  <a:lnTo>
                    <a:pt x="60" y="180"/>
                  </a:lnTo>
                  <a:lnTo>
                    <a:pt x="58" y="179"/>
                  </a:lnTo>
                  <a:lnTo>
                    <a:pt x="55" y="179"/>
                  </a:lnTo>
                  <a:lnTo>
                    <a:pt x="53" y="178"/>
                  </a:lnTo>
                  <a:lnTo>
                    <a:pt x="53" y="178"/>
                  </a:lnTo>
                  <a:lnTo>
                    <a:pt x="49" y="175"/>
                  </a:lnTo>
                  <a:lnTo>
                    <a:pt x="49" y="175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2" y="171"/>
                  </a:lnTo>
                  <a:lnTo>
                    <a:pt x="42" y="171"/>
                  </a:lnTo>
                  <a:lnTo>
                    <a:pt x="39" y="168"/>
                  </a:lnTo>
                  <a:lnTo>
                    <a:pt x="37" y="168"/>
                  </a:lnTo>
                  <a:lnTo>
                    <a:pt x="35" y="165"/>
                  </a:lnTo>
                  <a:lnTo>
                    <a:pt x="35" y="165"/>
                  </a:lnTo>
                  <a:lnTo>
                    <a:pt x="33" y="163"/>
                  </a:lnTo>
                  <a:lnTo>
                    <a:pt x="30" y="163"/>
                  </a:lnTo>
                  <a:lnTo>
                    <a:pt x="29" y="159"/>
                  </a:lnTo>
                  <a:lnTo>
                    <a:pt x="28" y="158"/>
                  </a:lnTo>
                  <a:lnTo>
                    <a:pt x="26" y="157"/>
                  </a:lnTo>
                  <a:lnTo>
                    <a:pt x="26" y="156"/>
                  </a:lnTo>
                  <a:lnTo>
                    <a:pt x="22" y="152"/>
                  </a:lnTo>
                  <a:lnTo>
                    <a:pt x="22" y="152"/>
                  </a:lnTo>
                  <a:lnTo>
                    <a:pt x="20" y="150"/>
                  </a:lnTo>
                  <a:lnTo>
                    <a:pt x="20" y="149"/>
                  </a:lnTo>
                  <a:lnTo>
                    <a:pt x="17" y="147"/>
                  </a:lnTo>
                  <a:lnTo>
                    <a:pt x="17" y="147"/>
                  </a:lnTo>
                  <a:lnTo>
                    <a:pt x="16" y="143"/>
                  </a:lnTo>
                  <a:lnTo>
                    <a:pt x="14" y="142"/>
                  </a:lnTo>
                  <a:lnTo>
                    <a:pt x="13" y="140"/>
                  </a:lnTo>
                  <a:lnTo>
                    <a:pt x="13" y="140"/>
                  </a:lnTo>
                  <a:lnTo>
                    <a:pt x="10" y="135"/>
                  </a:lnTo>
                  <a:lnTo>
                    <a:pt x="10" y="135"/>
                  </a:lnTo>
                  <a:lnTo>
                    <a:pt x="9" y="133"/>
                  </a:lnTo>
                  <a:lnTo>
                    <a:pt x="9" y="131"/>
                  </a:lnTo>
                  <a:lnTo>
                    <a:pt x="8" y="128"/>
                  </a:lnTo>
                  <a:lnTo>
                    <a:pt x="5" y="127"/>
                  </a:lnTo>
                  <a:lnTo>
                    <a:pt x="5" y="124"/>
                  </a:lnTo>
                  <a:lnTo>
                    <a:pt x="4" y="123"/>
                  </a:lnTo>
                  <a:lnTo>
                    <a:pt x="3" y="120"/>
                  </a:lnTo>
                  <a:lnTo>
                    <a:pt x="3" y="119"/>
                  </a:lnTo>
                  <a:lnTo>
                    <a:pt x="3" y="116"/>
                  </a:lnTo>
                  <a:lnTo>
                    <a:pt x="2" y="115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9"/>
                  </a:lnTo>
                  <a:lnTo>
                    <a:pt x="1" y="99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1" y="91"/>
                  </a:lnTo>
                  <a:lnTo>
                    <a:pt x="1" y="89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1" y="82"/>
                  </a:lnTo>
                  <a:lnTo>
                    <a:pt x="1" y="81"/>
                  </a:lnTo>
                  <a:lnTo>
                    <a:pt x="2" y="77"/>
                  </a:lnTo>
                  <a:lnTo>
                    <a:pt x="2" y="77"/>
                  </a:lnTo>
                  <a:lnTo>
                    <a:pt x="2" y="72"/>
                  </a:lnTo>
                  <a:lnTo>
                    <a:pt x="3" y="72"/>
                  </a:lnTo>
                  <a:lnTo>
                    <a:pt x="3" y="68"/>
                  </a:lnTo>
                  <a:lnTo>
                    <a:pt x="4" y="67"/>
                  </a:lnTo>
                  <a:lnTo>
                    <a:pt x="5" y="64"/>
                  </a:lnTo>
                  <a:lnTo>
                    <a:pt x="5" y="63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6"/>
                  </a:lnTo>
                  <a:lnTo>
                    <a:pt x="16" y="45"/>
                  </a:lnTo>
                  <a:lnTo>
                    <a:pt x="17" y="43"/>
                  </a:lnTo>
                  <a:lnTo>
                    <a:pt x="18" y="42"/>
                  </a:lnTo>
                  <a:lnTo>
                    <a:pt x="21" y="38"/>
                  </a:lnTo>
                  <a:lnTo>
                    <a:pt x="21" y="37"/>
                  </a:lnTo>
                  <a:lnTo>
                    <a:pt x="24" y="35"/>
                  </a:lnTo>
                  <a:lnTo>
                    <a:pt x="26" y="33"/>
                  </a:lnTo>
                  <a:lnTo>
                    <a:pt x="28" y="30"/>
                  </a:lnTo>
                  <a:lnTo>
                    <a:pt x="28" y="29"/>
                  </a:lnTo>
                </a:path>
              </a:pathLst>
            </a:custGeom>
            <a:gradFill rotWithShape="0">
              <a:gsLst>
                <a:gs pos="0">
                  <a:srgbClr val="66CCFF"/>
                </a:gs>
                <a:gs pos="100000">
                  <a:srgbClr val="66CCFF">
                    <a:gamma/>
                    <a:shade val="60000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34" name="Freeform 21"/>
            <p:cNvSpPr>
              <a:spLocks/>
            </p:cNvSpPr>
            <p:nvPr/>
          </p:nvSpPr>
          <p:spPr bwMode="auto">
            <a:xfrm>
              <a:off x="2149" y="2487"/>
              <a:ext cx="192" cy="190"/>
            </a:xfrm>
            <a:custGeom>
              <a:avLst/>
              <a:gdLst>
                <a:gd name="T0" fmla="*/ 34 w 192"/>
                <a:gd name="T1" fmla="*/ 25 h 190"/>
                <a:gd name="T2" fmla="*/ 42 w 192"/>
                <a:gd name="T3" fmla="*/ 18 h 190"/>
                <a:gd name="T4" fmla="*/ 51 w 192"/>
                <a:gd name="T5" fmla="*/ 12 h 190"/>
                <a:gd name="T6" fmla="*/ 60 w 192"/>
                <a:gd name="T7" fmla="*/ 9 h 190"/>
                <a:gd name="T8" fmla="*/ 68 w 192"/>
                <a:gd name="T9" fmla="*/ 4 h 190"/>
                <a:gd name="T10" fmla="*/ 81 w 192"/>
                <a:gd name="T11" fmla="*/ 2 h 190"/>
                <a:gd name="T12" fmla="*/ 90 w 192"/>
                <a:gd name="T13" fmla="*/ 2 h 190"/>
                <a:gd name="T14" fmla="*/ 103 w 192"/>
                <a:gd name="T15" fmla="*/ 2 h 190"/>
                <a:gd name="T16" fmla="*/ 111 w 192"/>
                <a:gd name="T17" fmla="*/ 3 h 190"/>
                <a:gd name="T18" fmla="*/ 119 w 192"/>
                <a:gd name="T19" fmla="*/ 4 h 190"/>
                <a:gd name="T20" fmla="*/ 128 w 192"/>
                <a:gd name="T21" fmla="*/ 7 h 190"/>
                <a:gd name="T22" fmla="*/ 136 w 192"/>
                <a:gd name="T23" fmla="*/ 11 h 190"/>
                <a:gd name="T24" fmla="*/ 148 w 192"/>
                <a:gd name="T25" fmla="*/ 18 h 190"/>
                <a:gd name="T26" fmla="*/ 157 w 192"/>
                <a:gd name="T27" fmla="*/ 26 h 190"/>
                <a:gd name="T28" fmla="*/ 164 w 192"/>
                <a:gd name="T29" fmla="*/ 31 h 190"/>
                <a:gd name="T30" fmla="*/ 169 w 192"/>
                <a:gd name="T31" fmla="*/ 39 h 190"/>
                <a:gd name="T32" fmla="*/ 176 w 192"/>
                <a:gd name="T33" fmla="*/ 50 h 190"/>
                <a:gd name="T34" fmla="*/ 182 w 192"/>
                <a:gd name="T35" fmla="*/ 60 h 190"/>
                <a:gd name="T36" fmla="*/ 186 w 192"/>
                <a:gd name="T37" fmla="*/ 68 h 190"/>
                <a:gd name="T38" fmla="*/ 188 w 192"/>
                <a:gd name="T39" fmla="*/ 77 h 190"/>
                <a:gd name="T40" fmla="*/ 189 w 192"/>
                <a:gd name="T41" fmla="*/ 85 h 190"/>
                <a:gd name="T42" fmla="*/ 189 w 192"/>
                <a:gd name="T43" fmla="*/ 99 h 190"/>
                <a:gd name="T44" fmla="*/ 189 w 192"/>
                <a:gd name="T45" fmla="*/ 107 h 190"/>
                <a:gd name="T46" fmla="*/ 186 w 192"/>
                <a:gd name="T47" fmla="*/ 116 h 190"/>
                <a:gd name="T48" fmla="*/ 183 w 192"/>
                <a:gd name="T49" fmla="*/ 126 h 190"/>
                <a:gd name="T50" fmla="*/ 180 w 192"/>
                <a:gd name="T51" fmla="*/ 134 h 190"/>
                <a:gd name="T52" fmla="*/ 174 w 192"/>
                <a:gd name="T53" fmla="*/ 143 h 190"/>
                <a:gd name="T54" fmla="*/ 168 w 192"/>
                <a:gd name="T55" fmla="*/ 151 h 190"/>
                <a:gd name="T56" fmla="*/ 161 w 192"/>
                <a:gd name="T57" fmla="*/ 159 h 190"/>
                <a:gd name="T58" fmla="*/ 151 w 192"/>
                <a:gd name="T59" fmla="*/ 166 h 190"/>
                <a:gd name="T60" fmla="*/ 143 w 192"/>
                <a:gd name="T61" fmla="*/ 173 h 190"/>
                <a:gd name="T62" fmla="*/ 135 w 192"/>
                <a:gd name="T63" fmla="*/ 179 h 190"/>
                <a:gd name="T64" fmla="*/ 125 w 192"/>
                <a:gd name="T65" fmla="*/ 182 h 190"/>
                <a:gd name="T66" fmla="*/ 117 w 192"/>
                <a:gd name="T67" fmla="*/ 186 h 190"/>
                <a:gd name="T68" fmla="*/ 104 w 192"/>
                <a:gd name="T69" fmla="*/ 187 h 190"/>
                <a:gd name="T70" fmla="*/ 94 w 192"/>
                <a:gd name="T71" fmla="*/ 189 h 190"/>
                <a:gd name="T72" fmla="*/ 83 w 192"/>
                <a:gd name="T73" fmla="*/ 187 h 190"/>
                <a:gd name="T74" fmla="*/ 74 w 192"/>
                <a:gd name="T75" fmla="*/ 186 h 190"/>
                <a:gd name="T76" fmla="*/ 66 w 192"/>
                <a:gd name="T77" fmla="*/ 183 h 190"/>
                <a:gd name="T78" fmla="*/ 58 w 192"/>
                <a:gd name="T79" fmla="*/ 179 h 190"/>
                <a:gd name="T80" fmla="*/ 46 w 192"/>
                <a:gd name="T81" fmla="*/ 173 h 190"/>
                <a:gd name="T82" fmla="*/ 37 w 192"/>
                <a:gd name="T83" fmla="*/ 168 h 190"/>
                <a:gd name="T84" fmla="*/ 29 w 192"/>
                <a:gd name="T85" fmla="*/ 159 h 190"/>
                <a:gd name="T86" fmla="*/ 22 w 192"/>
                <a:gd name="T87" fmla="*/ 152 h 190"/>
                <a:gd name="T88" fmla="*/ 16 w 192"/>
                <a:gd name="T89" fmla="*/ 143 h 190"/>
                <a:gd name="T90" fmla="*/ 9 w 192"/>
                <a:gd name="T91" fmla="*/ 133 h 190"/>
                <a:gd name="T92" fmla="*/ 5 w 192"/>
                <a:gd name="T93" fmla="*/ 124 h 190"/>
                <a:gd name="T94" fmla="*/ 3 w 192"/>
                <a:gd name="T95" fmla="*/ 116 h 190"/>
                <a:gd name="T96" fmla="*/ 1 w 192"/>
                <a:gd name="T97" fmla="*/ 108 h 190"/>
                <a:gd name="T98" fmla="*/ 1 w 192"/>
                <a:gd name="T99" fmla="*/ 99 h 190"/>
                <a:gd name="T100" fmla="*/ 1 w 192"/>
                <a:gd name="T101" fmla="*/ 86 h 190"/>
                <a:gd name="T102" fmla="*/ 2 w 192"/>
                <a:gd name="T103" fmla="*/ 77 h 190"/>
                <a:gd name="T104" fmla="*/ 4 w 192"/>
                <a:gd name="T105" fmla="*/ 67 h 190"/>
                <a:gd name="T106" fmla="*/ 8 w 192"/>
                <a:gd name="T107" fmla="*/ 59 h 190"/>
                <a:gd name="T108" fmla="*/ 13 w 192"/>
                <a:gd name="T109" fmla="*/ 51 h 190"/>
                <a:gd name="T110" fmla="*/ 18 w 192"/>
                <a:gd name="T111" fmla="*/ 42 h 190"/>
                <a:gd name="T112" fmla="*/ 26 w 192"/>
                <a:gd name="T113" fmla="*/ 33 h 1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2"/>
                <a:gd name="T172" fmla="*/ 0 h 190"/>
                <a:gd name="T173" fmla="*/ 192 w 192"/>
                <a:gd name="T174" fmla="*/ 190 h 19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2" h="190">
                  <a:moveTo>
                    <a:pt x="28" y="29"/>
                  </a:moveTo>
                  <a:lnTo>
                    <a:pt x="28" y="29"/>
                  </a:lnTo>
                  <a:lnTo>
                    <a:pt x="33" y="26"/>
                  </a:lnTo>
                  <a:lnTo>
                    <a:pt x="34" y="25"/>
                  </a:lnTo>
                  <a:lnTo>
                    <a:pt x="36" y="22"/>
                  </a:lnTo>
                  <a:lnTo>
                    <a:pt x="37" y="22"/>
                  </a:lnTo>
                  <a:lnTo>
                    <a:pt x="41" y="19"/>
                  </a:lnTo>
                  <a:lnTo>
                    <a:pt x="42" y="18"/>
                  </a:lnTo>
                  <a:lnTo>
                    <a:pt x="45" y="17"/>
                  </a:lnTo>
                  <a:lnTo>
                    <a:pt x="46" y="15"/>
                  </a:lnTo>
                  <a:lnTo>
                    <a:pt x="51" y="14"/>
                  </a:lnTo>
                  <a:lnTo>
                    <a:pt x="51" y="12"/>
                  </a:lnTo>
                  <a:lnTo>
                    <a:pt x="54" y="11"/>
                  </a:lnTo>
                  <a:lnTo>
                    <a:pt x="54" y="10"/>
                  </a:lnTo>
                  <a:lnTo>
                    <a:pt x="59" y="9"/>
                  </a:lnTo>
                  <a:lnTo>
                    <a:pt x="60" y="9"/>
                  </a:lnTo>
                  <a:lnTo>
                    <a:pt x="62" y="7"/>
                  </a:lnTo>
                  <a:lnTo>
                    <a:pt x="64" y="7"/>
                  </a:lnTo>
                  <a:lnTo>
                    <a:pt x="67" y="5"/>
                  </a:lnTo>
                  <a:lnTo>
                    <a:pt x="68" y="4"/>
                  </a:lnTo>
                  <a:lnTo>
                    <a:pt x="73" y="4"/>
                  </a:lnTo>
                  <a:lnTo>
                    <a:pt x="73" y="3"/>
                  </a:lnTo>
                  <a:lnTo>
                    <a:pt x="77" y="3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6" y="2"/>
                  </a:lnTo>
                  <a:lnTo>
                    <a:pt x="90" y="2"/>
                  </a:lnTo>
                  <a:lnTo>
                    <a:pt x="91" y="2"/>
                  </a:lnTo>
                  <a:lnTo>
                    <a:pt x="94" y="0"/>
                  </a:lnTo>
                  <a:lnTo>
                    <a:pt x="99" y="2"/>
                  </a:lnTo>
                  <a:lnTo>
                    <a:pt x="103" y="2"/>
                  </a:lnTo>
                  <a:lnTo>
                    <a:pt x="104" y="2"/>
                  </a:lnTo>
                  <a:lnTo>
                    <a:pt x="107" y="2"/>
                  </a:lnTo>
                  <a:lnTo>
                    <a:pt x="109" y="2"/>
                  </a:lnTo>
                  <a:lnTo>
                    <a:pt x="111" y="3"/>
                  </a:lnTo>
                  <a:lnTo>
                    <a:pt x="112" y="3"/>
                  </a:lnTo>
                  <a:lnTo>
                    <a:pt x="116" y="3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21" y="4"/>
                  </a:lnTo>
                  <a:lnTo>
                    <a:pt x="124" y="5"/>
                  </a:lnTo>
                  <a:lnTo>
                    <a:pt x="125" y="7"/>
                  </a:lnTo>
                  <a:lnTo>
                    <a:pt x="128" y="7"/>
                  </a:lnTo>
                  <a:lnTo>
                    <a:pt x="129" y="9"/>
                  </a:lnTo>
                  <a:lnTo>
                    <a:pt x="132" y="10"/>
                  </a:lnTo>
                  <a:lnTo>
                    <a:pt x="134" y="10"/>
                  </a:lnTo>
                  <a:lnTo>
                    <a:pt x="136" y="11"/>
                  </a:lnTo>
                  <a:lnTo>
                    <a:pt x="141" y="14"/>
                  </a:lnTo>
                  <a:lnTo>
                    <a:pt x="143" y="15"/>
                  </a:lnTo>
                  <a:lnTo>
                    <a:pt x="144" y="17"/>
                  </a:lnTo>
                  <a:lnTo>
                    <a:pt x="148" y="18"/>
                  </a:lnTo>
                  <a:lnTo>
                    <a:pt x="150" y="21"/>
                  </a:lnTo>
                  <a:lnTo>
                    <a:pt x="151" y="21"/>
                  </a:lnTo>
                  <a:lnTo>
                    <a:pt x="155" y="23"/>
                  </a:lnTo>
                  <a:lnTo>
                    <a:pt x="157" y="26"/>
                  </a:lnTo>
                  <a:lnTo>
                    <a:pt x="158" y="26"/>
                  </a:lnTo>
                  <a:lnTo>
                    <a:pt x="160" y="29"/>
                  </a:lnTo>
                  <a:lnTo>
                    <a:pt x="161" y="30"/>
                  </a:lnTo>
                  <a:lnTo>
                    <a:pt x="164" y="31"/>
                  </a:lnTo>
                  <a:lnTo>
                    <a:pt x="164" y="33"/>
                  </a:lnTo>
                  <a:lnTo>
                    <a:pt x="167" y="36"/>
                  </a:lnTo>
                  <a:lnTo>
                    <a:pt x="169" y="38"/>
                  </a:lnTo>
                  <a:lnTo>
                    <a:pt x="169" y="39"/>
                  </a:lnTo>
                  <a:lnTo>
                    <a:pt x="173" y="43"/>
                  </a:lnTo>
                  <a:lnTo>
                    <a:pt x="174" y="45"/>
                  </a:lnTo>
                  <a:lnTo>
                    <a:pt x="175" y="46"/>
                  </a:lnTo>
                  <a:lnTo>
                    <a:pt x="176" y="50"/>
                  </a:lnTo>
                  <a:lnTo>
                    <a:pt x="180" y="53"/>
                  </a:lnTo>
                  <a:lnTo>
                    <a:pt x="181" y="56"/>
                  </a:lnTo>
                  <a:lnTo>
                    <a:pt x="181" y="58"/>
                  </a:lnTo>
                  <a:lnTo>
                    <a:pt x="182" y="60"/>
                  </a:lnTo>
                  <a:lnTo>
                    <a:pt x="183" y="61"/>
                  </a:lnTo>
                  <a:lnTo>
                    <a:pt x="183" y="64"/>
                  </a:lnTo>
                  <a:lnTo>
                    <a:pt x="185" y="66"/>
                  </a:lnTo>
                  <a:lnTo>
                    <a:pt x="186" y="68"/>
                  </a:lnTo>
                  <a:lnTo>
                    <a:pt x="186" y="70"/>
                  </a:lnTo>
                  <a:lnTo>
                    <a:pt x="186" y="72"/>
                  </a:lnTo>
                  <a:lnTo>
                    <a:pt x="188" y="74"/>
                  </a:lnTo>
                  <a:lnTo>
                    <a:pt x="188" y="77"/>
                  </a:lnTo>
                  <a:lnTo>
                    <a:pt x="188" y="78"/>
                  </a:lnTo>
                  <a:lnTo>
                    <a:pt x="189" y="81"/>
                  </a:lnTo>
                  <a:lnTo>
                    <a:pt x="189" y="82"/>
                  </a:lnTo>
                  <a:lnTo>
                    <a:pt x="189" y="85"/>
                  </a:lnTo>
                  <a:lnTo>
                    <a:pt x="189" y="86"/>
                  </a:lnTo>
                  <a:lnTo>
                    <a:pt x="189" y="91"/>
                  </a:lnTo>
                  <a:lnTo>
                    <a:pt x="191" y="94"/>
                  </a:lnTo>
                  <a:lnTo>
                    <a:pt x="189" y="99"/>
                  </a:lnTo>
                  <a:lnTo>
                    <a:pt x="189" y="100"/>
                  </a:lnTo>
                  <a:lnTo>
                    <a:pt x="189" y="102"/>
                  </a:lnTo>
                  <a:lnTo>
                    <a:pt x="189" y="103"/>
                  </a:lnTo>
                  <a:lnTo>
                    <a:pt x="189" y="107"/>
                  </a:lnTo>
                  <a:lnTo>
                    <a:pt x="189" y="108"/>
                  </a:lnTo>
                  <a:lnTo>
                    <a:pt x="188" y="112"/>
                  </a:lnTo>
                  <a:lnTo>
                    <a:pt x="188" y="116"/>
                  </a:lnTo>
                  <a:lnTo>
                    <a:pt x="186" y="116"/>
                  </a:lnTo>
                  <a:lnTo>
                    <a:pt x="186" y="120"/>
                  </a:lnTo>
                  <a:lnTo>
                    <a:pt x="185" y="122"/>
                  </a:lnTo>
                  <a:lnTo>
                    <a:pt x="183" y="124"/>
                  </a:lnTo>
                  <a:lnTo>
                    <a:pt x="183" y="126"/>
                  </a:lnTo>
                  <a:lnTo>
                    <a:pt x="182" y="128"/>
                  </a:lnTo>
                  <a:lnTo>
                    <a:pt x="182" y="130"/>
                  </a:lnTo>
                  <a:lnTo>
                    <a:pt x="181" y="134"/>
                  </a:lnTo>
                  <a:lnTo>
                    <a:pt x="180" y="134"/>
                  </a:lnTo>
                  <a:lnTo>
                    <a:pt x="177" y="138"/>
                  </a:lnTo>
                  <a:lnTo>
                    <a:pt x="176" y="138"/>
                  </a:lnTo>
                  <a:lnTo>
                    <a:pt x="175" y="142"/>
                  </a:lnTo>
                  <a:lnTo>
                    <a:pt x="174" y="143"/>
                  </a:lnTo>
                  <a:lnTo>
                    <a:pt x="173" y="147"/>
                  </a:lnTo>
                  <a:lnTo>
                    <a:pt x="172" y="148"/>
                  </a:lnTo>
                  <a:lnTo>
                    <a:pt x="168" y="150"/>
                  </a:lnTo>
                  <a:lnTo>
                    <a:pt x="168" y="151"/>
                  </a:lnTo>
                  <a:lnTo>
                    <a:pt x="166" y="155"/>
                  </a:lnTo>
                  <a:lnTo>
                    <a:pt x="164" y="156"/>
                  </a:lnTo>
                  <a:lnTo>
                    <a:pt x="161" y="158"/>
                  </a:lnTo>
                  <a:lnTo>
                    <a:pt x="161" y="159"/>
                  </a:lnTo>
                  <a:lnTo>
                    <a:pt x="157" y="163"/>
                  </a:lnTo>
                  <a:lnTo>
                    <a:pt x="156" y="164"/>
                  </a:lnTo>
                  <a:lnTo>
                    <a:pt x="153" y="166"/>
                  </a:lnTo>
                  <a:lnTo>
                    <a:pt x="151" y="166"/>
                  </a:lnTo>
                  <a:lnTo>
                    <a:pt x="149" y="170"/>
                  </a:lnTo>
                  <a:lnTo>
                    <a:pt x="148" y="171"/>
                  </a:lnTo>
                  <a:lnTo>
                    <a:pt x="144" y="172"/>
                  </a:lnTo>
                  <a:lnTo>
                    <a:pt x="143" y="173"/>
                  </a:lnTo>
                  <a:lnTo>
                    <a:pt x="139" y="175"/>
                  </a:lnTo>
                  <a:lnTo>
                    <a:pt x="139" y="176"/>
                  </a:lnTo>
                  <a:lnTo>
                    <a:pt x="135" y="178"/>
                  </a:lnTo>
                  <a:lnTo>
                    <a:pt x="135" y="179"/>
                  </a:lnTo>
                  <a:lnTo>
                    <a:pt x="131" y="180"/>
                  </a:lnTo>
                  <a:lnTo>
                    <a:pt x="129" y="180"/>
                  </a:lnTo>
                  <a:lnTo>
                    <a:pt x="126" y="182"/>
                  </a:lnTo>
                  <a:lnTo>
                    <a:pt x="125" y="182"/>
                  </a:lnTo>
                  <a:lnTo>
                    <a:pt x="123" y="183"/>
                  </a:lnTo>
                  <a:lnTo>
                    <a:pt x="121" y="184"/>
                  </a:lnTo>
                  <a:lnTo>
                    <a:pt x="117" y="184"/>
                  </a:lnTo>
                  <a:lnTo>
                    <a:pt x="117" y="186"/>
                  </a:lnTo>
                  <a:lnTo>
                    <a:pt x="112" y="186"/>
                  </a:lnTo>
                  <a:lnTo>
                    <a:pt x="109" y="187"/>
                  </a:lnTo>
                  <a:lnTo>
                    <a:pt x="107" y="187"/>
                  </a:lnTo>
                  <a:lnTo>
                    <a:pt x="104" y="187"/>
                  </a:lnTo>
                  <a:lnTo>
                    <a:pt x="103" y="187"/>
                  </a:lnTo>
                  <a:lnTo>
                    <a:pt x="100" y="187"/>
                  </a:lnTo>
                  <a:lnTo>
                    <a:pt x="99" y="187"/>
                  </a:lnTo>
                  <a:lnTo>
                    <a:pt x="94" y="189"/>
                  </a:lnTo>
                  <a:lnTo>
                    <a:pt x="91" y="187"/>
                  </a:lnTo>
                  <a:lnTo>
                    <a:pt x="86" y="187"/>
                  </a:lnTo>
                  <a:lnTo>
                    <a:pt x="85" y="187"/>
                  </a:lnTo>
                  <a:lnTo>
                    <a:pt x="83" y="187"/>
                  </a:lnTo>
                  <a:lnTo>
                    <a:pt x="81" y="187"/>
                  </a:lnTo>
                  <a:lnTo>
                    <a:pt x="78" y="186"/>
                  </a:lnTo>
                  <a:lnTo>
                    <a:pt x="77" y="186"/>
                  </a:lnTo>
                  <a:lnTo>
                    <a:pt x="74" y="186"/>
                  </a:lnTo>
                  <a:lnTo>
                    <a:pt x="73" y="184"/>
                  </a:lnTo>
                  <a:lnTo>
                    <a:pt x="69" y="184"/>
                  </a:lnTo>
                  <a:lnTo>
                    <a:pt x="68" y="184"/>
                  </a:lnTo>
                  <a:lnTo>
                    <a:pt x="66" y="183"/>
                  </a:lnTo>
                  <a:lnTo>
                    <a:pt x="64" y="182"/>
                  </a:lnTo>
                  <a:lnTo>
                    <a:pt x="61" y="182"/>
                  </a:lnTo>
                  <a:lnTo>
                    <a:pt x="60" y="180"/>
                  </a:lnTo>
                  <a:lnTo>
                    <a:pt x="58" y="179"/>
                  </a:lnTo>
                  <a:lnTo>
                    <a:pt x="55" y="179"/>
                  </a:lnTo>
                  <a:lnTo>
                    <a:pt x="53" y="178"/>
                  </a:lnTo>
                  <a:lnTo>
                    <a:pt x="49" y="175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2" y="171"/>
                  </a:lnTo>
                  <a:lnTo>
                    <a:pt x="39" y="168"/>
                  </a:lnTo>
                  <a:lnTo>
                    <a:pt x="37" y="168"/>
                  </a:lnTo>
                  <a:lnTo>
                    <a:pt x="35" y="165"/>
                  </a:lnTo>
                  <a:lnTo>
                    <a:pt x="33" y="163"/>
                  </a:lnTo>
                  <a:lnTo>
                    <a:pt x="30" y="163"/>
                  </a:lnTo>
                  <a:lnTo>
                    <a:pt x="29" y="159"/>
                  </a:lnTo>
                  <a:lnTo>
                    <a:pt x="28" y="158"/>
                  </a:lnTo>
                  <a:lnTo>
                    <a:pt x="26" y="157"/>
                  </a:lnTo>
                  <a:lnTo>
                    <a:pt x="26" y="156"/>
                  </a:lnTo>
                  <a:lnTo>
                    <a:pt x="22" y="152"/>
                  </a:lnTo>
                  <a:lnTo>
                    <a:pt x="20" y="150"/>
                  </a:lnTo>
                  <a:lnTo>
                    <a:pt x="20" y="149"/>
                  </a:lnTo>
                  <a:lnTo>
                    <a:pt x="17" y="147"/>
                  </a:lnTo>
                  <a:lnTo>
                    <a:pt x="16" y="143"/>
                  </a:lnTo>
                  <a:lnTo>
                    <a:pt x="14" y="142"/>
                  </a:lnTo>
                  <a:lnTo>
                    <a:pt x="13" y="140"/>
                  </a:lnTo>
                  <a:lnTo>
                    <a:pt x="10" y="135"/>
                  </a:lnTo>
                  <a:lnTo>
                    <a:pt x="9" y="133"/>
                  </a:lnTo>
                  <a:lnTo>
                    <a:pt x="9" y="131"/>
                  </a:lnTo>
                  <a:lnTo>
                    <a:pt x="8" y="128"/>
                  </a:lnTo>
                  <a:lnTo>
                    <a:pt x="5" y="127"/>
                  </a:lnTo>
                  <a:lnTo>
                    <a:pt x="5" y="124"/>
                  </a:lnTo>
                  <a:lnTo>
                    <a:pt x="4" y="123"/>
                  </a:lnTo>
                  <a:lnTo>
                    <a:pt x="3" y="120"/>
                  </a:lnTo>
                  <a:lnTo>
                    <a:pt x="3" y="119"/>
                  </a:lnTo>
                  <a:lnTo>
                    <a:pt x="3" y="116"/>
                  </a:lnTo>
                  <a:lnTo>
                    <a:pt x="2" y="115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9"/>
                  </a:lnTo>
                  <a:lnTo>
                    <a:pt x="0" y="94"/>
                  </a:lnTo>
                  <a:lnTo>
                    <a:pt x="1" y="91"/>
                  </a:lnTo>
                  <a:lnTo>
                    <a:pt x="1" y="89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1" y="82"/>
                  </a:lnTo>
                  <a:lnTo>
                    <a:pt x="1" y="81"/>
                  </a:lnTo>
                  <a:lnTo>
                    <a:pt x="2" y="77"/>
                  </a:lnTo>
                  <a:lnTo>
                    <a:pt x="2" y="72"/>
                  </a:lnTo>
                  <a:lnTo>
                    <a:pt x="3" y="72"/>
                  </a:lnTo>
                  <a:lnTo>
                    <a:pt x="3" y="68"/>
                  </a:lnTo>
                  <a:lnTo>
                    <a:pt x="4" y="67"/>
                  </a:lnTo>
                  <a:lnTo>
                    <a:pt x="5" y="64"/>
                  </a:lnTo>
                  <a:lnTo>
                    <a:pt x="5" y="63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6"/>
                  </a:lnTo>
                  <a:lnTo>
                    <a:pt x="16" y="45"/>
                  </a:lnTo>
                  <a:lnTo>
                    <a:pt x="17" y="43"/>
                  </a:lnTo>
                  <a:lnTo>
                    <a:pt x="18" y="42"/>
                  </a:lnTo>
                  <a:lnTo>
                    <a:pt x="21" y="38"/>
                  </a:lnTo>
                  <a:lnTo>
                    <a:pt x="21" y="37"/>
                  </a:lnTo>
                  <a:lnTo>
                    <a:pt x="24" y="35"/>
                  </a:lnTo>
                  <a:lnTo>
                    <a:pt x="26" y="33"/>
                  </a:lnTo>
                  <a:lnTo>
                    <a:pt x="28" y="30"/>
                  </a:lnTo>
                  <a:lnTo>
                    <a:pt x="28" y="2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5" name="Freeform 22"/>
            <p:cNvSpPr>
              <a:spLocks/>
            </p:cNvSpPr>
            <p:nvPr/>
          </p:nvSpPr>
          <p:spPr bwMode="auto">
            <a:xfrm>
              <a:off x="2316" y="2896"/>
              <a:ext cx="193" cy="190"/>
            </a:xfrm>
            <a:custGeom>
              <a:avLst/>
              <a:gdLst>
                <a:gd name="T0" fmla="*/ 36 w 193"/>
                <a:gd name="T1" fmla="*/ 22 h 190"/>
                <a:gd name="T2" fmla="*/ 47 w 193"/>
                <a:gd name="T3" fmla="*/ 15 h 190"/>
                <a:gd name="T4" fmla="*/ 59 w 193"/>
                <a:gd name="T5" fmla="*/ 8 h 190"/>
                <a:gd name="T6" fmla="*/ 69 w 193"/>
                <a:gd name="T7" fmla="*/ 4 h 190"/>
                <a:gd name="T8" fmla="*/ 82 w 193"/>
                <a:gd name="T9" fmla="*/ 2 h 190"/>
                <a:gd name="T10" fmla="*/ 91 w 193"/>
                <a:gd name="T11" fmla="*/ 2 h 190"/>
                <a:gd name="T12" fmla="*/ 104 w 193"/>
                <a:gd name="T13" fmla="*/ 2 h 190"/>
                <a:gd name="T14" fmla="*/ 114 w 193"/>
                <a:gd name="T15" fmla="*/ 3 h 190"/>
                <a:gd name="T16" fmla="*/ 125 w 193"/>
                <a:gd name="T17" fmla="*/ 5 h 190"/>
                <a:gd name="T18" fmla="*/ 134 w 193"/>
                <a:gd name="T19" fmla="*/ 10 h 190"/>
                <a:gd name="T20" fmla="*/ 145 w 193"/>
                <a:gd name="T21" fmla="*/ 15 h 190"/>
                <a:gd name="T22" fmla="*/ 153 w 193"/>
                <a:gd name="T23" fmla="*/ 21 h 190"/>
                <a:gd name="T24" fmla="*/ 162 w 193"/>
                <a:gd name="T25" fmla="*/ 29 h 190"/>
                <a:gd name="T26" fmla="*/ 168 w 193"/>
                <a:gd name="T27" fmla="*/ 36 h 190"/>
                <a:gd name="T28" fmla="*/ 175 w 193"/>
                <a:gd name="T29" fmla="*/ 45 h 190"/>
                <a:gd name="T30" fmla="*/ 181 w 193"/>
                <a:gd name="T31" fmla="*/ 53 h 190"/>
                <a:gd name="T32" fmla="*/ 184 w 193"/>
                <a:gd name="T33" fmla="*/ 64 h 190"/>
                <a:gd name="T34" fmla="*/ 189 w 193"/>
                <a:gd name="T35" fmla="*/ 74 h 190"/>
                <a:gd name="T36" fmla="*/ 190 w 193"/>
                <a:gd name="T37" fmla="*/ 85 h 190"/>
                <a:gd name="T38" fmla="*/ 192 w 193"/>
                <a:gd name="T39" fmla="*/ 94 h 190"/>
                <a:gd name="T40" fmla="*/ 190 w 193"/>
                <a:gd name="T41" fmla="*/ 107 h 190"/>
                <a:gd name="T42" fmla="*/ 188 w 193"/>
                <a:gd name="T43" fmla="*/ 116 h 190"/>
                <a:gd name="T44" fmla="*/ 183 w 193"/>
                <a:gd name="T45" fmla="*/ 128 h 190"/>
                <a:gd name="T46" fmla="*/ 178 w 193"/>
                <a:gd name="T47" fmla="*/ 138 h 190"/>
                <a:gd name="T48" fmla="*/ 170 w 193"/>
                <a:gd name="T49" fmla="*/ 150 h 190"/>
                <a:gd name="T50" fmla="*/ 163 w 193"/>
                <a:gd name="T51" fmla="*/ 159 h 190"/>
                <a:gd name="T52" fmla="*/ 150 w 193"/>
                <a:gd name="T53" fmla="*/ 169 h 190"/>
                <a:gd name="T54" fmla="*/ 140 w 193"/>
                <a:gd name="T55" fmla="*/ 176 h 190"/>
                <a:gd name="T56" fmla="*/ 127 w 193"/>
                <a:gd name="T57" fmla="*/ 182 h 190"/>
                <a:gd name="T58" fmla="*/ 118 w 193"/>
                <a:gd name="T59" fmla="*/ 185 h 190"/>
                <a:gd name="T60" fmla="*/ 106 w 193"/>
                <a:gd name="T61" fmla="*/ 187 h 190"/>
                <a:gd name="T62" fmla="*/ 96 w 193"/>
                <a:gd name="T63" fmla="*/ 189 h 190"/>
                <a:gd name="T64" fmla="*/ 83 w 193"/>
                <a:gd name="T65" fmla="*/ 187 h 190"/>
                <a:gd name="T66" fmla="*/ 73 w 193"/>
                <a:gd name="T67" fmla="*/ 184 h 190"/>
                <a:gd name="T68" fmla="*/ 63 w 193"/>
                <a:gd name="T69" fmla="*/ 182 h 190"/>
                <a:gd name="T70" fmla="*/ 54 w 193"/>
                <a:gd name="T71" fmla="*/ 177 h 190"/>
                <a:gd name="T72" fmla="*/ 42 w 193"/>
                <a:gd name="T73" fmla="*/ 171 h 190"/>
                <a:gd name="T74" fmla="*/ 35 w 193"/>
                <a:gd name="T75" fmla="*/ 165 h 190"/>
                <a:gd name="T76" fmla="*/ 26 w 193"/>
                <a:gd name="T77" fmla="*/ 157 h 190"/>
                <a:gd name="T78" fmla="*/ 20 w 193"/>
                <a:gd name="T79" fmla="*/ 149 h 190"/>
                <a:gd name="T80" fmla="*/ 14 w 193"/>
                <a:gd name="T81" fmla="*/ 140 h 190"/>
                <a:gd name="T82" fmla="*/ 9 w 193"/>
                <a:gd name="T83" fmla="*/ 131 h 190"/>
                <a:gd name="T84" fmla="*/ 3 w 193"/>
                <a:gd name="T85" fmla="*/ 120 h 190"/>
                <a:gd name="T86" fmla="*/ 2 w 193"/>
                <a:gd name="T87" fmla="*/ 110 h 190"/>
                <a:gd name="T88" fmla="*/ 1 w 193"/>
                <a:gd name="T89" fmla="*/ 99 h 190"/>
                <a:gd name="T90" fmla="*/ 1 w 193"/>
                <a:gd name="T91" fmla="*/ 88 h 190"/>
                <a:gd name="T92" fmla="*/ 2 w 193"/>
                <a:gd name="T93" fmla="*/ 77 h 190"/>
                <a:gd name="T94" fmla="*/ 5 w 193"/>
                <a:gd name="T95" fmla="*/ 67 h 190"/>
                <a:gd name="T96" fmla="*/ 9 w 193"/>
                <a:gd name="T97" fmla="*/ 54 h 190"/>
                <a:gd name="T98" fmla="*/ 16 w 193"/>
                <a:gd name="T99" fmla="*/ 45 h 190"/>
                <a:gd name="T100" fmla="*/ 25 w 193"/>
                <a:gd name="T101" fmla="*/ 35 h 1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190"/>
                <a:gd name="T155" fmla="*/ 193 w 193"/>
                <a:gd name="T156" fmla="*/ 190 h 1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190">
                  <a:moveTo>
                    <a:pt x="28" y="29"/>
                  </a:moveTo>
                  <a:lnTo>
                    <a:pt x="28" y="29"/>
                  </a:lnTo>
                  <a:lnTo>
                    <a:pt x="33" y="26"/>
                  </a:lnTo>
                  <a:lnTo>
                    <a:pt x="34" y="24"/>
                  </a:lnTo>
                  <a:lnTo>
                    <a:pt x="36" y="22"/>
                  </a:lnTo>
                  <a:lnTo>
                    <a:pt x="39" y="22"/>
                  </a:lnTo>
                  <a:lnTo>
                    <a:pt x="41" y="19"/>
                  </a:lnTo>
                  <a:lnTo>
                    <a:pt x="42" y="18"/>
                  </a:lnTo>
                  <a:lnTo>
                    <a:pt x="45" y="16"/>
                  </a:lnTo>
                  <a:lnTo>
                    <a:pt x="47" y="15"/>
                  </a:lnTo>
                  <a:lnTo>
                    <a:pt x="51" y="14"/>
                  </a:lnTo>
                  <a:lnTo>
                    <a:pt x="51" y="12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59" y="8"/>
                  </a:lnTo>
                  <a:lnTo>
                    <a:pt x="60" y="8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7" y="5"/>
                  </a:lnTo>
                  <a:lnTo>
                    <a:pt x="69" y="4"/>
                  </a:lnTo>
                  <a:lnTo>
                    <a:pt x="73" y="4"/>
                  </a:lnTo>
                  <a:lnTo>
                    <a:pt x="73" y="3"/>
                  </a:lnTo>
                  <a:lnTo>
                    <a:pt x="77" y="3"/>
                  </a:lnTo>
                  <a:lnTo>
                    <a:pt x="82" y="2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8" y="2"/>
                  </a:lnTo>
                  <a:lnTo>
                    <a:pt x="90" y="2"/>
                  </a:lnTo>
                  <a:lnTo>
                    <a:pt x="91" y="2"/>
                  </a:lnTo>
                  <a:lnTo>
                    <a:pt x="96" y="0"/>
                  </a:lnTo>
                  <a:lnTo>
                    <a:pt x="100" y="2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09" y="2"/>
                  </a:lnTo>
                  <a:lnTo>
                    <a:pt x="113" y="3"/>
                  </a:lnTo>
                  <a:lnTo>
                    <a:pt x="114" y="3"/>
                  </a:lnTo>
                  <a:lnTo>
                    <a:pt x="116" y="3"/>
                  </a:lnTo>
                  <a:lnTo>
                    <a:pt x="118" y="4"/>
                  </a:lnTo>
                  <a:lnTo>
                    <a:pt x="121" y="4"/>
                  </a:lnTo>
                  <a:lnTo>
                    <a:pt x="122" y="4"/>
                  </a:lnTo>
                  <a:lnTo>
                    <a:pt x="125" y="5"/>
                  </a:lnTo>
                  <a:lnTo>
                    <a:pt x="126" y="7"/>
                  </a:lnTo>
                  <a:lnTo>
                    <a:pt x="129" y="7"/>
                  </a:lnTo>
                  <a:lnTo>
                    <a:pt x="131" y="8"/>
                  </a:lnTo>
                  <a:lnTo>
                    <a:pt x="133" y="10"/>
                  </a:lnTo>
                  <a:lnTo>
                    <a:pt x="134" y="10"/>
                  </a:lnTo>
                  <a:lnTo>
                    <a:pt x="138" y="11"/>
                  </a:lnTo>
                  <a:lnTo>
                    <a:pt x="141" y="14"/>
                  </a:lnTo>
                  <a:lnTo>
                    <a:pt x="145" y="15"/>
                  </a:lnTo>
                  <a:lnTo>
                    <a:pt x="146" y="16"/>
                  </a:lnTo>
                  <a:lnTo>
                    <a:pt x="149" y="18"/>
                  </a:lnTo>
                  <a:lnTo>
                    <a:pt x="151" y="21"/>
                  </a:lnTo>
                  <a:lnTo>
                    <a:pt x="153" y="21"/>
                  </a:lnTo>
                  <a:lnTo>
                    <a:pt x="156" y="23"/>
                  </a:lnTo>
                  <a:lnTo>
                    <a:pt x="158" y="26"/>
                  </a:lnTo>
                  <a:lnTo>
                    <a:pt x="159" y="26"/>
                  </a:lnTo>
                  <a:lnTo>
                    <a:pt x="162" y="29"/>
                  </a:lnTo>
                  <a:lnTo>
                    <a:pt x="163" y="30"/>
                  </a:lnTo>
                  <a:lnTo>
                    <a:pt x="165" y="31"/>
                  </a:lnTo>
                  <a:lnTo>
                    <a:pt x="165" y="32"/>
                  </a:lnTo>
                  <a:lnTo>
                    <a:pt x="168" y="36"/>
                  </a:lnTo>
                  <a:lnTo>
                    <a:pt x="171" y="38"/>
                  </a:lnTo>
                  <a:lnTo>
                    <a:pt x="171" y="39"/>
                  </a:lnTo>
                  <a:lnTo>
                    <a:pt x="174" y="43"/>
                  </a:lnTo>
                  <a:lnTo>
                    <a:pt x="175" y="45"/>
                  </a:lnTo>
                  <a:lnTo>
                    <a:pt x="176" y="46"/>
                  </a:lnTo>
                  <a:lnTo>
                    <a:pt x="178" y="50"/>
                  </a:lnTo>
                  <a:lnTo>
                    <a:pt x="181" y="53"/>
                  </a:lnTo>
                  <a:lnTo>
                    <a:pt x="182" y="56"/>
                  </a:lnTo>
                  <a:lnTo>
                    <a:pt x="182" y="58"/>
                  </a:lnTo>
                  <a:lnTo>
                    <a:pt x="183" y="60"/>
                  </a:lnTo>
                  <a:lnTo>
                    <a:pt x="184" y="61"/>
                  </a:lnTo>
                  <a:lnTo>
                    <a:pt x="184" y="64"/>
                  </a:lnTo>
                  <a:lnTo>
                    <a:pt x="187" y="66"/>
                  </a:lnTo>
                  <a:lnTo>
                    <a:pt x="188" y="68"/>
                  </a:lnTo>
                  <a:lnTo>
                    <a:pt x="188" y="70"/>
                  </a:lnTo>
                  <a:lnTo>
                    <a:pt x="188" y="72"/>
                  </a:lnTo>
                  <a:lnTo>
                    <a:pt x="189" y="74"/>
                  </a:lnTo>
                  <a:lnTo>
                    <a:pt x="189" y="77"/>
                  </a:lnTo>
                  <a:lnTo>
                    <a:pt x="189" y="78"/>
                  </a:lnTo>
                  <a:lnTo>
                    <a:pt x="190" y="80"/>
                  </a:lnTo>
                  <a:lnTo>
                    <a:pt x="190" y="82"/>
                  </a:lnTo>
                  <a:lnTo>
                    <a:pt x="190" y="85"/>
                  </a:lnTo>
                  <a:lnTo>
                    <a:pt x="190" y="86"/>
                  </a:lnTo>
                  <a:lnTo>
                    <a:pt x="190" y="91"/>
                  </a:lnTo>
                  <a:lnTo>
                    <a:pt x="192" y="94"/>
                  </a:lnTo>
                  <a:lnTo>
                    <a:pt x="190" y="99"/>
                  </a:lnTo>
                  <a:lnTo>
                    <a:pt x="190" y="100"/>
                  </a:lnTo>
                  <a:lnTo>
                    <a:pt x="190" y="102"/>
                  </a:lnTo>
                  <a:lnTo>
                    <a:pt x="190" y="103"/>
                  </a:lnTo>
                  <a:lnTo>
                    <a:pt x="190" y="107"/>
                  </a:lnTo>
                  <a:lnTo>
                    <a:pt x="190" y="108"/>
                  </a:lnTo>
                  <a:lnTo>
                    <a:pt x="189" y="112"/>
                  </a:lnTo>
                  <a:lnTo>
                    <a:pt x="189" y="116"/>
                  </a:lnTo>
                  <a:lnTo>
                    <a:pt x="188" y="116"/>
                  </a:lnTo>
                  <a:lnTo>
                    <a:pt x="188" y="120"/>
                  </a:lnTo>
                  <a:lnTo>
                    <a:pt x="187" y="121"/>
                  </a:lnTo>
                  <a:lnTo>
                    <a:pt x="184" y="124"/>
                  </a:lnTo>
                  <a:lnTo>
                    <a:pt x="184" y="126"/>
                  </a:lnTo>
                  <a:lnTo>
                    <a:pt x="183" y="128"/>
                  </a:lnTo>
                  <a:lnTo>
                    <a:pt x="183" y="130"/>
                  </a:lnTo>
                  <a:lnTo>
                    <a:pt x="182" y="134"/>
                  </a:lnTo>
                  <a:lnTo>
                    <a:pt x="181" y="134"/>
                  </a:lnTo>
                  <a:lnTo>
                    <a:pt x="180" y="138"/>
                  </a:lnTo>
                  <a:lnTo>
                    <a:pt x="178" y="138"/>
                  </a:lnTo>
                  <a:lnTo>
                    <a:pt x="176" y="142"/>
                  </a:lnTo>
                  <a:lnTo>
                    <a:pt x="175" y="143"/>
                  </a:lnTo>
                  <a:lnTo>
                    <a:pt x="174" y="147"/>
                  </a:lnTo>
                  <a:lnTo>
                    <a:pt x="172" y="148"/>
                  </a:lnTo>
                  <a:lnTo>
                    <a:pt x="170" y="150"/>
                  </a:lnTo>
                  <a:lnTo>
                    <a:pt x="170" y="151"/>
                  </a:lnTo>
                  <a:lnTo>
                    <a:pt x="166" y="155"/>
                  </a:lnTo>
                  <a:lnTo>
                    <a:pt x="165" y="156"/>
                  </a:lnTo>
                  <a:lnTo>
                    <a:pt x="163" y="158"/>
                  </a:lnTo>
                  <a:lnTo>
                    <a:pt x="163" y="159"/>
                  </a:lnTo>
                  <a:lnTo>
                    <a:pt x="158" y="163"/>
                  </a:lnTo>
                  <a:lnTo>
                    <a:pt x="157" y="164"/>
                  </a:lnTo>
                  <a:lnTo>
                    <a:pt x="155" y="166"/>
                  </a:lnTo>
                  <a:lnTo>
                    <a:pt x="153" y="166"/>
                  </a:lnTo>
                  <a:lnTo>
                    <a:pt x="150" y="169"/>
                  </a:lnTo>
                  <a:lnTo>
                    <a:pt x="149" y="171"/>
                  </a:lnTo>
                  <a:lnTo>
                    <a:pt x="146" y="172"/>
                  </a:lnTo>
                  <a:lnTo>
                    <a:pt x="145" y="173"/>
                  </a:lnTo>
                  <a:lnTo>
                    <a:pt x="140" y="175"/>
                  </a:lnTo>
                  <a:lnTo>
                    <a:pt x="140" y="176"/>
                  </a:lnTo>
                  <a:lnTo>
                    <a:pt x="137" y="177"/>
                  </a:lnTo>
                  <a:lnTo>
                    <a:pt x="137" y="179"/>
                  </a:lnTo>
                  <a:lnTo>
                    <a:pt x="132" y="180"/>
                  </a:lnTo>
                  <a:lnTo>
                    <a:pt x="131" y="180"/>
                  </a:lnTo>
                  <a:lnTo>
                    <a:pt x="127" y="182"/>
                  </a:lnTo>
                  <a:lnTo>
                    <a:pt x="126" y="182"/>
                  </a:lnTo>
                  <a:lnTo>
                    <a:pt x="124" y="183"/>
                  </a:lnTo>
                  <a:lnTo>
                    <a:pt x="122" y="184"/>
                  </a:lnTo>
                  <a:lnTo>
                    <a:pt x="118" y="184"/>
                  </a:lnTo>
                  <a:lnTo>
                    <a:pt x="118" y="185"/>
                  </a:lnTo>
                  <a:lnTo>
                    <a:pt x="114" y="185"/>
                  </a:lnTo>
                  <a:lnTo>
                    <a:pt x="109" y="187"/>
                  </a:lnTo>
                  <a:lnTo>
                    <a:pt x="108" y="187"/>
                  </a:lnTo>
                  <a:lnTo>
                    <a:pt x="106" y="187"/>
                  </a:lnTo>
                  <a:lnTo>
                    <a:pt x="104" y="187"/>
                  </a:lnTo>
                  <a:lnTo>
                    <a:pt x="101" y="187"/>
                  </a:lnTo>
                  <a:lnTo>
                    <a:pt x="100" y="187"/>
                  </a:lnTo>
                  <a:lnTo>
                    <a:pt x="96" y="189"/>
                  </a:lnTo>
                  <a:lnTo>
                    <a:pt x="91" y="187"/>
                  </a:lnTo>
                  <a:lnTo>
                    <a:pt x="88" y="187"/>
                  </a:lnTo>
                  <a:lnTo>
                    <a:pt x="85" y="187"/>
                  </a:lnTo>
                  <a:lnTo>
                    <a:pt x="83" y="187"/>
                  </a:lnTo>
                  <a:lnTo>
                    <a:pt x="82" y="187"/>
                  </a:lnTo>
                  <a:lnTo>
                    <a:pt x="79" y="185"/>
                  </a:lnTo>
                  <a:lnTo>
                    <a:pt x="77" y="185"/>
                  </a:lnTo>
                  <a:lnTo>
                    <a:pt x="75" y="185"/>
                  </a:lnTo>
                  <a:lnTo>
                    <a:pt x="73" y="184"/>
                  </a:lnTo>
                  <a:lnTo>
                    <a:pt x="71" y="184"/>
                  </a:lnTo>
                  <a:lnTo>
                    <a:pt x="69" y="184"/>
                  </a:lnTo>
                  <a:lnTo>
                    <a:pt x="66" y="183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0" y="180"/>
                  </a:lnTo>
                  <a:lnTo>
                    <a:pt x="58" y="179"/>
                  </a:lnTo>
                  <a:lnTo>
                    <a:pt x="57" y="179"/>
                  </a:lnTo>
                  <a:lnTo>
                    <a:pt x="54" y="177"/>
                  </a:lnTo>
                  <a:lnTo>
                    <a:pt x="50" y="175"/>
                  </a:lnTo>
                  <a:lnTo>
                    <a:pt x="47" y="173"/>
                  </a:lnTo>
                  <a:lnTo>
                    <a:pt x="45" y="172"/>
                  </a:lnTo>
                  <a:lnTo>
                    <a:pt x="42" y="171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5" y="165"/>
                  </a:lnTo>
                  <a:lnTo>
                    <a:pt x="33" y="163"/>
                  </a:lnTo>
                  <a:lnTo>
                    <a:pt x="32" y="163"/>
                  </a:lnTo>
                  <a:lnTo>
                    <a:pt x="31" y="159"/>
                  </a:lnTo>
                  <a:lnTo>
                    <a:pt x="28" y="158"/>
                  </a:lnTo>
                  <a:lnTo>
                    <a:pt x="26" y="157"/>
                  </a:lnTo>
                  <a:lnTo>
                    <a:pt x="26" y="156"/>
                  </a:lnTo>
                  <a:lnTo>
                    <a:pt x="23" y="152"/>
                  </a:lnTo>
                  <a:lnTo>
                    <a:pt x="20" y="150"/>
                  </a:lnTo>
                  <a:lnTo>
                    <a:pt x="20" y="149"/>
                  </a:lnTo>
                  <a:lnTo>
                    <a:pt x="17" y="147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4" y="140"/>
                  </a:lnTo>
                  <a:lnTo>
                    <a:pt x="10" y="135"/>
                  </a:lnTo>
                  <a:lnTo>
                    <a:pt x="9" y="133"/>
                  </a:lnTo>
                  <a:lnTo>
                    <a:pt x="9" y="131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4"/>
                  </a:lnTo>
                  <a:lnTo>
                    <a:pt x="5" y="123"/>
                  </a:lnTo>
                  <a:lnTo>
                    <a:pt x="3" y="120"/>
                  </a:lnTo>
                  <a:lnTo>
                    <a:pt x="3" y="119"/>
                  </a:lnTo>
                  <a:lnTo>
                    <a:pt x="3" y="116"/>
                  </a:lnTo>
                  <a:lnTo>
                    <a:pt x="2" y="115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9"/>
                  </a:lnTo>
                  <a:lnTo>
                    <a:pt x="0" y="94"/>
                  </a:lnTo>
                  <a:lnTo>
                    <a:pt x="1" y="91"/>
                  </a:lnTo>
                  <a:lnTo>
                    <a:pt x="1" y="88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1" y="82"/>
                  </a:lnTo>
                  <a:lnTo>
                    <a:pt x="1" y="80"/>
                  </a:lnTo>
                  <a:lnTo>
                    <a:pt x="2" y="77"/>
                  </a:lnTo>
                  <a:lnTo>
                    <a:pt x="2" y="72"/>
                  </a:lnTo>
                  <a:lnTo>
                    <a:pt x="3" y="72"/>
                  </a:lnTo>
                  <a:lnTo>
                    <a:pt x="3" y="68"/>
                  </a:lnTo>
                  <a:lnTo>
                    <a:pt x="5" y="67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1" y="51"/>
                  </a:lnTo>
                  <a:lnTo>
                    <a:pt x="14" y="51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7" y="43"/>
                  </a:lnTo>
                  <a:lnTo>
                    <a:pt x="19" y="40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5" y="35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2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3" name="Freeform 23"/>
            <p:cNvSpPr>
              <a:spLocks/>
            </p:cNvSpPr>
            <p:nvPr/>
          </p:nvSpPr>
          <p:spPr bwMode="auto">
            <a:xfrm>
              <a:off x="2316" y="2896"/>
              <a:ext cx="193" cy="190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42" y="18"/>
                </a:cxn>
                <a:cxn ang="0">
                  <a:pos x="51" y="12"/>
                </a:cxn>
                <a:cxn ang="0">
                  <a:pos x="60" y="8"/>
                </a:cxn>
                <a:cxn ang="0">
                  <a:pos x="69" y="4"/>
                </a:cxn>
                <a:cxn ang="0">
                  <a:pos x="82" y="2"/>
                </a:cxn>
                <a:cxn ang="0">
                  <a:pos x="90" y="2"/>
                </a:cxn>
                <a:cxn ang="0">
                  <a:pos x="104" y="2"/>
                </a:cxn>
                <a:cxn ang="0">
                  <a:pos x="113" y="3"/>
                </a:cxn>
                <a:cxn ang="0">
                  <a:pos x="121" y="4"/>
                </a:cxn>
                <a:cxn ang="0">
                  <a:pos x="129" y="7"/>
                </a:cxn>
                <a:cxn ang="0">
                  <a:pos x="138" y="11"/>
                </a:cxn>
                <a:cxn ang="0">
                  <a:pos x="149" y="18"/>
                </a:cxn>
                <a:cxn ang="0">
                  <a:pos x="158" y="26"/>
                </a:cxn>
                <a:cxn ang="0">
                  <a:pos x="165" y="31"/>
                </a:cxn>
                <a:cxn ang="0">
                  <a:pos x="171" y="39"/>
                </a:cxn>
                <a:cxn ang="0">
                  <a:pos x="178" y="50"/>
                </a:cxn>
                <a:cxn ang="0">
                  <a:pos x="183" y="60"/>
                </a:cxn>
                <a:cxn ang="0">
                  <a:pos x="188" y="68"/>
                </a:cxn>
                <a:cxn ang="0">
                  <a:pos x="189" y="77"/>
                </a:cxn>
                <a:cxn ang="0">
                  <a:pos x="190" y="85"/>
                </a:cxn>
                <a:cxn ang="0">
                  <a:pos x="190" y="99"/>
                </a:cxn>
                <a:cxn ang="0">
                  <a:pos x="190" y="107"/>
                </a:cxn>
                <a:cxn ang="0">
                  <a:pos x="188" y="116"/>
                </a:cxn>
                <a:cxn ang="0">
                  <a:pos x="184" y="126"/>
                </a:cxn>
                <a:cxn ang="0">
                  <a:pos x="181" y="134"/>
                </a:cxn>
                <a:cxn ang="0">
                  <a:pos x="175" y="143"/>
                </a:cxn>
                <a:cxn ang="0">
                  <a:pos x="170" y="151"/>
                </a:cxn>
                <a:cxn ang="0">
                  <a:pos x="163" y="159"/>
                </a:cxn>
                <a:cxn ang="0">
                  <a:pos x="153" y="166"/>
                </a:cxn>
                <a:cxn ang="0">
                  <a:pos x="145" y="173"/>
                </a:cxn>
                <a:cxn ang="0">
                  <a:pos x="137" y="179"/>
                </a:cxn>
                <a:cxn ang="0">
                  <a:pos x="126" y="182"/>
                </a:cxn>
                <a:cxn ang="0">
                  <a:pos x="118" y="185"/>
                </a:cxn>
                <a:cxn ang="0">
                  <a:pos x="106" y="187"/>
                </a:cxn>
                <a:cxn ang="0">
                  <a:pos x="96" y="189"/>
                </a:cxn>
                <a:cxn ang="0">
                  <a:pos x="83" y="187"/>
                </a:cxn>
                <a:cxn ang="0">
                  <a:pos x="75" y="185"/>
                </a:cxn>
                <a:cxn ang="0">
                  <a:pos x="66" y="183"/>
                </a:cxn>
                <a:cxn ang="0">
                  <a:pos x="58" y="179"/>
                </a:cxn>
                <a:cxn ang="0">
                  <a:pos x="47" y="173"/>
                </a:cxn>
                <a:cxn ang="0">
                  <a:pos x="39" y="168"/>
                </a:cxn>
                <a:cxn ang="0">
                  <a:pos x="31" y="159"/>
                </a:cxn>
                <a:cxn ang="0">
                  <a:pos x="23" y="152"/>
                </a:cxn>
                <a:cxn ang="0">
                  <a:pos x="16" y="143"/>
                </a:cxn>
                <a:cxn ang="0">
                  <a:pos x="9" y="133"/>
                </a:cxn>
                <a:cxn ang="0">
                  <a:pos x="7" y="124"/>
                </a:cxn>
                <a:cxn ang="0">
                  <a:pos x="3" y="116"/>
                </a:cxn>
                <a:cxn ang="0">
                  <a:pos x="1" y="108"/>
                </a:cxn>
                <a:cxn ang="0">
                  <a:pos x="1" y="99"/>
                </a:cxn>
                <a:cxn ang="0">
                  <a:pos x="1" y="86"/>
                </a:cxn>
                <a:cxn ang="0">
                  <a:pos x="2" y="77"/>
                </a:cxn>
                <a:cxn ang="0">
                  <a:pos x="5" y="67"/>
                </a:cxn>
                <a:cxn ang="0">
                  <a:pos x="8" y="59"/>
                </a:cxn>
                <a:cxn ang="0">
                  <a:pos x="14" y="51"/>
                </a:cxn>
                <a:cxn ang="0">
                  <a:pos x="19" y="40"/>
                </a:cxn>
                <a:cxn ang="0">
                  <a:pos x="26" y="32"/>
                </a:cxn>
              </a:cxnLst>
              <a:rect l="0" t="0" r="r" b="b"/>
              <a:pathLst>
                <a:path w="193" h="190">
                  <a:moveTo>
                    <a:pt x="28" y="29"/>
                  </a:moveTo>
                  <a:lnTo>
                    <a:pt x="28" y="29"/>
                  </a:lnTo>
                  <a:lnTo>
                    <a:pt x="33" y="26"/>
                  </a:lnTo>
                  <a:lnTo>
                    <a:pt x="34" y="24"/>
                  </a:lnTo>
                  <a:lnTo>
                    <a:pt x="36" y="22"/>
                  </a:lnTo>
                  <a:lnTo>
                    <a:pt x="39" y="22"/>
                  </a:lnTo>
                  <a:lnTo>
                    <a:pt x="41" y="19"/>
                  </a:lnTo>
                  <a:lnTo>
                    <a:pt x="42" y="18"/>
                  </a:lnTo>
                  <a:lnTo>
                    <a:pt x="45" y="16"/>
                  </a:lnTo>
                  <a:lnTo>
                    <a:pt x="47" y="15"/>
                  </a:lnTo>
                  <a:lnTo>
                    <a:pt x="51" y="14"/>
                  </a:lnTo>
                  <a:lnTo>
                    <a:pt x="51" y="12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59" y="8"/>
                  </a:lnTo>
                  <a:lnTo>
                    <a:pt x="60" y="8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7" y="5"/>
                  </a:lnTo>
                  <a:lnTo>
                    <a:pt x="69" y="4"/>
                  </a:lnTo>
                  <a:lnTo>
                    <a:pt x="73" y="4"/>
                  </a:lnTo>
                  <a:lnTo>
                    <a:pt x="73" y="3"/>
                  </a:lnTo>
                  <a:lnTo>
                    <a:pt x="77" y="3"/>
                  </a:lnTo>
                  <a:lnTo>
                    <a:pt x="82" y="2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8" y="2"/>
                  </a:lnTo>
                  <a:lnTo>
                    <a:pt x="90" y="2"/>
                  </a:lnTo>
                  <a:lnTo>
                    <a:pt x="91" y="2"/>
                  </a:lnTo>
                  <a:lnTo>
                    <a:pt x="96" y="0"/>
                  </a:lnTo>
                  <a:lnTo>
                    <a:pt x="100" y="2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09" y="2"/>
                  </a:lnTo>
                  <a:lnTo>
                    <a:pt x="113" y="3"/>
                  </a:lnTo>
                  <a:lnTo>
                    <a:pt x="114" y="3"/>
                  </a:lnTo>
                  <a:lnTo>
                    <a:pt x="116" y="3"/>
                  </a:lnTo>
                  <a:lnTo>
                    <a:pt x="118" y="4"/>
                  </a:lnTo>
                  <a:lnTo>
                    <a:pt x="121" y="4"/>
                  </a:lnTo>
                  <a:lnTo>
                    <a:pt x="122" y="4"/>
                  </a:lnTo>
                  <a:lnTo>
                    <a:pt x="125" y="5"/>
                  </a:lnTo>
                  <a:lnTo>
                    <a:pt x="126" y="7"/>
                  </a:lnTo>
                  <a:lnTo>
                    <a:pt x="129" y="7"/>
                  </a:lnTo>
                  <a:lnTo>
                    <a:pt x="131" y="8"/>
                  </a:lnTo>
                  <a:lnTo>
                    <a:pt x="133" y="10"/>
                  </a:lnTo>
                  <a:lnTo>
                    <a:pt x="134" y="10"/>
                  </a:lnTo>
                  <a:lnTo>
                    <a:pt x="138" y="11"/>
                  </a:lnTo>
                  <a:lnTo>
                    <a:pt x="141" y="14"/>
                  </a:lnTo>
                  <a:lnTo>
                    <a:pt x="145" y="15"/>
                  </a:lnTo>
                  <a:lnTo>
                    <a:pt x="146" y="16"/>
                  </a:lnTo>
                  <a:lnTo>
                    <a:pt x="149" y="18"/>
                  </a:lnTo>
                  <a:lnTo>
                    <a:pt x="151" y="21"/>
                  </a:lnTo>
                  <a:lnTo>
                    <a:pt x="153" y="21"/>
                  </a:lnTo>
                  <a:lnTo>
                    <a:pt x="156" y="23"/>
                  </a:lnTo>
                  <a:lnTo>
                    <a:pt x="158" y="26"/>
                  </a:lnTo>
                  <a:lnTo>
                    <a:pt x="159" y="26"/>
                  </a:lnTo>
                  <a:lnTo>
                    <a:pt x="162" y="29"/>
                  </a:lnTo>
                  <a:lnTo>
                    <a:pt x="163" y="30"/>
                  </a:lnTo>
                  <a:lnTo>
                    <a:pt x="165" y="31"/>
                  </a:lnTo>
                  <a:lnTo>
                    <a:pt x="165" y="32"/>
                  </a:lnTo>
                  <a:lnTo>
                    <a:pt x="168" y="36"/>
                  </a:lnTo>
                  <a:lnTo>
                    <a:pt x="171" y="38"/>
                  </a:lnTo>
                  <a:lnTo>
                    <a:pt x="171" y="39"/>
                  </a:lnTo>
                  <a:lnTo>
                    <a:pt x="174" y="43"/>
                  </a:lnTo>
                  <a:lnTo>
                    <a:pt x="175" y="45"/>
                  </a:lnTo>
                  <a:lnTo>
                    <a:pt x="176" y="46"/>
                  </a:lnTo>
                  <a:lnTo>
                    <a:pt x="178" y="50"/>
                  </a:lnTo>
                  <a:lnTo>
                    <a:pt x="181" y="53"/>
                  </a:lnTo>
                  <a:lnTo>
                    <a:pt x="182" y="56"/>
                  </a:lnTo>
                  <a:lnTo>
                    <a:pt x="182" y="58"/>
                  </a:lnTo>
                  <a:lnTo>
                    <a:pt x="183" y="60"/>
                  </a:lnTo>
                  <a:lnTo>
                    <a:pt x="184" y="61"/>
                  </a:lnTo>
                  <a:lnTo>
                    <a:pt x="184" y="64"/>
                  </a:lnTo>
                  <a:lnTo>
                    <a:pt x="187" y="66"/>
                  </a:lnTo>
                  <a:lnTo>
                    <a:pt x="188" y="68"/>
                  </a:lnTo>
                  <a:lnTo>
                    <a:pt x="188" y="70"/>
                  </a:lnTo>
                  <a:lnTo>
                    <a:pt x="188" y="72"/>
                  </a:lnTo>
                  <a:lnTo>
                    <a:pt x="189" y="74"/>
                  </a:lnTo>
                  <a:lnTo>
                    <a:pt x="189" y="77"/>
                  </a:lnTo>
                  <a:lnTo>
                    <a:pt x="189" y="78"/>
                  </a:lnTo>
                  <a:lnTo>
                    <a:pt x="190" y="80"/>
                  </a:lnTo>
                  <a:lnTo>
                    <a:pt x="190" y="82"/>
                  </a:lnTo>
                  <a:lnTo>
                    <a:pt x="190" y="85"/>
                  </a:lnTo>
                  <a:lnTo>
                    <a:pt x="190" y="86"/>
                  </a:lnTo>
                  <a:lnTo>
                    <a:pt x="190" y="91"/>
                  </a:lnTo>
                  <a:lnTo>
                    <a:pt x="192" y="94"/>
                  </a:lnTo>
                  <a:lnTo>
                    <a:pt x="190" y="99"/>
                  </a:lnTo>
                  <a:lnTo>
                    <a:pt x="190" y="100"/>
                  </a:lnTo>
                  <a:lnTo>
                    <a:pt x="190" y="102"/>
                  </a:lnTo>
                  <a:lnTo>
                    <a:pt x="190" y="103"/>
                  </a:lnTo>
                  <a:lnTo>
                    <a:pt x="190" y="107"/>
                  </a:lnTo>
                  <a:lnTo>
                    <a:pt x="190" y="108"/>
                  </a:lnTo>
                  <a:lnTo>
                    <a:pt x="189" y="112"/>
                  </a:lnTo>
                  <a:lnTo>
                    <a:pt x="189" y="116"/>
                  </a:lnTo>
                  <a:lnTo>
                    <a:pt x="188" y="116"/>
                  </a:lnTo>
                  <a:lnTo>
                    <a:pt x="188" y="120"/>
                  </a:lnTo>
                  <a:lnTo>
                    <a:pt x="187" y="121"/>
                  </a:lnTo>
                  <a:lnTo>
                    <a:pt x="184" y="124"/>
                  </a:lnTo>
                  <a:lnTo>
                    <a:pt x="184" y="126"/>
                  </a:lnTo>
                  <a:lnTo>
                    <a:pt x="183" y="128"/>
                  </a:lnTo>
                  <a:lnTo>
                    <a:pt x="183" y="130"/>
                  </a:lnTo>
                  <a:lnTo>
                    <a:pt x="182" y="134"/>
                  </a:lnTo>
                  <a:lnTo>
                    <a:pt x="181" y="134"/>
                  </a:lnTo>
                  <a:lnTo>
                    <a:pt x="180" y="138"/>
                  </a:lnTo>
                  <a:lnTo>
                    <a:pt x="178" y="138"/>
                  </a:lnTo>
                  <a:lnTo>
                    <a:pt x="176" y="142"/>
                  </a:lnTo>
                  <a:lnTo>
                    <a:pt x="175" y="143"/>
                  </a:lnTo>
                  <a:lnTo>
                    <a:pt x="174" y="147"/>
                  </a:lnTo>
                  <a:lnTo>
                    <a:pt x="172" y="148"/>
                  </a:lnTo>
                  <a:lnTo>
                    <a:pt x="170" y="150"/>
                  </a:lnTo>
                  <a:lnTo>
                    <a:pt x="170" y="151"/>
                  </a:lnTo>
                  <a:lnTo>
                    <a:pt x="166" y="155"/>
                  </a:lnTo>
                  <a:lnTo>
                    <a:pt x="165" y="156"/>
                  </a:lnTo>
                  <a:lnTo>
                    <a:pt x="163" y="158"/>
                  </a:lnTo>
                  <a:lnTo>
                    <a:pt x="163" y="159"/>
                  </a:lnTo>
                  <a:lnTo>
                    <a:pt x="158" y="163"/>
                  </a:lnTo>
                  <a:lnTo>
                    <a:pt x="157" y="164"/>
                  </a:lnTo>
                  <a:lnTo>
                    <a:pt x="155" y="166"/>
                  </a:lnTo>
                  <a:lnTo>
                    <a:pt x="153" y="166"/>
                  </a:lnTo>
                  <a:lnTo>
                    <a:pt x="150" y="169"/>
                  </a:lnTo>
                  <a:lnTo>
                    <a:pt x="149" y="171"/>
                  </a:lnTo>
                  <a:lnTo>
                    <a:pt x="146" y="172"/>
                  </a:lnTo>
                  <a:lnTo>
                    <a:pt x="145" y="173"/>
                  </a:lnTo>
                  <a:lnTo>
                    <a:pt x="140" y="175"/>
                  </a:lnTo>
                  <a:lnTo>
                    <a:pt x="140" y="176"/>
                  </a:lnTo>
                  <a:lnTo>
                    <a:pt x="137" y="177"/>
                  </a:lnTo>
                  <a:lnTo>
                    <a:pt x="137" y="179"/>
                  </a:lnTo>
                  <a:lnTo>
                    <a:pt x="132" y="180"/>
                  </a:lnTo>
                  <a:lnTo>
                    <a:pt x="131" y="180"/>
                  </a:lnTo>
                  <a:lnTo>
                    <a:pt x="127" y="182"/>
                  </a:lnTo>
                  <a:lnTo>
                    <a:pt x="126" y="182"/>
                  </a:lnTo>
                  <a:lnTo>
                    <a:pt x="124" y="183"/>
                  </a:lnTo>
                  <a:lnTo>
                    <a:pt x="122" y="184"/>
                  </a:lnTo>
                  <a:lnTo>
                    <a:pt x="118" y="184"/>
                  </a:lnTo>
                  <a:lnTo>
                    <a:pt x="118" y="185"/>
                  </a:lnTo>
                  <a:lnTo>
                    <a:pt x="114" y="185"/>
                  </a:lnTo>
                  <a:lnTo>
                    <a:pt x="109" y="187"/>
                  </a:lnTo>
                  <a:lnTo>
                    <a:pt x="108" y="187"/>
                  </a:lnTo>
                  <a:lnTo>
                    <a:pt x="106" y="187"/>
                  </a:lnTo>
                  <a:lnTo>
                    <a:pt x="104" y="187"/>
                  </a:lnTo>
                  <a:lnTo>
                    <a:pt x="101" y="187"/>
                  </a:lnTo>
                  <a:lnTo>
                    <a:pt x="100" y="187"/>
                  </a:lnTo>
                  <a:lnTo>
                    <a:pt x="96" y="189"/>
                  </a:lnTo>
                  <a:lnTo>
                    <a:pt x="91" y="187"/>
                  </a:lnTo>
                  <a:lnTo>
                    <a:pt x="88" y="187"/>
                  </a:lnTo>
                  <a:lnTo>
                    <a:pt x="85" y="187"/>
                  </a:lnTo>
                  <a:lnTo>
                    <a:pt x="83" y="187"/>
                  </a:lnTo>
                  <a:lnTo>
                    <a:pt x="82" y="187"/>
                  </a:lnTo>
                  <a:lnTo>
                    <a:pt x="79" y="185"/>
                  </a:lnTo>
                  <a:lnTo>
                    <a:pt x="77" y="185"/>
                  </a:lnTo>
                  <a:lnTo>
                    <a:pt x="75" y="185"/>
                  </a:lnTo>
                  <a:lnTo>
                    <a:pt x="73" y="184"/>
                  </a:lnTo>
                  <a:lnTo>
                    <a:pt x="71" y="184"/>
                  </a:lnTo>
                  <a:lnTo>
                    <a:pt x="69" y="184"/>
                  </a:lnTo>
                  <a:lnTo>
                    <a:pt x="66" y="183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0" y="180"/>
                  </a:lnTo>
                  <a:lnTo>
                    <a:pt x="58" y="179"/>
                  </a:lnTo>
                  <a:lnTo>
                    <a:pt x="57" y="179"/>
                  </a:lnTo>
                  <a:lnTo>
                    <a:pt x="54" y="177"/>
                  </a:lnTo>
                  <a:lnTo>
                    <a:pt x="50" y="175"/>
                  </a:lnTo>
                  <a:lnTo>
                    <a:pt x="47" y="173"/>
                  </a:lnTo>
                  <a:lnTo>
                    <a:pt x="45" y="172"/>
                  </a:lnTo>
                  <a:lnTo>
                    <a:pt x="42" y="171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5" y="165"/>
                  </a:lnTo>
                  <a:lnTo>
                    <a:pt x="33" y="163"/>
                  </a:lnTo>
                  <a:lnTo>
                    <a:pt x="32" y="163"/>
                  </a:lnTo>
                  <a:lnTo>
                    <a:pt x="31" y="159"/>
                  </a:lnTo>
                  <a:lnTo>
                    <a:pt x="28" y="158"/>
                  </a:lnTo>
                  <a:lnTo>
                    <a:pt x="26" y="157"/>
                  </a:lnTo>
                  <a:lnTo>
                    <a:pt x="26" y="156"/>
                  </a:lnTo>
                  <a:lnTo>
                    <a:pt x="23" y="152"/>
                  </a:lnTo>
                  <a:lnTo>
                    <a:pt x="20" y="150"/>
                  </a:lnTo>
                  <a:lnTo>
                    <a:pt x="20" y="149"/>
                  </a:lnTo>
                  <a:lnTo>
                    <a:pt x="17" y="147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4" y="140"/>
                  </a:lnTo>
                  <a:lnTo>
                    <a:pt x="10" y="135"/>
                  </a:lnTo>
                  <a:lnTo>
                    <a:pt x="9" y="133"/>
                  </a:lnTo>
                  <a:lnTo>
                    <a:pt x="9" y="131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4"/>
                  </a:lnTo>
                  <a:lnTo>
                    <a:pt x="5" y="123"/>
                  </a:lnTo>
                  <a:lnTo>
                    <a:pt x="3" y="120"/>
                  </a:lnTo>
                  <a:lnTo>
                    <a:pt x="3" y="119"/>
                  </a:lnTo>
                  <a:lnTo>
                    <a:pt x="3" y="116"/>
                  </a:lnTo>
                  <a:lnTo>
                    <a:pt x="2" y="115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9"/>
                  </a:lnTo>
                  <a:lnTo>
                    <a:pt x="0" y="94"/>
                  </a:lnTo>
                  <a:lnTo>
                    <a:pt x="1" y="91"/>
                  </a:lnTo>
                  <a:lnTo>
                    <a:pt x="1" y="88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1" y="82"/>
                  </a:lnTo>
                  <a:lnTo>
                    <a:pt x="1" y="80"/>
                  </a:lnTo>
                  <a:lnTo>
                    <a:pt x="2" y="77"/>
                  </a:lnTo>
                  <a:lnTo>
                    <a:pt x="2" y="72"/>
                  </a:lnTo>
                  <a:lnTo>
                    <a:pt x="3" y="72"/>
                  </a:lnTo>
                  <a:lnTo>
                    <a:pt x="3" y="68"/>
                  </a:lnTo>
                  <a:lnTo>
                    <a:pt x="5" y="67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1" y="51"/>
                  </a:lnTo>
                  <a:lnTo>
                    <a:pt x="14" y="51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7" y="43"/>
                  </a:lnTo>
                  <a:lnTo>
                    <a:pt x="19" y="40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5" y="35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29"/>
                  </a:lnTo>
                </a:path>
              </a:pathLst>
            </a:custGeom>
            <a:gradFill rotWithShape="0">
              <a:gsLst>
                <a:gs pos="0">
                  <a:srgbClr val="66CCFF"/>
                </a:gs>
                <a:gs pos="100000">
                  <a:srgbClr val="66CCFF">
                    <a:gamma/>
                    <a:shade val="60000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37" name="Freeform 24"/>
            <p:cNvSpPr>
              <a:spLocks/>
            </p:cNvSpPr>
            <p:nvPr/>
          </p:nvSpPr>
          <p:spPr bwMode="auto">
            <a:xfrm>
              <a:off x="3169" y="2092"/>
              <a:ext cx="195" cy="190"/>
            </a:xfrm>
            <a:custGeom>
              <a:avLst/>
              <a:gdLst>
                <a:gd name="T0" fmla="*/ 38 w 195"/>
                <a:gd name="T1" fmla="*/ 22 h 190"/>
                <a:gd name="T2" fmla="*/ 47 w 195"/>
                <a:gd name="T3" fmla="*/ 15 h 190"/>
                <a:gd name="T4" fmla="*/ 61 w 195"/>
                <a:gd name="T5" fmla="*/ 8 h 190"/>
                <a:gd name="T6" fmla="*/ 70 w 195"/>
                <a:gd name="T7" fmla="*/ 4 h 190"/>
                <a:gd name="T8" fmla="*/ 82 w 195"/>
                <a:gd name="T9" fmla="*/ 1 h 190"/>
                <a:gd name="T10" fmla="*/ 93 w 195"/>
                <a:gd name="T11" fmla="*/ 1 h 190"/>
                <a:gd name="T12" fmla="*/ 105 w 195"/>
                <a:gd name="T13" fmla="*/ 1 h 190"/>
                <a:gd name="T14" fmla="*/ 114 w 195"/>
                <a:gd name="T15" fmla="*/ 3 h 190"/>
                <a:gd name="T16" fmla="*/ 126 w 195"/>
                <a:gd name="T17" fmla="*/ 5 h 190"/>
                <a:gd name="T18" fmla="*/ 136 w 195"/>
                <a:gd name="T19" fmla="*/ 9 h 190"/>
                <a:gd name="T20" fmla="*/ 146 w 195"/>
                <a:gd name="T21" fmla="*/ 15 h 190"/>
                <a:gd name="T22" fmla="*/ 154 w 195"/>
                <a:gd name="T23" fmla="*/ 21 h 190"/>
                <a:gd name="T24" fmla="*/ 162 w 195"/>
                <a:gd name="T25" fmla="*/ 29 h 190"/>
                <a:gd name="T26" fmla="*/ 170 w 195"/>
                <a:gd name="T27" fmla="*/ 36 h 190"/>
                <a:gd name="T28" fmla="*/ 177 w 195"/>
                <a:gd name="T29" fmla="*/ 45 h 190"/>
                <a:gd name="T30" fmla="*/ 182 w 195"/>
                <a:gd name="T31" fmla="*/ 53 h 190"/>
                <a:gd name="T32" fmla="*/ 186 w 195"/>
                <a:gd name="T33" fmla="*/ 64 h 190"/>
                <a:gd name="T34" fmla="*/ 190 w 195"/>
                <a:gd name="T35" fmla="*/ 73 h 190"/>
                <a:gd name="T36" fmla="*/ 192 w 195"/>
                <a:gd name="T37" fmla="*/ 85 h 190"/>
                <a:gd name="T38" fmla="*/ 194 w 195"/>
                <a:gd name="T39" fmla="*/ 94 h 190"/>
                <a:gd name="T40" fmla="*/ 192 w 195"/>
                <a:gd name="T41" fmla="*/ 107 h 190"/>
                <a:gd name="T42" fmla="*/ 189 w 195"/>
                <a:gd name="T43" fmla="*/ 116 h 190"/>
                <a:gd name="T44" fmla="*/ 185 w 195"/>
                <a:gd name="T45" fmla="*/ 128 h 190"/>
                <a:gd name="T46" fmla="*/ 179 w 195"/>
                <a:gd name="T47" fmla="*/ 137 h 190"/>
                <a:gd name="T48" fmla="*/ 171 w 195"/>
                <a:gd name="T49" fmla="*/ 150 h 190"/>
                <a:gd name="T50" fmla="*/ 164 w 195"/>
                <a:gd name="T51" fmla="*/ 159 h 190"/>
                <a:gd name="T52" fmla="*/ 152 w 195"/>
                <a:gd name="T53" fmla="*/ 169 h 190"/>
                <a:gd name="T54" fmla="*/ 142 w 195"/>
                <a:gd name="T55" fmla="*/ 176 h 190"/>
                <a:gd name="T56" fmla="*/ 129 w 195"/>
                <a:gd name="T57" fmla="*/ 182 h 190"/>
                <a:gd name="T58" fmla="*/ 119 w 195"/>
                <a:gd name="T59" fmla="*/ 185 h 190"/>
                <a:gd name="T60" fmla="*/ 106 w 195"/>
                <a:gd name="T61" fmla="*/ 187 h 190"/>
                <a:gd name="T62" fmla="*/ 97 w 195"/>
                <a:gd name="T63" fmla="*/ 189 h 190"/>
                <a:gd name="T64" fmla="*/ 85 w 195"/>
                <a:gd name="T65" fmla="*/ 187 h 190"/>
                <a:gd name="T66" fmla="*/ 74 w 195"/>
                <a:gd name="T67" fmla="*/ 184 h 190"/>
                <a:gd name="T68" fmla="*/ 63 w 195"/>
                <a:gd name="T69" fmla="*/ 182 h 190"/>
                <a:gd name="T70" fmla="*/ 55 w 195"/>
                <a:gd name="T71" fmla="*/ 177 h 190"/>
                <a:gd name="T72" fmla="*/ 44 w 195"/>
                <a:gd name="T73" fmla="*/ 170 h 190"/>
                <a:gd name="T74" fmla="*/ 37 w 195"/>
                <a:gd name="T75" fmla="*/ 165 h 190"/>
                <a:gd name="T76" fmla="*/ 27 w 195"/>
                <a:gd name="T77" fmla="*/ 157 h 190"/>
                <a:gd name="T78" fmla="*/ 21 w 195"/>
                <a:gd name="T79" fmla="*/ 149 h 190"/>
                <a:gd name="T80" fmla="*/ 14 w 195"/>
                <a:gd name="T81" fmla="*/ 140 h 190"/>
                <a:gd name="T82" fmla="*/ 10 w 195"/>
                <a:gd name="T83" fmla="*/ 131 h 190"/>
                <a:gd name="T84" fmla="*/ 4 w 195"/>
                <a:gd name="T85" fmla="*/ 120 h 190"/>
                <a:gd name="T86" fmla="*/ 3 w 195"/>
                <a:gd name="T87" fmla="*/ 110 h 190"/>
                <a:gd name="T88" fmla="*/ 2 w 195"/>
                <a:gd name="T89" fmla="*/ 98 h 190"/>
                <a:gd name="T90" fmla="*/ 2 w 195"/>
                <a:gd name="T91" fmla="*/ 88 h 190"/>
                <a:gd name="T92" fmla="*/ 3 w 195"/>
                <a:gd name="T93" fmla="*/ 77 h 190"/>
                <a:gd name="T94" fmla="*/ 5 w 195"/>
                <a:gd name="T95" fmla="*/ 67 h 190"/>
                <a:gd name="T96" fmla="*/ 10 w 195"/>
                <a:gd name="T97" fmla="*/ 54 h 190"/>
                <a:gd name="T98" fmla="*/ 16 w 195"/>
                <a:gd name="T99" fmla="*/ 45 h 190"/>
                <a:gd name="T100" fmla="*/ 25 w 195"/>
                <a:gd name="T101" fmla="*/ 35 h 1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5"/>
                <a:gd name="T154" fmla="*/ 0 h 190"/>
                <a:gd name="T155" fmla="*/ 195 w 195"/>
                <a:gd name="T156" fmla="*/ 190 h 1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5" h="190">
                  <a:moveTo>
                    <a:pt x="29" y="29"/>
                  </a:moveTo>
                  <a:lnTo>
                    <a:pt x="29" y="29"/>
                  </a:lnTo>
                  <a:lnTo>
                    <a:pt x="33" y="26"/>
                  </a:lnTo>
                  <a:lnTo>
                    <a:pt x="35" y="24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1" y="19"/>
                  </a:lnTo>
                  <a:lnTo>
                    <a:pt x="44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6" y="11"/>
                  </a:lnTo>
                  <a:lnTo>
                    <a:pt x="56" y="9"/>
                  </a:lnTo>
                  <a:lnTo>
                    <a:pt x="61" y="8"/>
                  </a:lnTo>
                  <a:lnTo>
                    <a:pt x="62" y="8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9" y="5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79" y="3"/>
                  </a:lnTo>
                  <a:lnTo>
                    <a:pt x="82" y="1"/>
                  </a:lnTo>
                  <a:lnTo>
                    <a:pt x="85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3" y="1"/>
                  </a:lnTo>
                  <a:lnTo>
                    <a:pt x="97" y="0"/>
                  </a:lnTo>
                  <a:lnTo>
                    <a:pt x="101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10" y="1"/>
                  </a:lnTo>
                  <a:lnTo>
                    <a:pt x="111" y="1"/>
                  </a:lnTo>
                  <a:lnTo>
                    <a:pt x="113" y="3"/>
                  </a:lnTo>
                  <a:lnTo>
                    <a:pt x="114" y="3"/>
                  </a:lnTo>
                  <a:lnTo>
                    <a:pt x="118" y="3"/>
                  </a:lnTo>
                  <a:lnTo>
                    <a:pt x="119" y="4"/>
                  </a:lnTo>
                  <a:lnTo>
                    <a:pt x="122" y="4"/>
                  </a:lnTo>
                  <a:lnTo>
                    <a:pt x="123" y="4"/>
                  </a:lnTo>
                  <a:lnTo>
                    <a:pt x="126" y="5"/>
                  </a:lnTo>
                  <a:lnTo>
                    <a:pt x="128" y="7"/>
                  </a:lnTo>
                  <a:lnTo>
                    <a:pt x="130" y="7"/>
                  </a:lnTo>
                  <a:lnTo>
                    <a:pt x="131" y="8"/>
                  </a:lnTo>
                  <a:lnTo>
                    <a:pt x="135" y="9"/>
                  </a:lnTo>
                  <a:lnTo>
                    <a:pt x="136" y="9"/>
                  </a:lnTo>
                  <a:lnTo>
                    <a:pt x="138" y="11"/>
                  </a:lnTo>
                  <a:lnTo>
                    <a:pt x="143" y="14"/>
                  </a:lnTo>
                  <a:lnTo>
                    <a:pt x="146" y="15"/>
                  </a:lnTo>
                  <a:lnTo>
                    <a:pt x="147" y="16"/>
                  </a:lnTo>
                  <a:lnTo>
                    <a:pt x="150" y="17"/>
                  </a:lnTo>
                  <a:lnTo>
                    <a:pt x="153" y="21"/>
                  </a:lnTo>
                  <a:lnTo>
                    <a:pt x="154" y="21"/>
                  </a:lnTo>
                  <a:lnTo>
                    <a:pt x="156" y="23"/>
                  </a:lnTo>
                  <a:lnTo>
                    <a:pt x="160" y="26"/>
                  </a:lnTo>
                  <a:lnTo>
                    <a:pt x="161" y="26"/>
                  </a:lnTo>
                  <a:lnTo>
                    <a:pt x="162" y="29"/>
                  </a:lnTo>
                  <a:lnTo>
                    <a:pt x="164" y="30"/>
                  </a:lnTo>
                  <a:lnTo>
                    <a:pt x="167" y="31"/>
                  </a:lnTo>
                  <a:lnTo>
                    <a:pt x="167" y="32"/>
                  </a:lnTo>
                  <a:lnTo>
                    <a:pt x="170" y="36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6" y="43"/>
                  </a:lnTo>
                  <a:lnTo>
                    <a:pt x="177" y="45"/>
                  </a:lnTo>
                  <a:lnTo>
                    <a:pt x="178" y="46"/>
                  </a:lnTo>
                  <a:lnTo>
                    <a:pt x="179" y="49"/>
                  </a:lnTo>
                  <a:lnTo>
                    <a:pt x="182" y="53"/>
                  </a:lnTo>
                  <a:lnTo>
                    <a:pt x="184" y="56"/>
                  </a:lnTo>
                  <a:lnTo>
                    <a:pt x="184" y="57"/>
                  </a:lnTo>
                  <a:lnTo>
                    <a:pt x="185" y="60"/>
                  </a:lnTo>
                  <a:lnTo>
                    <a:pt x="186" y="61"/>
                  </a:lnTo>
                  <a:lnTo>
                    <a:pt x="186" y="64"/>
                  </a:lnTo>
                  <a:lnTo>
                    <a:pt x="188" y="65"/>
                  </a:lnTo>
                  <a:lnTo>
                    <a:pt x="189" y="68"/>
                  </a:lnTo>
                  <a:lnTo>
                    <a:pt x="189" y="70"/>
                  </a:lnTo>
                  <a:lnTo>
                    <a:pt x="189" y="72"/>
                  </a:lnTo>
                  <a:lnTo>
                    <a:pt x="190" y="73"/>
                  </a:lnTo>
                  <a:lnTo>
                    <a:pt x="190" y="77"/>
                  </a:lnTo>
                  <a:lnTo>
                    <a:pt x="190" y="78"/>
                  </a:lnTo>
                  <a:lnTo>
                    <a:pt x="192" y="80"/>
                  </a:lnTo>
                  <a:lnTo>
                    <a:pt x="192" y="81"/>
                  </a:lnTo>
                  <a:lnTo>
                    <a:pt x="192" y="85"/>
                  </a:lnTo>
                  <a:lnTo>
                    <a:pt x="192" y="86"/>
                  </a:lnTo>
                  <a:lnTo>
                    <a:pt x="192" y="89"/>
                  </a:lnTo>
                  <a:lnTo>
                    <a:pt x="194" y="94"/>
                  </a:lnTo>
                  <a:lnTo>
                    <a:pt x="192" y="98"/>
                  </a:lnTo>
                  <a:lnTo>
                    <a:pt x="192" y="100"/>
                  </a:lnTo>
                  <a:lnTo>
                    <a:pt x="192" y="102"/>
                  </a:lnTo>
                  <a:lnTo>
                    <a:pt x="192" y="103"/>
                  </a:lnTo>
                  <a:lnTo>
                    <a:pt x="192" y="107"/>
                  </a:lnTo>
                  <a:lnTo>
                    <a:pt x="192" y="108"/>
                  </a:lnTo>
                  <a:lnTo>
                    <a:pt x="190" y="112"/>
                  </a:lnTo>
                  <a:lnTo>
                    <a:pt x="190" y="116"/>
                  </a:lnTo>
                  <a:lnTo>
                    <a:pt x="189" y="116"/>
                  </a:lnTo>
                  <a:lnTo>
                    <a:pt x="189" y="120"/>
                  </a:lnTo>
                  <a:lnTo>
                    <a:pt x="188" y="121"/>
                  </a:lnTo>
                  <a:lnTo>
                    <a:pt x="186" y="124"/>
                  </a:lnTo>
                  <a:lnTo>
                    <a:pt x="186" y="126"/>
                  </a:lnTo>
                  <a:lnTo>
                    <a:pt x="185" y="128"/>
                  </a:lnTo>
                  <a:lnTo>
                    <a:pt x="185" y="129"/>
                  </a:lnTo>
                  <a:lnTo>
                    <a:pt x="184" y="134"/>
                  </a:lnTo>
                  <a:lnTo>
                    <a:pt x="182" y="134"/>
                  </a:lnTo>
                  <a:lnTo>
                    <a:pt x="180" y="137"/>
                  </a:lnTo>
                  <a:lnTo>
                    <a:pt x="179" y="137"/>
                  </a:lnTo>
                  <a:lnTo>
                    <a:pt x="178" y="142"/>
                  </a:lnTo>
                  <a:lnTo>
                    <a:pt x="177" y="143"/>
                  </a:lnTo>
                  <a:lnTo>
                    <a:pt x="176" y="145"/>
                  </a:lnTo>
                  <a:lnTo>
                    <a:pt x="173" y="148"/>
                  </a:lnTo>
                  <a:lnTo>
                    <a:pt x="171" y="150"/>
                  </a:lnTo>
                  <a:lnTo>
                    <a:pt x="171" y="151"/>
                  </a:lnTo>
                  <a:lnTo>
                    <a:pt x="168" y="154"/>
                  </a:lnTo>
                  <a:lnTo>
                    <a:pt x="167" y="156"/>
                  </a:lnTo>
                  <a:lnTo>
                    <a:pt x="164" y="158"/>
                  </a:lnTo>
                  <a:lnTo>
                    <a:pt x="164" y="159"/>
                  </a:lnTo>
                  <a:lnTo>
                    <a:pt x="160" y="162"/>
                  </a:lnTo>
                  <a:lnTo>
                    <a:pt x="159" y="164"/>
                  </a:lnTo>
                  <a:lnTo>
                    <a:pt x="155" y="166"/>
                  </a:lnTo>
                  <a:lnTo>
                    <a:pt x="154" y="166"/>
                  </a:lnTo>
                  <a:lnTo>
                    <a:pt x="152" y="169"/>
                  </a:lnTo>
                  <a:lnTo>
                    <a:pt x="150" y="170"/>
                  </a:lnTo>
                  <a:lnTo>
                    <a:pt x="147" y="172"/>
                  </a:lnTo>
                  <a:lnTo>
                    <a:pt x="146" y="173"/>
                  </a:lnTo>
                  <a:lnTo>
                    <a:pt x="142" y="175"/>
                  </a:lnTo>
                  <a:lnTo>
                    <a:pt x="142" y="176"/>
                  </a:lnTo>
                  <a:lnTo>
                    <a:pt x="137" y="177"/>
                  </a:lnTo>
                  <a:lnTo>
                    <a:pt x="137" y="179"/>
                  </a:lnTo>
                  <a:lnTo>
                    <a:pt x="134" y="180"/>
                  </a:lnTo>
                  <a:lnTo>
                    <a:pt x="131" y="180"/>
                  </a:lnTo>
                  <a:lnTo>
                    <a:pt x="129" y="182"/>
                  </a:lnTo>
                  <a:lnTo>
                    <a:pt x="128" y="182"/>
                  </a:lnTo>
                  <a:lnTo>
                    <a:pt x="124" y="183"/>
                  </a:lnTo>
                  <a:lnTo>
                    <a:pt x="123" y="184"/>
                  </a:lnTo>
                  <a:lnTo>
                    <a:pt x="119" y="184"/>
                  </a:lnTo>
                  <a:lnTo>
                    <a:pt x="119" y="185"/>
                  </a:lnTo>
                  <a:lnTo>
                    <a:pt x="114" y="185"/>
                  </a:lnTo>
                  <a:lnTo>
                    <a:pt x="111" y="187"/>
                  </a:lnTo>
                  <a:lnTo>
                    <a:pt x="110" y="187"/>
                  </a:lnTo>
                  <a:lnTo>
                    <a:pt x="106" y="187"/>
                  </a:lnTo>
                  <a:lnTo>
                    <a:pt x="105" y="187"/>
                  </a:lnTo>
                  <a:lnTo>
                    <a:pt x="102" y="187"/>
                  </a:lnTo>
                  <a:lnTo>
                    <a:pt x="101" y="187"/>
                  </a:lnTo>
                  <a:lnTo>
                    <a:pt x="97" y="189"/>
                  </a:lnTo>
                  <a:lnTo>
                    <a:pt x="93" y="187"/>
                  </a:lnTo>
                  <a:lnTo>
                    <a:pt x="88" y="187"/>
                  </a:lnTo>
                  <a:lnTo>
                    <a:pt x="87" y="187"/>
                  </a:lnTo>
                  <a:lnTo>
                    <a:pt x="85" y="187"/>
                  </a:lnTo>
                  <a:lnTo>
                    <a:pt x="82" y="187"/>
                  </a:lnTo>
                  <a:lnTo>
                    <a:pt x="80" y="185"/>
                  </a:lnTo>
                  <a:lnTo>
                    <a:pt x="79" y="185"/>
                  </a:lnTo>
                  <a:lnTo>
                    <a:pt x="76" y="185"/>
                  </a:lnTo>
                  <a:lnTo>
                    <a:pt x="74" y="184"/>
                  </a:lnTo>
                  <a:lnTo>
                    <a:pt x="71" y="184"/>
                  </a:lnTo>
                  <a:lnTo>
                    <a:pt x="70" y="184"/>
                  </a:lnTo>
                  <a:lnTo>
                    <a:pt x="68" y="183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2" y="180"/>
                  </a:lnTo>
                  <a:lnTo>
                    <a:pt x="59" y="179"/>
                  </a:lnTo>
                  <a:lnTo>
                    <a:pt x="57" y="179"/>
                  </a:lnTo>
                  <a:lnTo>
                    <a:pt x="55" y="177"/>
                  </a:lnTo>
                  <a:lnTo>
                    <a:pt x="51" y="175"/>
                  </a:lnTo>
                  <a:lnTo>
                    <a:pt x="47" y="173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7" y="165"/>
                  </a:lnTo>
                  <a:lnTo>
                    <a:pt x="33" y="162"/>
                  </a:lnTo>
                  <a:lnTo>
                    <a:pt x="32" y="162"/>
                  </a:lnTo>
                  <a:lnTo>
                    <a:pt x="31" y="159"/>
                  </a:lnTo>
                  <a:lnTo>
                    <a:pt x="29" y="158"/>
                  </a:lnTo>
                  <a:lnTo>
                    <a:pt x="27" y="157"/>
                  </a:lnTo>
                  <a:lnTo>
                    <a:pt x="27" y="156"/>
                  </a:lnTo>
                  <a:lnTo>
                    <a:pt x="23" y="152"/>
                  </a:lnTo>
                  <a:lnTo>
                    <a:pt x="21" y="150"/>
                  </a:lnTo>
                  <a:lnTo>
                    <a:pt x="21" y="149"/>
                  </a:lnTo>
                  <a:lnTo>
                    <a:pt x="19" y="145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4" y="140"/>
                  </a:lnTo>
                  <a:lnTo>
                    <a:pt x="11" y="135"/>
                  </a:lnTo>
                  <a:lnTo>
                    <a:pt x="10" y="133"/>
                  </a:lnTo>
                  <a:lnTo>
                    <a:pt x="10" y="131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4"/>
                  </a:lnTo>
                  <a:lnTo>
                    <a:pt x="5" y="123"/>
                  </a:lnTo>
                  <a:lnTo>
                    <a:pt x="4" y="120"/>
                  </a:lnTo>
                  <a:lnTo>
                    <a:pt x="4" y="119"/>
                  </a:lnTo>
                  <a:lnTo>
                    <a:pt x="4" y="116"/>
                  </a:lnTo>
                  <a:lnTo>
                    <a:pt x="3" y="115"/>
                  </a:lnTo>
                  <a:lnTo>
                    <a:pt x="3" y="112"/>
                  </a:lnTo>
                  <a:lnTo>
                    <a:pt x="3" y="110"/>
                  </a:lnTo>
                  <a:lnTo>
                    <a:pt x="2" y="108"/>
                  </a:lnTo>
                  <a:lnTo>
                    <a:pt x="2" y="107"/>
                  </a:lnTo>
                  <a:lnTo>
                    <a:pt x="2" y="103"/>
                  </a:lnTo>
                  <a:lnTo>
                    <a:pt x="2" y="102"/>
                  </a:lnTo>
                  <a:lnTo>
                    <a:pt x="2" y="98"/>
                  </a:lnTo>
                  <a:lnTo>
                    <a:pt x="0" y="94"/>
                  </a:lnTo>
                  <a:lnTo>
                    <a:pt x="2" y="89"/>
                  </a:lnTo>
                  <a:lnTo>
                    <a:pt x="2" y="88"/>
                  </a:lnTo>
                  <a:lnTo>
                    <a:pt x="2" y="86"/>
                  </a:lnTo>
                  <a:lnTo>
                    <a:pt x="2" y="85"/>
                  </a:lnTo>
                  <a:lnTo>
                    <a:pt x="2" y="81"/>
                  </a:lnTo>
                  <a:lnTo>
                    <a:pt x="2" y="80"/>
                  </a:lnTo>
                  <a:lnTo>
                    <a:pt x="3" y="77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5" y="67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10" y="54"/>
                  </a:lnTo>
                  <a:lnTo>
                    <a:pt x="11" y="54"/>
                  </a:lnTo>
                  <a:lnTo>
                    <a:pt x="13" y="51"/>
                  </a:lnTo>
                  <a:lnTo>
                    <a:pt x="14" y="51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9" y="43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5" y="35"/>
                  </a:lnTo>
                  <a:lnTo>
                    <a:pt x="27" y="32"/>
                  </a:lnTo>
                  <a:lnTo>
                    <a:pt x="29" y="30"/>
                  </a:lnTo>
                  <a:lnTo>
                    <a:pt x="29" y="29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5" name="Freeform 25"/>
            <p:cNvSpPr>
              <a:spLocks/>
            </p:cNvSpPr>
            <p:nvPr/>
          </p:nvSpPr>
          <p:spPr bwMode="auto">
            <a:xfrm>
              <a:off x="3169" y="2092"/>
              <a:ext cx="195" cy="190"/>
            </a:xfrm>
            <a:custGeom>
              <a:avLst/>
              <a:gdLst/>
              <a:ahLst/>
              <a:cxnLst>
                <a:cxn ang="0">
                  <a:pos x="35" y="24"/>
                </a:cxn>
                <a:cxn ang="0">
                  <a:pos x="44" y="17"/>
                </a:cxn>
                <a:cxn ang="0">
                  <a:pos x="52" y="12"/>
                </a:cxn>
                <a:cxn ang="0">
                  <a:pos x="62" y="8"/>
                </a:cxn>
                <a:cxn ang="0">
                  <a:pos x="70" y="4"/>
                </a:cxn>
                <a:cxn ang="0">
                  <a:pos x="82" y="1"/>
                </a:cxn>
                <a:cxn ang="0">
                  <a:pos x="91" y="1"/>
                </a:cxn>
                <a:cxn ang="0">
                  <a:pos x="105" y="1"/>
                </a:cxn>
                <a:cxn ang="0">
                  <a:pos x="113" y="3"/>
                </a:cxn>
                <a:cxn ang="0">
                  <a:pos x="122" y="4"/>
                </a:cxn>
                <a:cxn ang="0">
                  <a:pos x="130" y="7"/>
                </a:cxn>
                <a:cxn ang="0">
                  <a:pos x="138" y="11"/>
                </a:cxn>
                <a:cxn ang="0">
                  <a:pos x="150" y="17"/>
                </a:cxn>
                <a:cxn ang="0">
                  <a:pos x="160" y="26"/>
                </a:cxn>
                <a:cxn ang="0">
                  <a:pos x="167" y="31"/>
                </a:cxn>
                <a:cxn ang="0">
                  <a:pos x="172" y="39"/>
                </a:cxn>
                <a:cxn ang="0">
                  <a:pos x="179" y="49"/>
                </a:cxn>
                <a:cxn ang="0">
                  <a:pos x="185" y="60"/>
                </a:cxn>
                <a:cxn ang="0">
                  <a:pos x="189" y="68"/>
                </a:cxn>
                <a:cxn ang="0">
                  <a:pos x="190" y="77"/>
                </a:cxn>
                <a:cxn ang="0">
                  <a:pos x="192" y="85"/>
                </a:cxn>
                <a:cxn ang="0">
                  <a:pos x="192" y="98"/>
                </a:cxn>
                <a:cxn ang="0">
                  <a:pos x="192" y="107"/>
                </a:cxn>
                <a:cxn ang="0">
                  <a:pos x="189" y="116"/>
                </a:cxn>
                <a:cxn ang="0">
                  <a:pos x="186" y="126"/>
                </a:cxn>
                <a:cxn ang="0">
                  <a:pos x="182" y="134"/>
                </a:cxn>
                <a:cxn ang="0">
                  <a:pos x="177" y="143"/>
                </a:cxn>
                <a:cxn ang="0">
                  <a:pos x="171" y="151"/>
                </a:cxn>
                <a:cxn ang="0">
                  <a:pos x="164" y="159"/>
                </a:cxn>
                <a:cxn ang="0">
                  <a:pos x="154" y="166"/>
                </a:cxn>
                <a:cxn ang="0">
                  <a:pos x="146" y="173"/>
                </a:cxn>
                <a:cxn ang="0">
                  <a:pos x="137" y="179"/>
                </a:cxn>
                <a:cxn ang="0">
                  <a:pos x="128" y="182"/>
                </a:cxn>
                <a:cxn ang="0">
                  <a:pos x="119" y="185"/>
                </a:cxn>
                <a:cxn ang="0">
                  <a:pos x="106" y="187"/>
                </a:cxn>
                <a:cxn ang="0">
                  <a:pos x="97" y="189"/>
                </a:cxn>
                <a:cxn ang="0">
                  <a:pos x="85" y="187"/>
                </a:cxn>
                <a:cxn ang="0">
                  <a:pos x="76" y="185"/>
                </a:cxn>
                <a:cxn ang="0">
                  <a:pos x="68" y="183"/>
                </a:cxn>
                <a:cxn ang="0">
                  <a:pos x="59" y="179"/>
                </a:cxn>
                <a:cxn ang="0">
                  <a:pos x="47" y="173"/>
                </a:cxn>
                <a:cxn ang="0">
                  <a:pos x="39" y="168"/>
                </a:cxn>
                <a:cxn ang="0">
                  <a:pos x="31" y="159"/>
                </a:cxn>
                <a:cxn ang="0">
                  <a:pos x="23" y="152"/>
                </a:cxn>
                <a:cxn ang="0">
                  <a:pos x="16" y="143"/>
                </a:cxn>
                <a:cxn ang="0">
                  <a:pos x="10" y="133"/>
                </a:cxn>
                <a:cxn ang="0">
                  <a:pos x="7" y="124"/>
                </a:cxn>
                <a:cxn ang="0">
                  <a:pos x="4" y="116"/>
                </a:cxn>
                <a:cxn ang="0">
                  <a:pos x="2" y="108"/>
                </a:cxn>
                <a:cxn ang="0">
                  <a:pos x="2" y="98"/>
                </a:cxn>
                <a:cxn ang="0">
                  <a:pos x="2" y="86"/>
                </a:cxn>
                <a:cxn ang="0">
                  <a:pos x="3" y="77"/>
                </a:cxn>
                <a:cxn ang="0">
                  <a:pos x="5" y="67"/>
                </a:cxn>
                <a:cxn ang="0">
                  <a:pos x="8" y="59"/>
                </a:cxn>
                <a:cxn ang="0">
                  <a:pos x="14" y="51"/>
                </a:cxn>
                <a:cxn ang="0">
                  <a:pos x="20" y="40"/>
                </a:cxn>
                <a:cxn ang="0">
                  <a:pos x="27" y="32"/>
                </a:cxn>
              </a:cxnLst>
              <a:rect l="0" t="0" r="r" b="b"/>
              <a:pathLst>
                <a:path w="195" h="190">
                  <a:moveTo>
                    <a:pt x="29" y="29"/>
                  </a:moveTo>
                  <a:lnTo>
                    <a:pt x="29" y="29"/>
                  </a:lnTo>
                  <a:lnTo>
                    <a:pt x="33" y="26"/>
                  </a:lnTo>
                  <a:lnTo>
                    <a:pt x="35" y="24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1" y="19"/>
                  </a:lnTo>
                  <a:lnTo>
                    <a:pt x="44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6" y="11"/>
                  </a:lnTo>
                  <a:lnTo>
                    <a:pt x="56" y="9"/>
                  </a:lnTo>
                  <a:lnTo>
                    <a:pt x="61" y="8"/>
                  </a:lnTo>
                  <a:lnTo>
                    <a:pt x="62" y="8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9" y="5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79" y="3"/>
                  </a:lnTo>
                  <a:lnTo>
                    <a:pt x="82" y="1"/>
                  </a:lnTo>
                  <a:lnTo>
                    <a:pt x="85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3" y="1"/>
                  </a:lnTo>
                  <a:lnTo>
                    <a:pt x="97" y="0"/>
                  </a:lnTo>
                  <a:lnTo>
                    <a:pt x="101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10" y="1"/>
                  </a:lnTo>
                  <a:lnTo>
                    <a:pt x="111" y="1"/>
                  </a:lnTo>
                  <a:lnTo>
                    <a:pt x="113" y="3"/>
                  </a:lnTo>
                  <a:lnTo>
                    <a:pt x="114" y="3"/>
                  </a:lnTo>
                  <a:lnTo>
                    <a:pt x="118" y="3"/>
                  </a:lnTo>
                  <a:lnTo>
                    <a:pt x="119" y="4"/>
                  </a:lnTo>
                  <a:lnTo>
                    <a:pt x="122" y="4"/>
                  </a:lnTo>
                  <a:lnTo>
                    <a:pt x="123" y="4"/>
                  </a:lnTo>
                  <a:lnTo>
                    <a:pt x="126" y="5"/>
                  </a:lnTo>
                  <a:lnTo>
                    <a:pt x="128" y="7"/>
                  </a:lnTo>
                  <a:lnTo>
                    <a:pt x="130" y="7"/>
                  </a:lnTo>
                  <a:lnTo>
                    <a:pt x="131" y="8"/>
                  </a:lnTo>
                  <a:lnTo>
                    <a:pt x="135" y="9"/>
                  </a:lnTo>
                  <a:lnTo>
                    <a:pt x="136" y="9"/>
                  </a:lnTo>
                  <a:lnTo>
                    <a:pt x="138" y="11"/>
                  </a:lnTo>
                  <a:lnTo>
                    <a:pt x="143" y="14"/>
                  </a:lnTo>
                  <a:lnTo>
                    <a:pt x="146" y="15"/>
                  </a:lnTo>
                  <a:lnTo>
                    <a:pt x="147" y="16"/>
                  </a:lnTo>
                  <a:lnTo>
                    <a:pt x="150" y="17"/>
                  </a:lnTo>
                  <a:lnTo>
                    <a:pt x="153" y="21"/>
                  </a:lnTo>
                  <a:lnTo>
                    <a:pt x="154" y="21"/>
                  </a:lnTo>
                  <a:lnTo>
                    <a:pt x="156" y="23"/>
                  </a:lnTo>
                  <a:lnTo>
                    <a:pt x="160" y="26"/>
                  </a:lnTo>
                  <a:lnTo>
                    <a:pt x="161" y="26"/>
                  </a:lnTo>
                  <a:lnTo>
                    <a:pt x="162" y="29"/>
                  </a:lnTo>
                  <a:lnTo>
                    <a:pt x="164" y="30"/>
                  </a:lnTo>
                  <a:lnTo>
                    <a:pt x="167" y="31"/>
                  </a:lnTo>
                  <a:lnTo>
                    <a:pt x="167" y="32"/>
                  </a:lnTo>
                  <a:lnTo>
                    <a:pt x="170" y="36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6" y="43"/>
                  </a:lnTo>
                  <a:lnTo>
                    <a:pt x="177" y="45"/>
                  </a:lnTo>
                  <a:lnTo>
                    <a:pt x="178" y="46"/>
                  </a:lnTo>
                  <a:lnTo>
                    <a:pt x="179" y="49"/>
                  </a:lnTo>
                  <a:lnTo>
                    <a:pt x="182" y="53"/>
                  </a:lnTo>
                  <a:lnTo>
                    <a:pt x="184" y="56"/>
                  </a:lnTo>
                  <a:lnTo>
                    <a:pt x="184" y="57"/>
                  </a:lnTo>
                  <a:lnTo>
                    <a:pt x="185" y="60"/>
                  </a:lnTo>
                  <a:lnTo>
                    <a:pt x="186" y="61"/>
                  </a:lnTo>
                  <a:lnTo>
                    <a:pt x="186" y="64"/>
                  </a:lnTo>
                  <a:lnTo>
                    <a:pt x="188" y="65"/>
                  </a:lnTo>
                  <a:lnTo>
                    <a:pt x="189" y="68"/>
                  </a:lnTo>
                  <a:lnTo>
                    <a:pt x="189" y="70"/>
                  </a:lnTo>
                  <a:lnTo>
                    <a:pt x="189" y="72"/>
                  </a:lnTo>
                  <a:lnTo>
                    <a:pt x="190" y="73"/>
                  </a:lnTo>
                  <a:lnTo>
                    <a:pt x="190" y="77"/>
                  </a:lnTo>
                  <a:lnTo>
                    <a:pt x="190" y="78"/>
                  </a:lnTo>
                  <a:lnTo>
                    <a:pt x="192" y="80"/>
                  </a:lnTo>
                  <a:lnTo>
                    <a:pt x="192" y="81"/>
                  </a:lnTo>
                  <a:lnTo>
                    <a:pt x="192" y="85"/>
                  </a:lnTo>
                  <a:lnTo>
                    <a:pt x="192" y="86"/>
                  </a:lnTo>
                  <a:lnTo>
                    <a:pt x="192" y="89"/>
                  </a:lnTo>
                  <a:lnTo>
                    <a:pt x="194" y="94"/>
                  </a:lnTo>
                  <a:lnTo>
                    <a:pt x="192" y="98"/>
                  </a:lnTo>
                  <a:lnTo>
                    <a:pt x="192" y="100"/>
                  </a:lnTo>
                  <a:lnTo>
                    <a:pt x="192" y="102"/>
                  </a:lnTo>
                  <a:lnTo>
                    <a:pt x="192" y="103"/>
                  </a:lnTo>
                  <a:lnTo>
                    <a:pt x="192" y="107"/>
                  </a:lnTo>
                  <a:lnTo>
                    <a:pt x="192" y="108"/>
                  </a:lnTo>
                  <a:lnTo>
                    <a:pt x="190" y="112"/>
                  </a:lnTo>
                  <a:lnTo>
                    <a:pt x="190" y="116"/>
                  </a:lnTo>
                  <a:lnTo>
                    <a:pt x="189" y="116"/>
                  </a:lnTo>
                  <a:lnTo>
                    <a:pt x="189" y="120"/>
                  </a:lnTo>
                  <a:lnTo>
                    <a:pt x="188" y="121"/>
                  </a:lnTo>
                  <a:lnTo>
                    <a:pt x="186" y="124"/>
                  </a:lnTo>
                  <a:lnTo>
                    <a:pt x="186" y="126"/>
                  </a:lnTo>
                  <a:lnTo>
                    <a:pt x="185" y="128"/>
                  </a:lnTo>
                  <a:lnTo>
                    <a:pt x="185" y="129"/>
                  </a:lnTo>
                  <a:lnTo>
                    <a:pt x="184" y="134"/>
                  </a:lnTo>
                  <a:lnTo>
                    <a:pt x="182" y="134"/>
                  </a:lnTo>
                  <a:lnTo>
                    <a:pt x="180" y="137"/>
                  </a:lnTo>
                  <a:lnTo>
                    <a:pt x="179" y="137"/>
                  </a:lnTo>
                  <a:lnTo>
                    <a:pt x="178" y="142"/>
                  </a:lnTo>
                  <a:lnTo>
                    <a:pt x="177" y="143"/>
                  </a:lnTo>
                  <a:lnTo>
                    <a:pt x="176" y="145"/>
                  </a:lnTo>
                  <a:lnTo>
                    <a:pt x="173" y="148"/>
                  </a:lnTo>
                  <a:lnTo>
                    <a:pt x="171" y="150"/>
                  </a:lnTo>
                  <a:lnTo>
                    <a:pt x="171" y="151"/>
                  </a:lnTo>
                  <a:lnTo>
                    <a:pt x="168" y="154"/>
                  </a:lnTo>
                  <a:lnTo>
                    <a:pt x="167" y="156"/>
                  </a:lnTo>
                  <a:lnTo>
                    <a:pt x="164" y="158"/>
                  </a:lnTo>
                  <a:lnTo>
                    <a:pt x="164" y="159"/>
                  </a:lnTo>
                  <a:lnTo>
                    <a:pt x="160" y="162"/>
                  </a:lnTo>
                  <a:lnTo>
                    <a:pt x="159" y="164"/>
                  </a:lnTo>
                  <a:lnTo>
                    <a:pt x="155" y="166"/>
                  </a:lnTo>
                  <a:lnTo>
                    <a:pt x="154" y="166"/>
                  </a:lnTo>
                  <a:lnTo>
                    <a:pt x="152" y="169"/>
                  </a:lnTo>
                  <a:lnTo>
                    <a:pt x="150" y="170"/>
                  </a:lnTo>
                  <a:lnTo>
                    <a:pt x="147" y="172"/>
                  </a:lnTo>
                  <a:lnTo>
                    <a:pt x="146" y="173"/>
                  </a:lnTo>
                  <a:lnTo>
                    <a:pt x="142" y="175"/>
                  </a:lnTo>
                  <a:lnTo>
                    <a:pt x="142" y="176"/>
                  </a:lnTo>
                  <a:lnTo>
                    <a:pt x="137" y="177"/>
                  </a:lnTo>
                  <a:lnTo>
                    <a:pt x="137" y="179"/>
                  </a:lnTo>
                  <a:lnTo>
                    <a:pt x="134" y="180"/>
                  </a:lnTo>
                  <a:lnTo>
                    <a:pt x="131" y="180"/>
                  </a:lnTo>
                  <a:lnTo>
                    <a:pt x="129" y="182"/>
                  </a:lnTo>
                  <a:lnTo>
                    <a:pt x="128" y="182"/>
                  </a:lnTo>
                  <a:lnTo>
                    <a:pt x="124" y="183"/>
                  </a:lnTo>
                  <a:lnTo>
                    <a:pt x="123" y="184"/>
                  </a:lnTo>
                  <a:lnTo>
                    <a:pt x="119" y="184"/>
                  </a:lnTo>
                  <a:lnTo>
                    <a:pt x="119" y="185"/>
                  </a:lnTo>
                  <a:lnTo>
                    <a:pt x="114" y="185"/>
                  </a:lnTo>
                  <a:lnTo>
                    <a:pt x="111" y="187"/>
                  </a:lnTo>
                  <a:lnTo>
                    <a:pt x="110" y="187"/>
                  </a:lnTo>
                  <a:lnTo>
                    <a:pt x="106" y="187"/>
                  </a:lnTo>
                  <a:lnTo>
                    <a:pt x="105" y="187"/>
                  </a:lnTo>
                  <a:lnTo>
                    <a:pt x="102" y="187"/>
                  </a:lnTo>
                  <a:lnTo>
                    <a:pt x="101" y="187"/>
                  </a:lnTo>
                  <a:lnTo>
                    <a:pt x="97" y="189"/>
                  </a:lnTo>
                  <a:lnTo>
                    <a:pt x="93" y="187"/>
                  </a:lnTo>
                  <a:lnTo>
                    <a:pt x="88" y="187"/>
                  </a:lnTo>
                  <a:lnTo>
                    <a:pt x="87" y="187"/>
                  </a:lnTo>
                  <a:lnTo>
                    <a:pt x="85" y="187"/>
                  </a:lnTo>
                  <a:lnTo>
                    <a:pt x="82" y="187"/>
                  </a:lnTo>
                  <a:lnTo>
                    <a:pt x="80" y="185"/>
                  </a:lnTo>
                  <a:lnTo>
                    <a:pt x="79" y="185"/>
                  </a:lnTo>
                  <a:lnTo>
                    <a:pt x="76" y="185"/>
                  </a:lnTo>
                  <a:lnTo>
                    <a:pt x="74" y="184"/>
                  </a:lnTo>
                  <a:lnTo>
                    <a:pt x="71" y="184"/>
                  </a:lnTo>
                  <a:lnTo>
                    <a:pt x="70" y="184"/>
                  </a:lnTo>
                  <a:lnTo>
                    <a:pt x="68" y="183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2" y="180"/>
                  </a:lnTo>
                  <a:lnTo>
                    <a:pt x="59" y="179"/>
                  </a:lnTo>
                  <a:lnTo>
                    <a:pt x="57" y="179"/>
                  </a:lnTo>
                  <a:lnTo>
                    <a:pt x="55" y="177"/>
                  </a:lnTo>
                  <a:lnTo>
                    <a:pt x="51" y="175"/>
                  </a:lnTo>
                  <a:lnTo>
                    <a:pt x="47" y="173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7" y="165"/>
                  </a:lnTo>
                  <a:lnTo>
                    <a:pt x="33" y="162"/>
                  </a:lnTo>
                  <a:lnTo>
                    <a:pt x="32" y="162"/>
                  </a:lnTo>
                  <a:lnTo>
                    <a:pt x="31" y="159"/>
                  </a:lnTo>
                  <a:lnTo>
                    <a:pt x="29" y="158"/>
                  </a:lnTo>
                  <a:lnTo>
                    <a:pt x="27" y="157"/>
                  </a:lnTo>
                  <a:lnTo>
                    <a:pt x="27" y="156"/>
                  </a:lnTo>
                  <a:lnTo>
                    <a:pt x="23" y="152"/>
                  </a:lnTo>
                  <a:lnTo>
                    <a:pt x="21" y="150"/>
                  </a:lnTo>
                  <a:lnTo>
                    <a:pt x="21" y="149"/>
                  </a:lnTo>
                  <a:lnTo>
                    <a:pt x="19" y="145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4" y="140"/>
                  </a:lnTo>
                  <a:lnTo>
                    <a:pt x="11" y="135"/>
                  </a:lnTo>
                  <a:lnTo>
                    <a:pt x="10" y="133"/>
                  </a:lnTo>
                  <a:lnTo>
                    <a:pt x="10" y="131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4"/>
                  </a:lnTo>
                  <a:lnTo>
                    <a:pt x="5" y="123"/>
                  </a:lnTo>
                  <a:lnTo>
                    <a:pt x="4" y="120"/>
                  </a:lnTo>
                  <a:lnTo>
                    <a:pt x="4" y="119"/>
                  </a:lnTo>
                  <a:lnTo>
                    <a:pt x="4" y="116"/>
                  </a:lnTo>
                  <a:lnTo>
                    <a:pt x="3" y="115"/>
                  </a:lnTo>
                  <a:lnTo>
                    <a:pt x="3" y="112"/>
                  </a:lnTo>
                  <a:lnTo>
                    <a:pt x="3" y="110"/>
                  </a:lnTo>
                  <a:lnTo>
                    <a:pt x="2" y="108"/>
                  </a:lnTo>
                  <a:lnTo>
                    <a:pt x="2" y="107"/>
                  </a:lnTo>
                  <a:lnTo>
                    <a:pt x="2" y="103"/>
                  </a:lnTo>
                  <a:lnTo>
                    <a:pt x="2" y="102"/>
                  </a:lnTo>
                  <a:lnTo>
                    <a:pt x="2" y="98"/>
                  </a:lnTo>
                  <a:lnTo>
                    <a:pt x="0" y="94"/>
                  </a:lnTo>
                  <a:lnTo>
                    <a:pt x="2" y="89"/>
                  </a:lnTo>
                  <a:lnTo>
                    <a:pt x="2" y="88"/>
                  </a:lnTo>
                  <a:lnTo>
                    <a:pt x="2" y="86"/>
                  </a:lnTo>
                  <a:lnTo>
                    <a:pt x="2" y="85"/>
                  </a:lnTo>
                  <a:lnTo>
                    <a:pt x="2" y="81"/>
                  </a:lnTo>
                  <a:lnTo>
                    <a:pt x="2" y="80"/>
                  </a:lnTo>
                  <a:lnTo>
                    <a:pt x="3" y="77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5" y="67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10" y="54"/>
                  </a:lnTo>
                  <a:lnTo>
                    <a:pt x="11" y="54"/>
                  </a:lnTo>
                  <a:lnTo>
                    <a:pt x="13" y="51"/>
                  </a:lnTo>
                  <a:lnTo>
                    <a:pt x="14" y="51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9" y="43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5" y="35"/>
                  </a:lnTo>
                  <a:lnTo>
                    <a:pt x="27" y="32"/>
                  </a:lnTo>
                  <a:lnTo>
                    <a:pt x="29" y="30"/>
                  </a:lnTo>
                  <a:lnTo>
                    <a:pt x="29" y="29"/>
                  </a:lnTo>
                </a:path>
              </a:pathLst>
            </a:custGeom>
            <a:gradFill rotWithShape="0">
              <a:gsLst>
                <a:gs pos="0">
                  <a:srgbClr val="66CCFF"/>
                </a:gs>
                <a:gs pos="100000">
                  <a:srgbClr val="66CCFF">
                    <a:gamma/>
                    <a:shade val="60000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86" name="Freeform 26"/>
            <p:cNvSpPr>
              <a:spLocks/>
            </p:cNvSpPr>
            <p:nvPr/>
          </p:nvSpPr>
          <p:spPr bwMode="auto">
            <a:xfrm>
              <a:off x="3169" y="2910"/>
              <a:ext cx="195" cy="189"/>
            </a:xfrm>
            <a:custGeom>
              <a:avLst/>
              <a:gdLst/>
              <a:ahLst/>
              <a:cxnLst>
                <a:cxn ang="0">
                  <a:pos x="38" y="22"/>
                </a:cxn>
                <a:cxn ang="0">
                  <a:pos x="47" y="15"/>
                </a:cxn>
                <a:cxn ang="0">
                  <a:pos x="61" y="8"/>
                </a:cxn>
                <a:cxn ang="0">
                  <a:pos x="70" y="4"/>
                </a:cxn>
                <a:cxn ang="0">
                  <a:pos x="82" y="1"/>
                </a:cxn>
                <a:cxn ang="0">
                  <a:pos x="93" y="1"/>
                </a:cxn>
                <a:cxn ang="0">
                  <a:pos x="105" y="1"/>
                </a:cxn>
                <a:cxn ang="0">
                  <a:pos x="114" y="2"/>
                </a:cxn>
                <a:cxn ang="0">
                  <a:pos x="126" y="5"/>
                </a:cxn>
                <a:cxn ang="0">
                  <a:pos x="136" y="9"/>
                </a:cxn>
                <a:cxn ang="0">
                  <a:pos x="146" y="15"/>
                </a:cxn>
                <a:cxn ang="0">
                  <a:pos x="154" y="21"/>
                </a:cxn>
                <a:cxn ang="0">
                  <a:pos x="162" y="29"/>
                </a:cxn>
                <a:cxn ang="0">
                  <a:pos x="170" y="36"/>
                </a:cxn>
                <a:cxn ang="0">
                  <a:pos x="177" y="45"/>
                </a:cxn>
                <a:cxn ang="0">
                  <a:pos x="182" y="53"/>
                </a:cxn>
                <a:cxn ang="0">
                  <a:pos x="186" y="64"/>
                </a:cxn>
                <a:cxn ang="0">
                  <a:pos x="190" y="73"/>
                </a:cxn>
                <a:cxn ang="0">
                  <a:pos x="192" y="85"/>
                </a:cxn>
                <a:cxn ang="0">
                  <a:pos x="194" y="94"/>
                </a:cxn>
                <a:cxn ang="0">
                  <a:pos x="192" y="106"/>
                </a:cxn>
                <a:cxn ang="0">
                  <a:pos x="189" y="116"/>
                </a:cxn>
                <a:cxn ang="0">
                  <a:pos x="185" y="128"/>
                </a:cxn>
                <a:cxn ang="0">
                  <a:pos x="179" y="137"/>
                </a:cxn>
                <a:cxn ang="0">
                  <a:pos x="171" y="150"/>
                </a:cxn>
                <a:cxn ang="0">
                  <a:pos x="164" y="159"/>
                </a:cxn>
                <a:cxn ang="0">
                  <a:pos x="152" y="169"/>
                </a:cxn>
                <a:cxn ang="0">
                  <a:pos x="142" y="176"/>
                </a:cxn>
                <a:cxn ang="0">
                  <a:pos x="129" y="182"/>
                </a:cxn>
                <a:cxn ang="0">
                  <a:pos x="119" y="185"/>
                </a:cxn>
                <a:cxn ang="0">
                  <a:pos x="106" y="186"/>
                </a:cxn>
                <a:cxn ang="0">
                  <a:pos x="97" y="189"/>
                </a:cxn>
                <a:cxn ang="0">
                  <a:pos x="85" y="186"/>
                </a:cxn>
                <a:cxn ang="0">
                  <a:pos x="74" y="184"/>
                </a:cxn>
                <a:cxn ang="0">
                  <a:pos x="63" y="182"/>
                </a:cxn>
                <a:cxn ang="0">
                  <a:pos x="55" y="177"/>
                </a:cxn>
                <a:cxn ang="0">
                  <a:pos x="44" y="170"/>
                </a:cxn>
                <a:cxn ang="0">
                  <a:pos x="37" y="165"/>
                </a:cxn>
                <a:cxn ang="0">
                  <a:pos x="27" y="157"/>
                </a:cxn>
                <a:cxn ang="0">
                  <a:pos x="21" y="149"/>
                </a:cxn>
                <a:cxn ang="0">
                  <a:pos x="14" y="138"/>
                </a:cxn>
                <a:cxn ang="0">
                  <a:pos x="10" y="130"/>
                </a:cxn>
                <a:cxn ang="0">
                  <a:pos x="4" y="120"/>
                </a:cxn>
                <a:cxn ang="0">
                  <a:pos x="3" y="110"/>
                </a:cxn>
                <a:cxn ang="0">
                  <a:pos x="2" y="98"/>
                </a:cxn>
                <a:cxn ang="0">
                  <a:pos x="2" y="88"/>
                </a:cxn>
                <a:cxn ang="0">
                  <a:pos x="3" y="77"/>
                </a:cxn>
                <a:cxn ang="0">
                  <a:pos x="5" y="66"/>
                </a:cxn>
                <a:cxn ang="0">
                  <a:pos x="10" y="54"/>
                </a:cxn>
                <a:cxn ang="0">
                  <a:pos x="16" y="45"/>
                </a:cxn>
                <a:cxn ang="0">
                  <a:pos x="25" y="33"/>
                </a:cxn>
              </a:cxnLst>
              <a:rect l="0" t="0" r="r" b="b"/>
              <a:pathLst>
                <a:path w="195" h="190">
                  <a:moveTo>
                    <a:pt x="29" y="29"/>
                  </a:moveTo>
                  <a:lnTo>
                    <a:pt x="29" y="29"/>
                  </a:lnTo>
                  <a:lnTo>
                    <a:pt x="33" y="25"/>
                  </a:lnTo>
                  <a:lnTo>
                    <a:pt x="35" y="24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1" y="18"/>
                  </a:lnTo>
                  <a:lnTo>
                    <a:pt x="44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61" y="8"/>
                  </a:lnTo>
                  <a:lnTo>
                    <a:pt x="62" y="8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9" y="5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5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3" y="1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01" y="1"/>
                  </a:lnTo>
                  <a:lnTo>
                    <a:pt x="101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10" y="1"/>
                  </a:lnTo>
                  <a:lnTo>
                    <a:pt x="111" y="1"/>
                  </a:lnTo>
                  <a:lnTo>
                    <a:pt x="113" y="2"/>
                  </a:lnTo>
                  <a:lnTo>
                    <a:pt x="114" y="2"/>
                  </a:lnTo>
                  <a:lnTo>
                    <a:pt x="118" y="2"/>
                  </a:lnTo>
                  <a:lnTo>
                    <a:pt x="119" y="4"/>
                  </a:lnTo>
                  <a:lnTo>
                    <a:pt x="122" y="4"/>
                  </a:lnTo>
                  <a:lnTo>
                    <a:pt x="123" y="4"/>
                  </a:lnTo>
                  <a:lnTo>
                    <a:pt x="126" y="5"/>
                  </a:lnTo>
                  <a:lnTo>
                    <a:pt x="128" y="7"/>
                  </a:lnTo>
                  <a:lnTo>
                    <a:pt x="130" y="7"/>
                  </a:lnTo>
                  <a:lnTo>
                    <a:pt x="131" y="8"/>
                  </a:lnTo>
                  <a:lnTo>
                    <a:pt x="135" y="9"/>
                  </a:lnTo>
                  <a:lnTo>
                    <a:pt x="136" y="9"/>
                  </a:lnTo>
                  <a:lnTo>
                    <a:pt x="138" y="10"/>
                  </a:lnTo>
                  <a:lnTo>
                    <a:pt x="138" y="10"/>
                  </a:lnTo>
                  <a:lnTo>
                    <a:pt x="143" y="14"/>
                  </a:lnTo>
                  <a:lnTo>
                    <a:pt x="143" y="14"/>
                  </a:lnTo>
                  <a:lnTo>
                    <a:pt x="146" y="15"/>
                  </a:lnTo>
                  <a:lnTo>
                    <a:pt x="147" y="16"/>
                  </a:lnTo>
                  <a:lnTo>
                    <a:pt x="150" y="17"/>
                  </a:lnTo>
                  <a:lnTo>
                    <a:pt x="150" y="17"/>
                  </a:lnTo>
                  <a:lnTo>
                    <a:pt x="153" y="21"/>
                  </a:lnTo>
                  <a:lnTo>
                    <a:pt x="154" y="21"/>
                  </a:lnTo>
                  <a:lnTo>
                    <a:pt x="156" y="23"/>
                  </a:lnTo>
                  <a:lnTo>
                    <a:pt x="156" y="23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2" y="29"/>
                  </a:lnTo>
                  <a:lnTo>
                    <a:pt x="164" y="30"/>
                  </a:lnTo>
                  <a:lnTo>
                    <a:pt x="167" y="31"/>
                  </a:lnTo>
                  <a:lnTo>
                    <a:pt x="167" y="32"/>
                  </a:lnTo>
                  <a:lnTo>
                    <a:pt x="170" y="36"/>
                  </a:lnTo>
                  <a:lnTo>
                    <a:pt x="170" y="36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6" y="42"/>
                  </a:lnTo>
                  <a:lnTo>
                    <a:pt x="176" y="42"/>
                  </a:lnTo>
                  <a:lnTo>
                    <a:pt x="177" y="45"/>
                  </a:lnTo>
                  <a:lnTo>
                    <a:pt x="178" y="46"/>
                  </a:lnTo>
                  <a:lnTo>
                    <a:pt x="179" y="49"/>
                  </a:lnTo>
                  <a:lnTo>
                    <a:pt x="179" y="49"/>
                  </a:lnTo>
                  <a:lnTo>
                    <a:pt x="182" y="53"/>
                  </a:lnTo>
                  <a:lnTo>
                    <a:pt x="182" y="53"/>
                  </a:lnTo>
                  <a:lnTo>
                    <a:pt x="184" y="56"/>
                  </a:lnTo>
                  <a:lnTo>
                    <a:pt x="184" y="57"/>
                  </a:lnTo>
                  <a:lnTo>
                    <a:pt x="185" y="60"/>
                  </a:lnTo>
                  <a:lnTo>
                    <a:pt x="186" y="61"/>
                  </a:lnTo>
                  <a:lnTo>
                    <a:pt x="186" y="64"/>
                  </a:lnTo>
                  <a:lnTo>
                    <a:pt x="188" y="65"/>
                  </a:lnTo>
                  <a:lnTo>
                    <a:pt x="189" y="68"/>
                  </a:lnTo>
                  <a:lnTo>
                    <a:pt x="189" y="70"/>
                  </a:lnTo>
                  <a:lnTo>
                    <a:pt x="189" y="72"/>
                  </a:lnTo>
                  <a:lnTo>
                    <a:pt x="190" y="73"/>
                  </a:lnTo>
                  <a:lnTo>
                    <a:pt x="190" y="77"/>
                  </a:lnTo>
                  <a:lnTo>
                    <a:pt x="190" y="78"/>
                  </a:lnTo>
                  <a:lnTo>
                    <a:pt x="192" y="80"/>
                  </a:lnTo>
                  <a:lnTo>
                    <a:pt x="192" y="81"/>
                  </a:lnTo>
                  <a:lnTo>
                    <a:pt x="192" y="85"/>
                  </a:lnTo>
                  <a:lnTo>
                    <a:pt x="192" y="86"/>
                  </a:lnTo>
                  <a:lnTo>
                    <a:pt x="192" y="89"/>
                  </a:lnTo>
                  <a:lnTo>
                    <a:pt x="192" y="89"/>
                  </a:lnTo>
                  <a:lnTo>
                    <a:pt x="194" y="94"/>
                  </a:lnTo>
                  <a:lnTo>
                    <a:pt x="194" y="94"/>
                  </a:lnTo>
                  <a:lnTo>
                    <a:pt x="192" y="98"/>
                  </a:lnTo>
                  <a:lnTo>
                    <a:pt x="192" y="99"/>
                  </a:lnTo>
                  <a:lnTo>
                    <a:pt x="192" y="102"/>
                  </a:lnTo>
                  <a:lnTo>
                    <a:pt x="192" y="103"/>
                  </a:lnTo>
                  <a:lnTo>
                    <a:pt x="192" y="106"/>
                  </a:lnTo>
                  <a:lnTo>
                    <a:pt x="192" y="107"/>
                  </a:lnTo>
                  <a:lnTo>
                    <a:pt x="190" y="112"/>
                  </a:lnTo>
                  <a:lnTo>
                    <a:pt x="190" y="112"/>
                  </a:lnTo>
                  <a:lnTo>
                    <a:pt x="190" y="116"/>
                  </a:lnTo>
                  <a:lnTo>
                    <a:pt x="189" y="116"/>
                  </a:lnTo>
                  <a:lnTo>
                    <a:pt x="189" y="120"/>
                  </a:lnTo>
                  <a:lnTo>
                    <a:pt x="188" y="121"/>
                  </a:lnTo>
                  <a:lnTo>
                    <a:pt x="186" y="124"/>
                  </a:lnTo>
                  <a:lnTo>
                    <a:pt x="186" y="126"/>
                  </a:lnTo>
                  <a:lnTo>
                    <a:pt x="185" y="128"/>
                  </a:lnTo>
                  <a:lnTo>
                    <a:pt x="185" y="129"/>
                  </a:lnTo>
                  <a:lnTo>
                    <a:pt x="184" y="134"/>
                  </a:lnTo>
                  <a:lnTo>
                    <a:pt x="182" y="134"/>
                  </a:lnTo>
                  <a:lnTo>
                    <a:pt x="180" y="137"/>
                  </a:lnTo>
                  <a:lnTo>
                    <a:pt x="179" y="137"/>
                  </a:lnTo>
                  <a:lnTo>
                    <a:pt x="178" y="142"/>
                  </a:lnTo>
                  <a:lnTo>
                    <a:pt x="177" y="143"/>
                  </a:lnTo>
                  <a:lnTo>
                    <a:pt x="176" y="145"/>
                  </a:lnTo>
                  <a:lnTo>
                    <a:pt x="173" y="147"/>
                  </a:lnTo>
                  <a:lnTo>
                    <a:pt x="171" y="150"/>
                  </a:lnTo>
                  <a:lnTo>
                    <a:pt x="171" y="151"/>
                  </a:lnTo>
                  <a:lnTo>
                    <a:pt x="168" y="154"/>
                  </a:lnTo>
                  <a:lnTo>
                    <a:pt x="167" y="155"/>
                  </a:lnTo>
                  <a:lnTo>
                    <a:pt x="164" y="158"/>
                  </a:lnTo>
                  <a:lnTo>
                    <a:pt x="164" y="159"/>
                  </a:lnTo>
                  <a:lnTo>
                    <a:pt x="160" y="162"/>
                  </a:lnTo>
                  <a:lnTo>
                    <a:pt x="159" y="163"/>
                  </a:lnTo>
                  <a:lnTo>
                    <a:pt x="155" y="166"/>
                  </a:lnTo>
                  <a:lnTo>
                    <a:pt x="154" y="166"/>
                  </a:lnTo>
                  <a:lnTo>
                    <a:pt x="152" y="169"/>
                  </a:lnTo>
                  <a:lnTo>
                    <a:pt x="150" y="170"/>
                  </a:lnTo>
                  <a:lnTo>
                    <a:pt x="147" y="171"/>
                  </a:lnTo>
                  <a:lnTo>
                    <a:pt x="146" y="173"/>
                  </a:lnTo>
                  <a:lnTo>
                    <a:pt x="142" y="175"/>
                  </a:lnTo>
                  <a:lnTo>
                    <a:pt x="142" y="176"/>
                  </a:lnTo>
                  <a:lnTo>
                    <a:pt x="137" y="177"/>
                  </a:lnTo>
                  <a:lnTo>
                    <a:pt x="137" y="178"/>
                  </a:lnTo>
                  <a:lnTo>
                    <a:pt x="134" y="179"/>
                  </a:lnTo>
                  <a:lnTo>
                    <a:pt x="131" y="179"/>
                  </a:lnTo>
                  <a:lnTo>
                    <a:pt x="129" y="182"/>
                  </a:lnTo>
                  <a:lnTo>
                    <a:pt x="128" y="182"/>
                  </a:lnTo>
                  <a:lnTo>
                    <a:pt x="124" y="183"/>
                  </a:lnTo>
                  <a:lnTo>
                    <a:pt x="123" y="184"/>
                  </a:lnTo>
                  <a:lnTo>
                    <a:pt x="119" y="184"/>
                  </a:lnTo>
                  <a:lnTo>
                    <a:pt x="119" y="185"/>
                  </a:lnTo>
                  <a:lnTo>
                    <a:pt x="114" y="185"/>
                  </a:lnTo>
                  <a:lnTo>
                    <a:pt x="114" y="185"/>
                  </a:lnTo>
                  <a:lnTo>
                    <a:pt x="111" y="186"/>
                  </a:lnTo>
                  <a:lnTo>
                    <a:pt x="110" y="186"/>
                  </a:lnTo>
                  <a:lnTo>
                    <a:pt x="106" y="186"/>
                  </a:lnTo>
                  <a:lnTo>
                    <a:pt x="105" y="186"/>
                  </a:lnTo>
                  <a:lnTo>
                    <a:pt x="102" y="186"/>
                  </a:lnTo>
                  <a:lnTo>
                    <a:pt x="101" y="186"/>
                  </a:lnTo>
                  <a:lnTo>
                    <a:pt x="97" y="189"/>
                  </a:lnTo>
                  <a:lnTo>
                    <a:pt x="97" y="189"/>
                  </a:lnTo>
                  <a:lnTo>
                    <a:pt x="93" y="186"/>
                  </a:lnTo>
                  <a:lnTo>
                    <a:pt x="93" y="186"/>
                  </a:lnTo>
                  <a:lnTo>
                    <a:pt x="88" y="186"/>
                  </a:lnTo>
                  <a:lnTo>
                    <a:pt x="87" y="186"/>
                  </a:lnTo>
                  <a:lnTo>
                    <a:pt x="85" y="186"/>
                  </a:lnTo>
                  <a:lnTo>
                    <a:pt x="82" y="186"/>
                  </a:lnTo>
                  <a:lnTo>
                    <a:pt x="80" y="185"/>
                  </a:lnTo>
                  <a:lnTo>
                    <a:pt x="79" y="185"/>
                  </a:lnTo>
                  <a:lnTo>
                    <a:pt x="76" y="185"/>
                  </a:lnTo>
                  <a:lnTo>
                    <a:pt x="74" y="184"/>
                  </a:lnTo>
                  <a:lnTo>
                    <a:pt x="71" y="184"/>
                  </a:lnTo>
                  <a:lnTo>
                    <a:pt x="70" y="184"/>
                  </a:lnTo>
                  <a:lnTo>
                    <a:pt x="68" y="183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2" y="179"/>
                  </a:lnTo>
                  <a:lnTo>
                    <a:pt x="59" y="178"/>
                  </a:lnTo>
                  <a:lnTo>
                    <a:pt x="57" y="178"/>
                  </a:lnTo>
                  <a:lnTo>
                    <a:pt x="55" y="177"/>
                  </a:lnTo>
                  <a:lnTo>
                    <a:pt x="55" y="177"/>
                  </a:lnTo>
                  <a:lnTo>
                    <a:pt x="51" y="175"/>
                  </a:lnTo>
                  <a:lnTo>
                    <a:pt x="51" y="175"/>
                  </a:lnTo>
                  <a:lnTo>
                    <a:pt x="47" y="173"/>
                  </a:lnTo>
                  <a:lnTo>
                    <a:pt x="46" y="171"/>
                  </a:lnTo>
                  <a:lnTo>
                    <a:pt x="44" y="170"/>
                  </a:lnTo>
                  <a:lnTo>
                    <a:pt x="44" y="170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7" y="165"/>
                  </a:lnTo>
                  <a:lnTo>
                    <a:pt x="37" y="165"/>
                  </a:lnTo>
                  <a:lnTo>
                    <a:pt x="33" y="162"/>
                  </a:lnTo>
                  <a:lnTo>
                    <a:pt x="32" y="162"/>
                  </a:lnTo>
                  <a:lnTo>
                    <a:pt x="31" y="159"/>
                  </a:lnTo>
                  <a:lnTo>
                    <a:pt x="29" y="158"/>
                  </a:lnTo>
                  <a:lnTo>
                    <a:pt x="27" y="157"/>
                  </a:lnTo>
                  <a:lnTo>
                    <a:pt x="27" y="155"/>
                  </a:lnTo>
                  <a:lnTo>
                    <a:pt x="23" y="152"/>
                  </a:lnTo>
                  <a:lnTo>
                    <a:pt x="23" y="152"/>
                  </a:lnTo>
                  <a:lnTo>
                    <a:pt x="21" y="150"/>
                  </a:lnTo>
                  <a:lnTo>
                    <a:pt x="21" y="149"/>
                  </a:lnTo>
                  <a:lnTo>
                    <a:pt x="19" y="145"/>
                  </a:lnTo>
                  <a:lnTo>
                    <a:pt x="19" y="145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4" y="138"/>
                  </a:lnTo>
                  <a:lnTo>
                    <a:pt x="14" y="138"/>
                  </a:lnTo>
                  <a:lnTo>
                    <a:pt x="11" y="135"/>
                  </a:lnTo>
                  <a:lnTo>
                    <a:pt x="11" y="135"/>
                  </a:lnTo>
                  <a:lnTo>
                    <a:pt x="10" y="133"/>
                  </a:lnTo>
                  <a:lnTo>
                    <a:pt x="10" y="130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4"/>
                  </a:lnTo>
                  <a:lnTo>
                    <a:pt x="5" y="122"/>
                  </a:lnTo>
                  <a:lnTo>
                    <a:pt x="4" y="120"/>
                  </a:lnTo>
                  <a:lnTo>
                    <a:pt x="4" y="119"/>
                  </a:lnTo>
                  <a:lnTo>
                    <a:pt x="4" y="116"/>
                  </a:lnTo>
                  <a:lnTo>
                    <a:pt x="3" y="114"/>
                  </a:lnTo>
                  <a:lnTo>
                    <a:pt x="3" y="112"/>
                  </a:lnTo>
                  <a:lnTo>
                    <a:pt x="3" y="110"/>
                  </a:lnTo>
                  <a:lnTo>
                    <a:pt x="2" y="107"/>
                  </a:lnTo>
                  <a:lnTo>
                    <a:pt x="2" y="106"/>
                  </a:lnTo>
                  <a:lnTo>
                    <a:pt x="2" y="103"/>
                  </a:lnTo>
                  <a:lnTo>
                    <a:pt x="2" y="102"/>
                  </a:lnTo>
                  <a:lnTo>
                    <a:pt x="2" y="98"/>
                  </a:lnTo>
                  <a:lnTo>
                    <a:pt x="2" y="9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2" y="89"/>
                  </a:lnTo>
                  <a:lnTo>
                    <a:pt x="2" y="88"/>
                  </a:lnTo>
                  <a:lnTo>
                    <a:pt x="2" y="86"/>
                  </a:lnTo>
                  <a:lnTo>
                    <a:pt x="2" y="85"/>
                  </a:lnTo>
                  <a:lnTo>
                    <a:pt x="2" y="81"/>
                  </a:lnTo>
                  <a:lnTo>
                    <a:pt x="2" y="80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5" y="66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10" y="54"/>
                  </a:lnTo>
                  <a:lnTo>
                    <a:pt x="11" y="54"/>
                  </a:lnTo>
                  <a:lnTo>
                    <a:pt x="13" y="50"/>
                  </a:lnTo>
                  <a:lnTo>
                    <a:pt x="14" y="50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9" y="42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5" y="33"/>
                  </a:lnTo>
                  <a:lnTo>
                    <a:pt x="27" y="32"/>
                  </a:lnTo>
                  <a:lnTo>
                    <a:pt x="29" y="30"/>
                  </a:lnTo>
                  <a:lnTo>
                    <a:pt x="29" y="29"/>
                  </a:lnTo>
                </a:path>
              </a:pathLst>
            </a:custGeom>
            <a:gradFill rotWithShape="0">
              <a:gsLst>
                <a:gs pos="0">
                  <a:srgbClr val="66CCFF"/>
                </a:gs>
                <a:gs pos="100000">
                  <a:srgbClr val="66CCFF">
                    <a:gamma/>
                    <a:shade val="60000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40" name="Freeform 27"/>
            <p:cNvSpPr>
              <a:spLocks/>
            </p:cNvSpPr>
            <p:nvPr/>
          </p:nvSpPr>
          <p:spPr bwMode="auto">
            <a:xfrm>
              <a:off x="3169" y="2910"/>
              <a:ext cx="195" cy="190"/>
            </a:xfrm>
            <a:custGeom>
              <a:avLst/>
              <a:gdLst>
                <a:gd name="T0" fmla="*/ 35 w 195"/>
                <a:gd name="T1" fmla="*/ 24 h 190"/>
                <a:gd name="T2" fmla="*/ 44 w 195"/>
                <a:gd name="T3" fmla="*/ 17 h 190"/>
                <a:gd name="T4" fmla="*/ 52 w 195"/>
                <a:gd name="T5" fmla="*/ 12 h 190"/>
                <a:gd name="T6" fmla="*/ 62 w 195"/>
                <a:gd name="T7" fmla="*/ 8 h 190"/>
                <a:gd name="T8" fmla="*/ 70 w 195"/>
                <a:gd name="T9" fmla="*/ 4 h 190"/>
                <a:gd name="T10" fmla="*/ 82 w 195"/>
                <a:gd name="T11" fmla="*/ 1 h 190"/>
                <a:gd name="T12" fmla="*/ 91 w 195"/>
                <a:gd name="T13" fmla="*/ 1 h 190"/>
                <a:gd name="T14" fmla="*/ 105 w 195"/>
                <a:gd name="T15" fmla="*/ 1 h 190"/>
                <a:gd name="T16" fmla="*/ 113 w 195"/>
                <a:gd name="T17" fmla="*/ 2 h 190"/>
                <a:gd name="T18" fmla="*/ 122 w 195"/>
                <a:gd name="T19" fmla="*/ 4 h 190"/>
                <a:gd name="T20" fmla="*/ 130 w 195"/>
                <a:gd name="T21" fmla="*/ 7 h 190"/>
                <a:gd name="T22" fmla="*/ 138 w 195"/>
                <a:gd name="T23" fmla="*/ 10 h 190"/>
                <a:gd name="T24" fmla="*/ 150 w 195"/>
                <a:gd name="T25" fmla="*/ 17 h 190"/>
                <a:gd name="T26" fmla="*/ 160 w 195"/>
                <a:gd name="T27" fmla="*/ 25 h 190"/>
                <a:gd name="T28" fmla="*/ 167 w 195"/>
                <a:gd name="T29" fmla="*/ 31 h 190"/>
                <a:gd name="T30" fmla="*/ 172 w 195"/>
                <a:gd name="T31" fmla="*/ 39 h 190"/>
                <a:gd name="T32" fmla="*/ 179 w 195"/>
                <a:gd name="T33" fmla="*/ 49 h 190"/>
                <a:gd name="T34" fmla="*/ 185 w 195"/>
                <a:gd name="T35" fmla="*/ 60 h 190"/>
                <a:gd name="T36" fmla="*/ 189 w 195"/>
                <a:gd name="T37" fmla="*/ 68 h 190"/>
                <a:gd name="T38" fmla="*/ 190 w 195"/>
                <a:gd name="T39" fmla="*/ 77 h 190"/>
                <a:gd name="T40" fmla="*/ 192 w 195"/>
                <a:gd name="T41" fmla="*/ 85 h 190"/>
                <a:gd name="T42" fmla="*/ 192 w 195"/>
                <a:gd name="T43" fmla="*/ 98 h 190"/>
                <a:gd name="T44" fmla="*/ 192 w 195"/>
                <a:gd name="T45" fmla="*/ 106 h 190"/>
                <a:gd name="T46" fmla="*/ 189 w 195"/>
                <a:gd name="T47" fmla="*/ 116 h 190"/>
                <a:gd name="T48" fmla="*/ 186 w 195"/>
                <a:gd name="T49" fmla="*/ 126 h 190"/>
                <a:gd name="T50" fmla="*/ 182 w 195"/>
                <a:gd name="T51" fmla="*/ 134 h 190"/>
                <a:gd name="T52" fmla="*/ 177 w 195"/>
                <a:gd name="T53" fmla="*/ 143 h 190"/>
                <a:gd name="T54" fmla="*/ 171 w 195"/>
                <a:gd name="T55" fmla="*/ 151 h 190"/>
                <a:gd name="T56" fmla="*/ 164 w 195"/>
                <a:gd name="T57" fmla="*/ 159 h 190"/>
                <a:gd name="T58" fmla="*/ 154 w 195"/>
                <a:gd name="T59" fmla="*/ 166 h 190"/>
                <a:gd name="T60" fmla="*/ 146 w 195"/>
                <a:gd name="T61" fmla="*/ 173 h 190"/>
                <a:gd name="T62" fmla="*/ 137 w 195"/>
                <a:gd name="T63" fmla="*/ 178 h 190"/>
                <a:gd name="T64" fmla="*/ 128 w 195"/>
                <a:gd name="T65" fmla="*/ 182 h 190"/>
                <a:gd name="T66" fmla="*/ 119 w 195"/>
                <a:gd name="T67" fmla="*/ 185 h 190"/>
                <a:gd name="T68" fmla="*/ 106 w 195"/>
                <a:gd name="T69" fmla="*/ 186 h 190"/>
                <a:gd name="T70" fmla="*/ 97 w 195"/>
                <a:gd name="T71" fmla="*/ 189 h 190"/>
                <a:gd name="T72" fmla="*/ 85 w 195"/>
                <a:gd name="T73" fmla="*/ 186 h 190"/>
                <a:gd name="T74" fmla="*/ 76 w 195"/>
                <a:gd name="T75" fmla="*/ 185 h 190"/>
                <a:gd name="T76" fmla="*/ 68 w 195"/>
                <a:gd name="T77" fmla="*/ 183 h 190"/>
                <a:gd name="T78" fmla="*/ 59 w 195"/>
                <a:gd name="T79" fmla="*/ 178 h 190"/>
                <a:gd name="T80" fmla="*/ 47 w 195"/>
                <a:gd name="T81" fmla="*/ 173 h 190"/>
                <a:gd name="T82" fmla="*/ 39 w 195"/>
                <a:gd name="T83" fmla="*/ 168 h 190"/>
                <a:gd name="T84" fmla="*/ 31 w 195"/>
                <a:gd name="T85" fmla="*/ 159 h 190"/>
                <a:gd name="T86" fmla="*/ 23 w 195"/>
                <a:gd name="T87" fmla="*/ 152 h 190"/>
                <a:gd name="T88" fmla="*/ 16 w 195"/>
                <a:gd name="T89" fmla="*/ 143 h 190"/>
                <a:gd name="T90" fmla="*/ 10 w 195"/>
                <a:gd name="T91" fmla="*/ 133 h 190"/>
                <a:gd name="T92" fmla="*/ 7 w 195"/>
                <a:gd name="T93" fmla="*/ 124 h 190"/>
                <a:gd name="T94" fmla="*/ 4 w 195"/>
                <a:gd name="T95" fmla="*/ 116 h 190"/>
                <a:gd name="T96" fmla="*/ 2 w 195"/>
                <a:gd name="T97" fmla="*/ 107 h 190"/>
                <a:gd name="T98" fmla="*/ 2 w 195"/>
                <a:gd name="T99" fmla="*/ 98 h 190"/>
                <a:gd name="T100" fmla="*/ 2 w 195"/>
                <a:gd name="T101" fmla="*/ 86 h 190"/>
                <a:gd name="T102" fmla="*/ 3 w 195"/>
                <a:gd name="T103" fmla="*/ 77 h 190"/>
                <a:gd name="T104" fmla="*/ 5 w 195"/>
                <a:gd name="T105" fmla="*/ 66 h 190"/>
                <a:gd name="T106" fmla="*/ 8 w 195"/>
                <a:gd name="T107" fmla="*/ 58 h 190"/>
                <a:gd name="T108" fmla="*/ 14 w 195"/>
                <a:gd name="T109" fmla="*/ 50 h 190"/>
                <a:gd name="T110" fmla="*/ 20 w 195"/>
                <a:gd name="T111" fmla="*/ 40 h 190"/>
                <a:gd name="T112" fmla="*/ 27 w 195"/>
                <a:gd name="T113" fmla="*/ 32 h 1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5"/>
                <a:gd name="T172" fmla="*/ 0 h 190"/>
                <a:gd name="T173" fmla="*/ 195 w 195"/>
                <a:gd name="T174" fmla="*/ 190 h 19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5" h="190">
                  <a:moveTo>
                    <a:pt x="29" y="29"/>
                  </a:moveTo>
                  <a:lnTo>
                    <a:pt x="29" y="29"/>
                  </a:lnTo>
                  <a:lnTo>
                    <a:pt x="33" y="25"/>
                  </a:lnTo>
                  <a:lnTo>
                    <a:pt x="35" y="24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1" y="18"/>
                  </a:lnTo>
                  <a:lnTo>
                    <a:pt x="44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61" y="8"/>
                  </a:lnTo>
                  <a:lnTo>
                    <a:pt x="62" y="8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9" y="5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5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3" y="1"/>
                  </a:lnTo>
                  <a:lnTo>
                    <a:pt x="97" y="0"/>
                  </a:lnTo>
                  <a:lnTo>
                    <a:pt x="101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10" y="1"/>
                  </a:lnTo>
                  <a:lnTo>
                    <a:pt x="111" y="1"/>
                  </a:lnTo>
                  <a:lnTo>
                    <a:pt x="113" y="2"/>
                  </a:lnTo>
                  <a:lnTo>
                    <a:pt x="114" y="2"/>
                  </a:lnTo>
                  <a:lnTo>
                    <a:pt x="118" y="2"/>
                  </a:lnTo>
                  <a:lnTo>
                    <a:pt x="119" y="4"/>
                  </a:lnTo>
                  <a:lnTo>
                    <a:pt x="122" y="4"/>
                  </a:lnTo>
                  <a:lnTo>
                    <a:pt x="123" y="4"/>
                  </a:lnTo>
                  <a:lnTo>
                    <a:pt x="126" y="5"/>
                  </a:lnTo>
                  <a:lnTo>
                    <a:pt x="128" y="7"/>
                  </a:lnTo>
                  <a:lnTo>
                    <a:pt x="130" y="7"/>
                  </a:lnTo>
                  <a:lnTo>
                    <a:pt x="131" y="8"/>
                  </a:lnTo>
                  <a:lnTo>
                    <a:pt x="135" y="9"/>
                  </a:lnTo>
                  <a:lnTo>
                    <a:pt x="136" y="9"/>
                  </a:lnTo>
                  <a:lnTo>
                    <a:pt x="138" y="10"/>
                  </a:lnTo>
                  <a:lnTo>
                    <a:pt x="143" y="14"/>
                  </a:lnTo>
                  <a:lnTo>
                    <a:pt x="146" y="15"/>
                  </a:lnTo>
                  <a:lnTo>
                    <a:pt x="147" y="16"/>
                  </a:lnTo>
                  <a:lnTo>
                    <a:pt x="150" y="17"/>
                  </a:lnTo>
                  <a:lnTo>
                    <a:pt x="153" y="21"/>
                  </a:lnTo>
                  <a:lnTo>
                    <a:pt x="154" y="21"/>
                  </a:lnTo>
                  <a:lnTo>
                    <a:pt x="156" y="23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2" y="29"/>
                  </a:lnTo>
                  <a:lnTo>
                    <a:pt x="164" y="30"/>
                  </a:lnTo>
                  <a:lnTo>
                    <a:pt x="167" y="31"/>
                  </a:lnTo>
                  <a:lnTo>
                    <a:pt x="167" y="32"/>
                  </a:lnTo>
                  <a:lnTo>
                    <a:pt x="170" y="36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6" y="42"/>
                  </a:lnTo>
                  <a:lnTo>
                    <a:pt x="177" y="45"/>
                  </a:lnTo>
                  <a:lnTo>
                    <a:pt x="178" y="46"/>
                  </a:lnTo>
                  <a:lnTo>
                    <a:pt x="179" y="49"/>
                  </a:lnTo>
                  <a:lnTo>
                    <a:pt x="182" y="53"/>
                  </a:lnTo>
                  <a:lnTo>
                    <a:pt x="184" y="56"/>
                  </a:lnTo>
                  <a:lnTo>
                    <a:pt x="184" y="57"/>
                  </a:lnTo>
                  <a:lnTo>
                    <a:pt x="185" y="60"/>
                  </a:lnTo>
                  <a:lnTo>
                    <a:pt x="186" y="61"/>
                  </a:lnTo>
                  <a:lnTo>
                    <a:pt x="186" y="64"/>
                  </a:lnTo>
                  <a:lnTo>
                    <a:pt x="188" y="65"/>
                  </a:lnTo>
                  <a:lnTo>
                    <a:pt x="189" y="68"/>
                  </a:lnTo>
                  <a:lnTo>
                    <a:pt x="189" y="70"/>
                  </a:lnTo>
                  <a:lnTo>
                    <a:pt x="189" y="72"/>
                  </a:lnTo>
                  <a:lnTo>
                    <a:pt x="190" y="73"/>
                  </a:lnTo>
                  <a:lnTo>
                    <a:pt x="190" y="77"/>
                  </a:lnTo>
                  <a:lnTo>
                    <a:pt x="190" y="78"/>
                  </a:lnTo>
                  <a:lnTo>
                    <a:pt x="192" y="80"/>
                  </a:lnTo>
                  <a:lnTo>
                    <a:pt x="192" y="81"/>
                  </a:lnTo>
                  <a:lnTo>
                    <a:pt x="192" y="85"/>
                  </a:lnTo>
                  <a:lnTo>
                    <a:pt x="192" y="86"/>
                  </a:lnTo>
                  <a:lnTo>
                    <a:pt x="192" y="89"/>
                  </a:lnTo>
                  <a:lnTo>
                    <a:pt x="194" y="94"/>
                  </a:lnTo>
                  <a:lnTo>
                    <a:pt x="192" y="98"/>
                  </a:lnTo>
                  <a:lnTo>
                    <a:pt x="192" y="99"/>
                  </a:lnTo>
                  <a:lnTo>
                    <a:pt x="192" y="102"/>
                  </a:lnTo>
                  <a:lnTo>
                    <a:pt x="192" y="103"/>
                  </a:lnTo>
                  <a:lnTo>
                    <a:pt x="192" y="106"/>
                  </a:lnTo>
                  <a:lnTo>
                    <a:pt x="192" y="107"/>
                  </a:lnTo>
                  <a:lnTo>
                    <a:pt x="190" y="112"/>
                  </a:lnTo>
                  <a:lnTo>
                    <a:pt x="190" y="116"/>
                  </a:lnTo>
                  <a:lnTo>
                    <a:pt x="189" y="116"/>
                  </a:lnTo>
                  <a:lnTo>
                    <a:pt x="189" y="120"/>
                  </a:lnTo>
                  <a:lnTo>
                    <a:pt x="188" y="121"/>
                  </a:lnTo>
                  <a:lnTo>
                    <a:pt x="186" y="124"/>
                  </a:lnTo>
                  <a:lnTo>
                    <a:pt x="186" y="126"/>
                  </a:lnTo>
                  <a:lnTo>
                    <a:pt x="185" y="128"/>
                  </a:lnTo>
                  <a:lnTo>
                    <a:pt x="185" y="129"/>
                  </a:lnTo>
                  <a:lnTo>
                    <a:pt x="184" y="134"/>
                  </a:lnTo>
                  <a:lnTo>
                    <a:pt x="182" y="134"/>
                  </a:lnTo>
                  <a:lnTo>
                    <a:pt x="180" y="137"/>
                  </a:lnTo>
                  <a:lnTo>
                    <a:pt x="179" y="137"/>
                  </a:lnTo>
                  <a:lnTo>
                    <a:pt x="178" y="142"/>
                  </a:lnTo>
                  <a:lnTo>
                    <a:pt x="177" y="143"/>
                  </a:lnTo>
                  <a:lnTo>
                    <a:pt x="176" y="145"/>
                  </a:lnTo>
                  <a:lnTo>
                    <a:pt x="173" y="147"/>
                  </a:lnTo>
                  <a:lnTo>
                    <a:pt x="171" y="150"/>
                  </a:lnTo>
                  <a:lnTo>
                    <a:pt x="171" y="151"/>
                  </a:lnTo>
                  <a:lnTo>
                    <a:pt x="168" y="154"/>
                  </a:lnTo>
                  <a:lnTo>
                    <a:pt x="167" y="155"/>
                  </a:lnTo>
                  <a:lnTo>
                    <a:pt x="164" y="158"/>
                  </a:lnTo>
                  <a:lnTo>
                    <a:pt x="164" y="159"/>
                  </a:lnTo>
                  <a:lnTo>
                    <a:pt x="160" y="162"/>
                  </a:lnTo>
                  <a:lnTo>
                    <a:pt x="159" y="163"/>
                  </a:lnTo>
                  <a:lnTo>
                    <a:pt x="155" y="166"/>
                  </a:lnTo>
                  <a:lnTo>
                    <a:pt x="154" y="166"/>
                  </a:lnTo>
                  <a:lnTo>
                    <a:pt x="152" y="169"/>
                  </a:lnTo>
                  <a:lnTo>
                    <a:pt x="150" y="170"/>
                  </a:lnTo>
                  <a:lnTo>
                    <a:pt x="147" y="171"/>
                  </a:lnTo>
                  <a:lnTo>
                    <a:pt x="146" y="173"/>
                  </a:lnTo>
                  <a:lnTo>
                    <a:pt x="142" y="175"/>
                  </a:lnTo>
                  <a:lnTo>
                    <a:pt x="142" y="176"/>
                  </a:lnTo>
                  <a:lnTo>
                    <a:pt x="137" y="177"/>
                  </a:lnTo>
                  <a:lnTo>
                    <a:pt x="137" y="178"/>
                  </a:lnTo>
                  <a:lnTo>
                    <a:pt x="134" y="179"/>
                  </a:lnTo>
                  <a:lnTo>
                    <a:pt x="131" y="179"/>
                  </a:lnTo>
                  <a:lnTo>
                    <a:pt x="129" y="182"/>
                  </a:lnTo>
                  <a:lnTo>
                    <a:pt x="128" y="182"/>
                  </a:lnTo>
                  <a:lnTo>
                    <a:pt x="124" y="183"/>
                  </a:lnTo>
                  <a:lnTo>
                    <a:pt x="123" y="184"/>
                  </a:lnTo>
                  <a:lnTo>
                    <a:pt x="119" y="184"/>
                  </a:lnTo>
                  <a:lnTo>
                    <a:pt x="119" y="185"/>
                  </a:lnTo>
                  <a:lnTo>
                    <a:pt x="114" y="185"/>
                  </a:lnTo>
                  <a:lnTo>
                    <a:pt x="111" y="186"/>
                  </a:lnTo>
                  <a:lnTo>
                    <a:pt x="110" y="186"/>
                  </a:lnTo>
                  <a:lnTo>
                    <a:pt x="106" y="186"/>
                  </a:lnTo>
                  <a:lnTo>
                    <a:pt x="105" y="186"/>
                  </a:lnTo>
                  <a:lnTo>
                    <a:pt x="102" y="186"/>
                  </a:lnTo>
                  <a:lnTo>
                    <a:pt x="101" y="186"/>
                  </a:lnTo>
                  <a:lnTo>
                    <a:pt x="97" y="189"/>
                  </a:lnTo>
                  <a:lnTo>
                    <a:pt x="93" y="186"/>
                  </a:lnTo>
                  <a:lnTo>
                    <a:pt x="88" y="186"/>
                  </a:lnTo>
                  <a:lnTo>
                    <a:pt x="87" y="186"/>
                  </a:lnTo>
                  <a:lnTo>
                    <a:pt x="85" y="186"/>
                  </a:lnTo>
                  <a:lnTo>
                    <a:pt x="82" y="186"/>
                  </a:lnTo>
                  <a:lnTo>
                    <a:pt x="80" y="185"/>
                  </a:lnTo>
                  <a:lnTo>
                    <a:pt x="79" y="185"/>
                  </a:lnTo>
                  <a:lnTo>
                    <a:pt x="76" y="185"/>
                  </a:lnTo>
                  <a:lnTo>
                    <a:pt x="74" y="184"/>
                  </a:lnTo>
                  <a:lnTo>
                    <a:pt x="71" y="184"/>
                  </a:lnTo>
                  <a:lnTo>
                    <a:pt x="70" y="184"/>
                  </a:lnTo>
                  <a:lnTo>
                    <a:pt x="68" y="183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2" y="179"/>
                  </a:lnTo>
                  <a:lnTo>
                    <a:pt x="59" y="178"/>
                  </a:lnTo>
                  <a:lnTo>
                    <a:pt x="57" y="178"/>
                  </a:lnTo>
                  <a:lnTo>
                    <a:pt x="55" y="177"/>
                  </a:lnTo>
                  <a:lnTo>
                    <a:pt x="51" y="175"/>
                  </a:lnTo>
                  <a:lnTo>
                    <a:pt x="47" y="173"/>
                  </a:lnTo>
                  <a:lnTo>
                    <a:pt x="46" y="171"/>
                  </a:lnTo>
                  <a:lnTo>
                    <a:pt x="44" y="170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7" y="165"/>
                  </a:lnTo>
                  <a:lnTo>
                    <a:pt x="33" y="162"/>
                  </a:lnTo>
                  <a:lnTo>
                    <a:pt x="32" y="162"/>
                  </a:lnTo>
                  <a:lnTo>
                    <a:pt x="31" y="159"/>
                  </a:lnTo>
                  <a:lnTo>
                    <a:pt x="29" y="158"/>
                  </a:lnTo>
                  <a:lnTo>
                    <a:pt x="27" y="157"/>
                  </a:lnTo>
                  <a:lnTo>
                    <a:pt x="27" y="155"/>
                  </a:lnTo>
                  <a:lnTo>
                    <a:pt x="23" y="152"/>
                  </a:lnTo>
                  <a:lnTo>
                    <a:pt x="21" y="150"/>
                  </a:lnTo>
                  <a:lnTo>
                    <a:pt x="21" y="149"/>
                  </a:lnTo>
                  <a:lnTo>
                    <a:pt x="19" y="145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4" y="138"/>
                  </a:lnTo>
                  <a:lnTo>
                    <a:pt x="11" y="135"/>
                  </a:lnTo>
                  <a:lnTo>
                    <a:pt x="10" y="133"/>
                  </a:lnTo>
                  <a:lnTo>
                    <a:pt x="10" y="130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4"/>
                  </a:lnTo>
                  <a:lnTo>
                    <a:pt x="5" y="122"/>
                  </a:lnTo>
                  <a:lnTo>
                    <a:pt x="4" y="120"/>
                  </a:lnTo>
                  <a:lnTo>
                    <a:pt x="4" y="119"/>
                  </a:lnTo>
                  <a:lnTo>
                    <a:pt x="4" y="116"/>
                  </a:lnTo>
                  <a:lnTo>
                    <a:pt x="3" y="114"/>
                  </a:lnTo>
                  <a:lnTo>
                    <a:pt x="3" y="112"/>
                  </a:lnTo>
                  <a:lnTo>
                    <a:pt x="3" y="110"/>
                  </a:lnTo>
                  <a:lnTo>
                    <a:pt x="2" y="107"/>
                  </a:lnTo>
                  <a:lnTo>
                    <a:pt x="2" y="106"/>
                  </a:lnTo>
                  <a:lnTo>
                    <a:pt x="2" y="103"/>
                  </a:lnTo>
                  <a:lnTo>
                    <a:pt x="2" y="102"/>
                  </a:lnTo>
                  <a:lnTo>
                    <a:pt x="2" y="98"/>
                  </a:lnTo>
                  <a:lnTo>
                    <a:pt x="0" y="94"/>
                  </a:lnTo>
                  <a:lnTo>
                    <a:pt x="2" y="89"/>
                  </a:lnTo>
                  <a:lnTo>
                    <a:pt x="2" y="88"/>
                  </a:lnTo>
                  <a:lnTo>
                    <a:pt x="2" y="86"/>
                  </a:lnTo>
                  <a:lnTo>
                    <a:pt x="2" y="85"/>
                  </a:lnTo>
                  <a:lnTo>
                    <a:pt x="2" y="81"/>
                  </a:lnTo>
                  <a:lnTo>
                    <a:pt x="2" y="80"/>
                  </a:lnTo>
                  <a:lnTo>
                    <a:pt x="3" y="77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5" y="66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10" y="54"/>
                  </a:lnTo>
                  <a:lnTo>
                    <a:pt x="11" y="54"/>
                  </a:lnTo>
                  <a:lnTo>
                    <a:pt x="13" y="50"/>
                  </a:lnTo>
                  <a:lnTo>
                    <a:pt x="14" y="50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9" y="42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5" y="33"/>
                  </a:lnTo>
                  <a:lnTo>
                    <a:pt x="27" y="32"/>
                  </a:lnTo>
                  <a:lnTo>
                    <a:pt x="29" y="30"/>
                  </a:lnTo>
                  <a:lnTo>
                    <a:pt x="29" y="2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8" name="Freeform 28"/>
            <p:cNvSpPr>
              <a:spLocks/>
            </p:cNvSpPr>
            <p:nvPr/>
          </p:nvSpPr>
          <p:spPr bwMode="auto">
            <a:xfrm>
              <a:off x="2316" y="2092"/>
              <a:ext cx="193" cy="190"/>
            </a:xfrm>
            <a:custGeom>
              <a:avLst/>
              <a:gdLst/>
              <a:ahLst/>
              <a:cxnLst>
                <a:cxn ang="0">
                  <a:pos x="36" y="22"/>
                </a:cxn>
                <a:cxn ang="0">
                  <a:pos x="47" y="15"/>
                </a:cxn>
                <a:cxn ang="0">
                  <a:pos x="59" y="8"/>
                </a:cxn>
                <a:cxn ang="0">
                  <a:pos x="69" y="4"/>
                </a:cxn>
                <a:cxn ang="0">
                  <a:pos x="82" y="1"/>
                </a:cxn>
                <a:cxn ang="0">
                  <a:pos x="91" y="1"/>
                </a:cxn>
                <a:cxn ang="0">
                  <a:pos x="104" y="1"/>
                </a:cxn>
                <a:cxn ang="0">
                  <a:pos x="114" y="3"/>
                </a:cxn>
                <a:cxn ang="0">
                  <a:pos x="125" y="5"/>
                </a:cxn>
                <a:cxn ang="0">
                  <a:pos x="134" y="9"/>
                </a:cxn>
                <a:cxn ang="0">
                  <a:pos x="145" y="15"/>
                </a:cxn>
                <a:cxn ang="0">
                  <a:pos x="153" y="21"/>
                </a:cxn>
                <a:cxn ang="0">
                  <a:pos x="162" y="29"/>
                </a:cxn>
                <a:cxn ang="0">
                  <a:pos x="168" y="36"/>
                </a:cxn>
                <a:cxn ang="0">
                  <a:pos x="175" y="45"/>
                </a:cxn>
                <a:cxn ang="0">
                  <a:pos x="181" y="53"/>
                </a:cxn>
                <a:cxn ang="0">
                  <a:pos x="184" y="64"/>
                </a:cxn>
                <a:cxn ang="0">
                  <a:pos x="189" y="73"/>
                </a:cxn>
                <a:cxn ang="0">
                  <a:pos x="190" y="85"/>
                </a:cxn>
                <a:cxn ang="0">
                  <a:pos x="192" y="94"/>
                </a:cxn>
                <a:cxn ang="0">
                  <a:pos x="190" y="107"/>
                </a:cxn>
                <a:cxn ang="0">
                  <a:pos x="188" y="116"/>
                </a:cxn>
                <a:cxn ang="0">
                  <a:pos x="183" y="128"/>
                </a:cxn>
                <a:cxn ang="0">
                  <a:pos x="178" y="137"/>
                </a:cxn>
                <a:cxn ang="0">
                  <a:pos x="170" y="150"/>
                </a:cxn>
                <a:cxn ang="0">
                  <a:pos x="163" y="159"/>
                </a:cxn>
                <a:cxn ang="0">
                  <a:pos x="150" y="169"/>
                </a:cxn>
                <a:cxn ang="0">
                  <a:pos x="140" y="176"/>
                </a:cxn>
                <a:cxn ang="0">
                  <a:pos x="127" y="182"/>
                </a:cxn>
                <a:cxn ang="0">
                  <a:pos x="118" y="185"/>
                </a:cxn>
                <a:cxn ang="0">
                  <a:pos x="106" y="187"/>
                </a:cxn>
                <a:cxn ang="0">
                  <a:pos x="96" y="189"/>
                </a:cxn>
                <a:cxn ang="0">
                  <a:pos x="83" y="187"/>
                </a:cxn>
                <a:cxn ang="0">
                  <a:pos x="73" y="184"/>
                </a:cxn>
                <a:cxn ang="0">
                  <a:pos x="63" y="182"/>
                </a:cxn>
                <a:cxn ang="0">
                  <a:pos x="54" y="177"/>
                </a:cxn>
                <a:cxn ang="0">
                  <a:pos x="42" y="170"/>
                </a:cxn>
                <a:cxn ang="0">
                  <a:pos x="35" y="165"/>
                </a:cxn>
                <a:cxn ang="0">
                  <a:pos x="26" y="157"/>
                </a:cxn>
                <a:cxn ang="0">
                  <a:pos x="20" y="149"/>
                </a:cxn>
                <a:cxn ang="0">
                  <a:pos x="14" y="140"/>
                </a:cxn>
                <a:cxn ang="0">
                  <a:pos x="9" y="131"/>
                </a:cxn>
                <a:cxn ang="0">
                  <a:pos x="3" y="120"/>
                </a:cxn>
                <a:cxn ang="0">
                  <a:pos x="2" y="110"/>
                </a:cxn>
                <a:cxn ang="0">
                  <a:pos x="1" y="98"/>
                </a:cxn>
                <a:cxn ang="0">
                  <a:pos x="1" y="88"/>
                </a:cxn>
                <a:cxn ang="0">
                  <a:pos x="2" y="77"/>
                </a:cxn>
                <a:cxn ang="0">
                  <a:pos x="5" y="67"/>
                </a:cxn>
                <a:cxn ang="0">
                  <a:pos x="9" y="54"/>
                </a:cxn>
                <a:cxn ang="0">
                  <a:pos x="16" y="45"/>
                </a:cxn>
                <a:cxn ang="0">
                  <a:pos x="25" y="35"/>
                </a:cxn>
              </a:cxnLst>
              <a:rect l="0" t="0" r="r" b="b"/>
              <a:pathLst>
                <a:path w="193" h="190">
                  <a:moveTo>
                    <a:pt x="28" y="29"/>
                  </a:moveTo>
                  <a:lnTo>
                    <a:pt x="28" y="29"/>
                  </a:lnTo>
                  <a:lnTo>
                    <a:pt x="33" y="26"/>
                  </a:lnTo>
                  <a:lnTo>
                    <a:pt x="34" y="24"/>
                  </a:lnTo>
                  <a:lnTo>
                    <a:pt x="36" y="22"/>
                  </a:lnTo>
                  <a:lnTo>
                    <a:pt x="39" y="22"/>
                  </a:lnTo>
                  <a:lnTo>
                    <a:pt x="41" y="19"/>
                  </a:lnTo>
                  <a:lnTo>
                    <a:pt x="42" y="17"/>
                  </a:lnTo>
                  <a:lnTo>
                    <a:pt x="45" y="16"/>
                  </a:lnTo>
                  <a:lnTo>
                    <a:pt x="47" y="15"/>
                  </a:lnTo>
                  <a:lnTo>
                    <a:pt x="51" y="14"/>
                  </a:lnTo>
                  <a:lnTo>
                    <a:pt x="51" y="12"/>
                  </a:lnTo>
                  <a:lnTo>
                    <a:pt x="56" y="11"/>
                  </a:lnTo>
                  <a:lnTo>
                    <a:pt x="56" y="9"/>
                  </a:lnTo>
                  <a:lnTo>
                    <a:pt x="59" y="8"/>
                  </a:lnTo>
                  <a:lnTo>
                    <a:pt x="60" y="8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7" y="5"/>
                  </a:lnTo>
                  <a:lnTo>
                    <a:pt x="69" y="4"/>
                  </a:lnTo>
                  <a:lnTo>
                    <a:pt x="73" y="4"/>
                  </a:lnTo>
                  <a:lnTo>
                    <a:pt x="73" y="3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5" y="1"/>
                  </a:lnTo>
                  <a:lnTo>
                    <a:pt x="88" y="1"/>
                  </a:lnTo>
                  <a:lnTo>
                    <a:pt x="90" y="1"/>
                  </a:lnTo>
                  <a:lnTo>
                    <a:pt x="91" y="1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00" y="1"/>
                  </a:lnTo>
                  <a:lnTo>
                    <a:pt x="100" y="1"/>
                  </a:lnTo>
                  <a:lnTo>
                    <a:pt x="104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3" y="3"/>
                  </a:lnTo>
                  <a:lnTo>
                    <a:pt x="114" y="3"/>
                  </a:lnTo>
                  <a:lnTo>
                    <a:pt x="116" y="3"/>
                  </a:lnTo>
                  <a:lnTo>
                    <a:pt x="118" y="4"/>
                  </a:lnTo>
                  <a:lnTo>
                    <a:pt x="121" y="4"/>
                  </a:lnTo>
                  <a:lnTo>
                    <a:pt x="122" y="4"/>
                  </a:lnTo>
                  <a:lnTo>
                    <a:pt x="125" y="5"/>
                  </a:lnTo>
                  <a:lnTo>
                    <a:pt x="126" y="7"/>
                  </a:lnTo>
                  <a:lnTo>
                    <a:pt x="129" y="7"/>
                  </a:lnTo>
                  <a:lnTo>
                    <a:pt x="131" y="8"/>
                  </a:lnTo>
                  <a:lnTo>
                    <a:pt x="133" y="9"/>
                  </a:lnTo>
                  <a:lnTo>
                    <a:pt x="134" y="9"/>
                  </a:lnTo>
                  <a:lnTo>
                    <a:pt x="138" y="11"/>
                  </a:lnTo>
                  <a:lnTo>
                    <a:pt x="138" y="11"/>
                  </a:lnTo>
                  <a:lnTo>
                    <a:pt x="141" y="14"/>
                  </a:lnTo>
                  <a:lnTo>
                    <a:pt x="141" y="14"/>
                  </a:lnTo>
                  <a:lnTo>
                    <a:pt x="145" y="15"/>
                  </a:lnTo>
                  <a:lnTo>
                    <a:pt x="146" y="16"/>
                  </a:lnTo>
                  <a:lnTo>
                    <a:pt x="149" y="17"/>
                  </a:lnTo>
                  <a:lnTo>
                    <a:pt x="149" y="17"/>
                  </a:lnTo>
                  <a:lnTo>
                    <a:pt x="151" y="21"/>
                  </a:lnTo>
                  <a:lnTo>
                    <a:pt x="153" y="21"/>
                  </a:lnTo>
                  <a:lnTo>
                    <a:pt x="156" y="23"/>
                  </a:lnTo>
                  <a:lnTo>
                    <a:pt x="156" y="23"/>
                  </a:lnTo>
                  <a:lnTo>
                    <a:pt x="158" y="26"/>
                  </a:lnTo>
                  <a:lnTo>
                    <a:pt x="159" y="26"/>
                  </a:lnTo>
                  <a:lnTo>
                    <a:pt x="162" y="29"/>
                  </a:lnTo>
                  <a:lnTo>
                    <a:pt x="163" y="30"/>
                  </a:lnTo>
                  <a:lnTo>
                    <a:pt x="165" y="31"/>
                  </a:lnTo>
                  <a:lnTo>
                    <a:pt x="165" y="32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71" y="38"/>
                  </a:lnTo>
                  <a:lnTo>
                    <a:pt x="171" y="39"/>
                  </a:lnTo>
                  <a:lnTo>
                    <a:pt x="174" y="43"/>
                  </a:lnTo>
                  <a:lnTo>
                    <a:pt x="174" y="43"/>
                  </a:lnTo>
                  <a:lnTo>
                    <a:pt x="175" y="45"/>
                  </a:lnTo>
                  <a:lnTo>
                    <a:pt x="176" y="46"/>
                  </a:lnTo>
                  <a:lnTo>
                    <a:pt x="178" y="49"/>
                  </a:lnTo>
                  <a:lnTo>
                    <a:pt x="178" y="49"/>
                  </a:lnTo>
                  <a:lnTo>
                    <a:pt x="181" y="53"/>
                  </a:lnTo>
                  <a:lnTo>
                    <a:pt x="181" y="53"/>
                  </a:lnTo>
                  <a:lnTo>
                    <a:pt x="182" y="56"/>
                  </a:lnTo>
                  <a:lnTo>
                    <a:pt x="182" y="57"/>
                  </a:lnTo>
                  <a:lnTo>
                    <a:pt x="183" y="60"/>
                  </a:lnTo>
                  <a:lnTo>
                    <a:pt x="184" y="61"/>
                  </a:lnTo>
                  <a:lnTo>
                    <a:pt x="184" y="64"/>
                  </a:lnTo>
                  <a:lnTo>
                    <a:pt x="187" y="65"/>
                  </a:lnTo>
                  <a:lnTo>
                    <a:pt x="188" y="68"/>
                  </a:lnTo>
                  <a:lnTo>
                    <a:pt x="188" y="70"/>
                  </a:lnTo>
                  <a:lnTo>
                    <a:pt x="188" y="72"/>
                  </a:lnTo>
                  <a:lnTo>
                    <a:pt x="189" y="73"/>
                  </a:lnTo>
                  <a:lnTo>
                    <a:pt x="189" y="77"/>
                  </a:lnTo>
                  <a:lnTo>
                    <a:pt x="189" y="78"/>
                  </a:lnTo>
                  <a:lnTo>
                    <a:pt x="190" y="80"/>
                  </a:lnTo>
                  <a:lnTo>
                    <a:pt x="190" y="81"/>
                  </a:lnTo>
                  <a:lnTo>
                    <a:pt x="190" y="85"/>
                  </a:lnTo>
                  <a:lnTo>
                    <a:pt x="190" y="86"/>
                  </a:lnTo>
                  <a:lnTo>
                    <a:pt x="190" y="89"/>
                  </a:lnTo>
                  <a:lnTo>
                    <a:pt x="190" y="89"/>
                  </a:lnTo>
                  <a:lnTo>
                    <a:pt x="192" y="94"/>
                  </a:lnTo>
                  <a:lnTo>
                    <a:pt x="192" y="94"/>
                  </a:lnTo>
                  <a:lnTo>
                    <a:pt x="190" y="98"/>
                  </a:lnTo>
                  <a:lnTo>
                    <a:pt x="190" y="100"/>
                  </a:lnTo>
                  <a:lnTo>
                    <a:pt x="190" y="102"/>
                  </a:lnTo>
                  <a:lnTo>
                    <a:pt x="190" y="103"/>
                  </a:lnTo>
                  <a:lnTo>
                    <a:pt x="190" y="107"/>
                  </a:lnTo>
                  <a:lnTo>
                    <a:pt x="190" y="108"/>
                  </a:lnTo>
                  <a:lnTo>
                    <a:pt x="189" y="112"/>
                  </a:lnTo>
                  <a:lnTo>
                    <a:pt x="189" y="112"/>
                  </a:lnTo>
                  <a:lnTo>
                    <a:pt x="189" y="116"/>
                  </a:lnTo>
                  <a:lnTo>
                    <a:pt x="188" y="116"/>
                  </a:lnTo>
                  <a:lnTo>
                    <a:pt x="188" y="120"/>
                  </a:lnTo>
                  <a:lnTo>
                    <a:pt x="187" y="121"/>
                  </a:lnTo>
                  <a:lnTo>
                    <a:pt x="184" y="124"/>
                  </a:lnTo>
                  <a:lnTo>
                    <a:pt x="184" y="126"/>
                  </a:lnTo>
                  <a:lnTo>
                    <a:pt x="183" y="128"/>
                  </a:lnTo>
                  <a:lnTo>
                    <a:pt x="183" y="129"/>
                  </a:lnTo>
                  <a:lnTo>
                    <a:pt x="182" y="134"/>
                  </a:lnTo>
                  <a:lnTo>
                    <a:pt x="181" y="134"/>
                  </a:lnTo>
                  <a:lnTo>
                    <a:pt x="180" y="137"/>
                  </a:lnTo>
                  <a:lnTo>
                    <a:pt x="178" y="137"/>
                  </a:lnTo>
                  <a:lnTo>
                    <a:pt x="176" y="142"/>
                  </a:lnTo>
                  <a:lnTo>
                    <a:pt x="175" y="143"/>
                  </a:lnTo>
                  <a:lnTo>
                    <a:pt x="174" y="145"/>
                  </a:lnTo>
                  <a:lnTo>
                    <a:pt x="172" y="148"/>
                  </a:lnTo>
                  <a:lnTo>
                    <a:pt x="170" y="150"/>
                  </a:lnTo>
                  <a:lnTo>
                    <a:pt x="170" y="151"/>
                  </a:lnTo>
                  <a:lnTo>
                    <a:pt x="166" y="154"/>
                  </a:lnTo>
                  <a:lnTo>
                    <a:pt x="165" y="156"/>
                  </a:lnTo>
                  <a:lnTo>
                    <a:pt x="163" y="158"/>
                  </a:lnTo>
                  <a:lnTo>
                    <a:pt x="163" y="159"/>
                  </a:lnTo>
                  <a:lnTo>
                    <a:pt x="158" y="162"/>
                  </a:lnTo>
                  <a:lnTo>
                    <a:pt x="157" y="164"/>
                  </a:lnTo>
                  <a:lnTo>
                    <a:pt x="155" y="166"/>
                  </a:lnTo>
                  <a:lnTo>
                    <a:pt x="153" y="166"/>
                  </a:lnTo>
                  <a:lnTo>
                    <a:pt x="150" y="169"/>
                  </a:lnTo>
                  <a:lnTo>
                    <a:pt x="149" y="170"/>
                  </a:lnTo>
                  <a:lnTo>
                    <a:pt x="146" y="172"/>
                  </a:lnTo>
                  <a:lnTo>
                    <a:pt x="145" y="173"/>
                  </a:lnTo>
                  <a:lnTo>
                    <a:pt x="140" y="175"/>
                  </a:lnTo>
                  <a:lnTo>
                    <a:pt x="140" y="176"/>
                  </a:lnTo>
                  <a:lnTo>
                    <a:pt x="137" y="177"/>
                  </a:lnTo>
                  <a:lnTo>
                    <a:pt x="137" y="179"/>
                  </a:lnTo>
                  <a:lnTo>
                    <a:pt x="132" y="180"/>
                  </a:lnTo>
                  <a:lnTo>
                    <a:pt x="131" y="180"/>
                  </a:lnTo>
                  <a:lnTo>
                    <a:pt x="127" y="182"/>
                  </a:lnTo>
                  <a:lnTo>
                    <a:pt x="126" y="182"/>
                  </a:lnTo>
                  <a:lnTo>
                    <a:pt x="124" y="183"/>
                  </a:lnTo>
                  <a:lnTo>
                    <a:pt x="122" y="184"/>
                  </a:lnTo>
                  <a:lnTo>
                    <a:pt x="118" y="184"/>
                  </a:lnTo>
                  <a:lnTo>
                    <a:pt x="118" y="185"/>
                  </a:lnTo>
                  <a:lnTo>
                    <a:pt x="114" y="185"/>
                  </a:lnTo>
                  <a:lnTo>
                    <a:pt x="114" y="185"/>
                  </a:lnTo>
                  <a:lnTo>
                    <a:pt x="109" y="187"/>
                  </a:lnTo>
                  <a:lnTo>
                    <a:pt x="108" y="187"/>
                  </a:lnTo>
                  <a:lnTo>
                    <a:pt x="106" y="187"/>
                  </a:lnTo>
                  <a:lnTo>
                    <a:pt x="104" y="187"/>
                  </a:lnTo>
                  <a:lnTo>
                    <a:pt x="101" y="187"/>
                  </a:lnTo>
                  <a:lnTo>
                    <a:pt x="100" y="187"/>
                  </a:lnTo>
                  <a:lnTo>
                    <a:pt x="96" y="189"/>
                  </a:lnTo>
                  <a:lnTo>
                    <a:pt x="96" y="189"/>
                  </a:lnTo>
                  <a:lnTo>
                    <a:pt x="91" y="187"/>
                  </a:lnTo>
                  <a:lnTo>
                    <a:pt x="91" y="187"/>
                  </a:lnTo>
                  <a:lnTo>
                    <a:pt x="88" y="187"/>
                  </a:lnTo>
                  <a:lnTo>
                    <a:pt x="85" y="187"/>
                  </a:lnTo>
                  <a:lnTo>
                    <a:pt x="83" y="187"/>
                  </a:lnTo>
                  <a:lnTo>
                    <a:pt x="82" y="187"/>
                  </a:lnTo>
                  <a:lnTo>
                    <a:pt x="79" y="185"/>
                  </a:lnTo>
                  <a:lnTo>
                    <a:pt x="77" y="185"/>
                  </a:lnTo>
                  <a:lnTo>
                    <a:pt x="75" y="185"/>
                  </a:lnTo>
                  <a:lnTo>
                    <a:pt x="73" y="184"/>
                  </a:lnTo>
                  <a:lnTo>
                    <a:pt x="71" y="184"/>
                  </a:lnTo>
                  <a:lnTo>
                    <a:pt x="69" y="184"/>
                  </a:lnTo>
                  <a:lnTo>
                    <a:pt x="66" y="183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0" y="180"/>
                  </a:lnTo>
                  <a:lnTo>
                    <a:pt x="58" y="179"/>
                  </a:lnTo>
                  <a:lnTo>
                    <a:pt x="57" y="179"/>
                  </a:lnTo>
                  <a:lnTo>
                    <a:pt x="54" y="177"/>
                  </a:lnTo>
                  <a:lnTo>
                    <a:pt x="54" y="177"/>
                  </a:lnTo>
                  <a:lnTo>
                    <a:pt x="50" y="175"/>
                  </a:lnTo>
                  <a:lnTo>
                    <a:pt x="50" y="175"/>
                  </a:lnTo>
                  <a:lnTo>
                    <a:pt x="47" y="173"/>
                  </a:lnTo>
                  <a:lnTo>
                    <a:pt x="45" y="172"/>
                  </a:lnTo>
                  <a:lnTo>
                    <a:pt x="42" y="170"/>
                  </a:lnTo>
                  <a:lnTo>
                    <a:pt x="42" y="170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5" y="165"/>
                  </a:lnTo>
                  <a:lnTo>
                    <a:pt x="35" y="165"/>
                  </a:lnTo>
                  <a:lnTo>
                    <a:pt x="33" y="162"/>
                  </a:lnTo>
                  <a:lnTo>
                    <a:pt x="32" y="162"/>
                  </a:lnTo>
                  <a:lnTo>
                    <a:pt x="31" y="159"/>
                  </a:lnTo>
                  <a:lnTo>
                    <a:pt x="28" y="158"/>
                  </a:lnTo>
                  <a:lnTo>
                    <a:pt x="26" y="157"/>
                  </a:lnTo>
                  <a:lnTo>
                    <a:pt x="26" y="156"/>
                  </a:lnTo>
                  <a:lnTo>
                    <a:pt x="23" y="152"/>
                  </a:lnTo>
                  <a:lnTo>
                    <a:pt x="23" y="152"/>
                  </a:lnTo>
                  <a:lnTo>
                    <a:pt x="20" y="150"/>
                  </a:lnTo>
                  <a:lnTo>
                    <a:pt x="20" y="149"/>
                  </a:lnTo>
                  <a:lnTo>
                    <a:pt x="17" y="145"/>
                  </a:lnTo>
                  <a:lnTo>
                    <a:pt x="17" y="145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4" y="140"/>
                  </a:lnTo>
                  <a:lnTo>
                    <a:pt x="14" y="140"/>
                  </a:lnTo>
                  <a:lnTo>
                    <a:pt x="10" y="135"/>
                  </a:lnTo>
                  <a:lnTo>
                    <a:pt x="10" y="135"/>
                  </a:lnTo>
                  <a:lnTo>
                    <a:pt x="9" y="133"/>
                  </a:lnTo>
                  <a:lnTo>
                    <a:pt x="9" y="131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4"/>
                  </a:lnTo>
                  <a:lnTo>
                    <a:pt x="5" y="123"/>
                  </a:lnTo>
                  <a:lnTo>
                    <a:pt x="3" y="120"/>
                  </a:lnTo>
                  <a:lnTo>
                    <a:pt x="3" y="119"/>
                  </a:lnTo>
                  <a:lnTo>
                    <a:pt x="3" y="116"/>
                  </a:lnTo>
                  <a:lnTo>
                    <a:pt x="2" y="115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8"/>
                  </a:lnTo>
                  <a:lnTo>
                    <a:pt x="1" y="9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2" y="77"/>
                  </a:lnTo>
                  <a:lnTo>
                    <a:pt x="2" y="77"/>
                  </a:lnTo>
                  <a:lnTo>
                    <a:pt x="2" y="72"/>
                  </a:lnTo>
                  <a:lnTo>
                    <a:pt x="3" y="72"/>
                  </a:lnTo>
                  <a:lnTo>
                    <a:pt x="3" y="68"/>
                  </a:lnTo>
                  <a:lnTo>
                    <a:pt x="5" y="67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1" y="51"/>
                  </a:lnTo>
                  <a:lnTo>
                    <a:pt x="14" y="51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7" y="43"/>
                  </a:lnTo>
                  <a:lnTo>
                    <a:pt x="19" y="40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5" y="35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29"/>
                  </a:lnTo>
                </a:path>
              </a:pathLst>
            </a:custGeom>
            <a:solidFill>
              <a:srgbClr val="66CC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42" name="Freeform 29"/>
            <p:cNvSpPr>
              <a:spLocks/>
            </p:cNvSpPr>
            <p:nvPr/>
          </p:nvSpPr>
          <p:spPr bwMode="auto">
            <a:xfrm>
              <a:off x="2316" y="2092"/>
              <a:ext cx="193" cy="190"/>
            </a:xfrm>
            <a:custGeom>
              <a:avLst/>
              <a:gdLst>
                <a:gd name="T0" fmla="*/ 34 w 193"/>
                <a:gd name="T1" fmla="*/ 24 h 190"/>
                <a:gd name="T2" fmla="*/ 42 w 193"/>
                <a:gd name="T3" fmla="*/ 17 h 190"/>
                <a:gd name="T4" fmla="*/ 51 w 193"/>
                <a:gd name="T5" fmla="*/ 12 h 190"/>
                <a:gd name="T6" fmla="*/ 60 w 193"/>
                <a:gd name="T7" fmla="*/ 8 h 190"/>
                <a:gd name="T8" fmla="*/ 69 w 193"/>
                <a:gd name="T9" fmla="*/ 4 h 190"/>
                <a:gd name="T10" fmla="*/ 82 w 193"/>
                <a:gd name="T11" fmla="*/ 1 h 190"/>
                <a:gd name="T12" fmla="*/ 90 w 193"/>
                <a:gd name="T13" fmla="*/ 1 h 190"/>
                <a:gd name="T14" fmla="*/ 104 w 193"/>
                <a:gd name="T15" fmla="*/ 1 h 190"/>
                <a:gd name="T16" fmla="*/ 113 w 193"/>
                <a:gd name="T17" fmla="*/ 3 h 190"/>
                <a:gd name="T18" fmla="*/ 121 w 193"/>
                <a:gd name="T19" fmla="*/ 4 h 190"/>
                <a:gd name="T20" fmla="*/ 129 w 193"/>
                <a:gd name="T21" fmla="*/ 7 h 190"/>
                <a:gd name="T22" fmla="*/ 138 w 193"/>
                <a:gd name="T23" fmla="*/ 11 h 190"/>
                <a:gd name="T24" fmla="*/ 149 w 193"/>
                <a:gd name="T25" fmla="*/ 17 h 190"/>
                <a:gd name="T26" fmla="*/ 158 w 193"/>
                <a:gd name="T27" fmla="*/ 26 h 190"/>
                <a:gd name="T28" fmla="*/ 165 w 193"/>
                <a:gd name="T29" fmla="*/ 31 h 190"/>
                <a:gd name="T30" fmla="*/ 171 w 193"/>
                <a:gd name="T31" fmla="*/ 39 h 190"/>
                <a:gd name="T32" fmla="*/ 178 w 193"/>
                <a:gd name="T33" fmla="*/ 49 h 190"/>
                <a:gd name="T34" fmla="*/ 183 w 193"/>
                <a:gd name="T35" fmla="*/ 60 h 190"/>
                <a:gd name="T36" fmla="*/ 188 w 193"/>
                <a:gd name="T37" fmla="*/ 68 h 190"/>
                <a:gd name="T38" fmla="*/ 189 w 193"/>
                <a:gd name="T39" fmla="*/ 77 h 190"/>
                <a:gd name="T40" fmla="*/ 190 w 193"/>
                <a:gd name="T41" fmla="*/ 85 h 190"/>
                <a:gd name="T42" fmla="*/ 190 w 193"/>
                <a:gd name="T43" fmla="*/ 98 h 190"/>
                <a:gd name="T44" fmla="*/ 190 w 193"/>
                <a:gd name="T45" fmla="*/ 107 h 190"/>
                <a:gd name="T46" fmla="*/ 188 w 193"/>
                <a:gd name="T47" fmla="*/ 116 h 190"/>
                <a:gd name="T48" fmla="*/ 184 w 193"/>
                <a:gd name="T49" fmla="*/ 126 h 190"/>
                <a:gd name="T50" fmla="*/ 181 w 193"/>
                <a:gd name="T51" fmla="*/ 134 h 190"/>
                <a:gd name="T52" fmla="*/ 175 w 193"/>
                <a:gd name="T53" fmla="*/ 143 h 190"/>
                <a:gd name="T54" fmla="*/ 170 w 193"/>
                <a:gd name="T55" fmla="*/ 151 h 190"/>
                <a:gd name="T56" fmla="*/ 163 w 193"/>
                <a:gd name="T57" fmla="*/ 159 h 190"/>
                <a:gd name="T58" fmla="*/ 153 w 193"/>
                <a:gd name="T59" fmla="*/ 166 h 190"/>
                <a:gd name="T60" fmla="*/ 145 w 193"/>
                <a:gd name="T61" fmla="*/ 173 h 190"/>
                <a:gd name="T62" fmla="*/ 137 w 193"/>
                <a:gd name="T63" fmla="*/ 179 h 190"/>
                <a:gd name="T64" fmla="*/ 126 w 193"/>
                <a:gd name="T65" fmla="*/ 182 h 190"/>
                <a:gd name="T66" fmla="*/ 118 w 193"/>
                <a:gd name="T67" fmla="*/ 185 h 190"/>
                <a:gd name="T68" fmla="*/ 106 w 193"/>
                <a:gd name="T69" fmla="*/ 187 h 190"/>
                <a:gd name="T70" fmla="*/ 96 w 193"/>
                <a:gd name="T71" fmla="*/ 189 h 190"/>
                <a:gd name="T72" fmla="*/ 83 w 193"/>
                <a:gd name="T73" fmla="*/ 187 h 190"/>
                <a:gd name="T74" fmla="*/ 75 w 193"/>
                <a:gd name="T75" fmla="*/ 185 h 190"/>
                <a:gd name="T76" fmla="*/ 66 w 193"/>
                <a:gd name="T77" fmla="*/ 183 h 190"/>
                <a:gd name="T78" fmla="*/ 58 w 193"/>
                <a:gd name="T79" fmla="*/ 179 h 190"/>
                <a:gd name="T80" fmla="*/ 47 w 193"/>
                <a:gd name="T81" fmla="*/ 173 h 190"/>
                <a:gd name="T82" fmla="*/ 39 w 193"/>
                <a:gd name="T83" fmla="*/ 168 h 190"/>
                <a:gd name="T84" fmla="*/ 31 w 193"/>
                <a:gd name="T85" fmla="*/ 159 h 190"/>
                <a:gd name="T86" fmla="*/ 23 w 193"/>
                <a:gd name="T87" fmla="*/ 152 h 190"/>
                <a:gd name="T88" fmla="*/ 16 w 193"/>
                <a:gd name="T89" fmla="*/ 143 h 190"/>
                <a:gd name="T90" fmla="*/ 9 w 193"/>
                <a:gd name="T91" fmla="*/ 133 h 190"/>
                <a:gd name="T92" fmla="*/ 7 w 193"/>
                <a:gd name="T93" fmla="*/ 124 h 190"/>
                <a:gd name="T94" fmla="*/ 3 w 193"/>
                <a:gd name="T95" fmla="*/ 116 h 190"/>
                <a:gd name="T96" fmla="*/ 1 w 193"/>
                <a:gd name="T97" fmla="*/ 108 h 190"/>
                <a:gd name="T98" fmla="*/ 1 w 193"/>
                <a:gd name="T99" fmla="*/ 98 h 190"/>
                <a:gd name="T100" fmla="*/ 1 w 193"/>
                <a:gd name="T101" fmla="*/ 86 h 190"/>
                <a:gd name="T102" fmla="*/ 2 w 193"/>
                <a:gd name="T103" fmla="*/ 77 h 190"/>
                <a:gd name="T104" fmla="*/ 5 w 193"/>
                <a:gd name="T105" fmla="*/ 67 h 190"/>
                <a:gd name="T106" fmla="*/ 8 w 193"/>
                <a:gd name="T107" fmla="*/ 59 h 190"/>
                <a:gd name="T108" fmla="*/ 14 w 193"/>
                <a:gd name="T109" fmla="*/ 51 h 190"/>
                <a:gd name="T110" fmla="*/ 19 w 193"/>
                <a:gd name="T111" fmla="*/ 40 h 190"/>
                <a:gd name="T112" fmla="*/ 26 w 193"/>
                <a:gd name="T113" fmla="*/ 32 h 1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3"/>
                <a:gd name="T172" fmla="*/ 0 h 190"/>
                <a:gd name="T173" fmla="*/ 193 w 193"/>
                <a:gd name="T174" fmla="*/ 190 h 19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3" h="190">
                  <a:moveTo>
                    <a:pt x="28" y="29"/>
                  </a:moveTo>
                  <a:lnTo>
                    <a:pt x="28" y="29"/>
                  </a:lnTo>
                  <a:lnTo>
                    <a:pt x="33" y="26"/>
                  </a:lnTo>
                  <a:lnTo>
                    <a:pt x="34" y="24"/>
                  </a:lnTo>
                  <a:lnTo>
                    <a:pt x="36" y="22"/>
                  </a:lnTo>
                  <a:lnTo>
                    <a:pt x="39" y="22"/>
                  </a:lnTo>
                  <a:lnTo>
                    <a:pt x="41" y="19"/>
                  </a:lnTo>
                  <a:lnTo>
                    <a:pt x="42" y="17"/>
                  </a:lnTo>
                  <a:lnTo>
                    <a:pt x="45" y="16"/>
                  </a:lnTo>
                  <a:lnTo>
                    <a:pt x="47" y="15"/>
                  </a:lnTo>
                  <a:lnTo>
                    <a:pt x="51" y="14"/>
                  </a:lnTo>
                  <a:lnTo>
                    <a:pt x="51" y="12"/>
                  </a:lnTo>
                  <a:lnTo>
                    <a:pt x="56" y="11"/>
                  </a:lnTo>
                  <a:lnTo>
                    <a:pt x="56" y="9"/>
                  </a:lnTo>
                  <a:lnTo>
                    <a:pt x="59" y="8"/>
                  </a:lnTo>
                  <a:lnTo>
                    <a:pt x="60" y="8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7" y="5"/>
                  </a:lnTo>
                  <a:lnTo>
                    <a:pt x="69" y="4"/>
                  </a:lnTo>
                  <a:lnTo>
                    <a:pt x="73" y="4"/>
                  </a:lnTo>
                  <a:lnTo>
                    <a:pt x="73" y="3"/>
                  </a:lnTo>
                  <a:lnTo>
                    <a:pt x="77" y="3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5" y="1"/>
                  </a:lnTo>
                  <a:lnTo>
                    <a:pt x="88" y="1"/>
                  </a:lnTo>
                  <a:lnTo>
                    <a:pt x="90" y="1"/>
                  </a:lnTo>
                  <a:lnTo>
                    <a:pt x="91" y="1"/>
                  </a:lnTo>
                  <a:lnTo>
                    <a:pt x="96" y="0"/>
                  </a:lnTo>
                  <a:lnTo>
                    <a:pt x="100" y="1"/>
                  </a:lnTo>
                  <a:lnTo>
                    <a:pt x="104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3" y="3"/>
                  </a:lnTo>
                  <a:lnTo>
                    <a:pt x="114" y="3"/>
                  </a:lnTo>
                  <a:lnTo>
                    <a:pt x="116" y="3"/>
                  </a:lnTo>
                  <a:lnTo>
                    <a:pt x="118" y="4"/>
                  </a:lnTo>
                  <a:lnTo>
                    <a:pt x="121" y="4"/>
                  </a:lnTo>
                  <a:lnTo>
                    <a:pt x="122" y="4"/>
                  </a:lnTo>
                  <a:lnTo>
                    <a:pt x="125" y="5"/>
                  </a:lnTo>
                  <a:lnTo>
                    <a:pt x="126" y="7"/>
                  </a:lnTo>
                  <a:lnTo>
                    <a:pt x="129" y="7"/>
                  </a:lnTo>
                  <a:lnTo>
                    <a:pt x="131" y="8"/>
                  </a:lnTo>
                  <a:lnTo>
                    <a:pt x="133" y="9"/>
                  </a:lnTo>
                  <a:lnTo>
                    <a:pt x="134" y="9"/>
                  </a:lnTo>
                  <a:lnTo>
                    <a:pt x="138" y="11"/>
                  </a:lnTo>
                  <a:lnTo>
                    <a:pt x="141" y="14"/>
                  </a:lnTo>
                  <a:lnTo>
                    <a:pt x="145" y="15"/>
                  </a:lnTo>
                  <a:lnTo>
                    <a:pt x="146" y="16"/>
                  </a:lnTo>
                  <a:lnTo>
                    <a:pt x="149" y="17"/>
                  </a:lnTo>
                  <a:lnTo>
                    <a:pt x="151" y="21"/>
                  </a:lnTo>
                  <a:lnTo>
                    <a:pt x="153" y="21"/>
                  </a:lnTo>
                  <a:lnTo>
                    <a:pt x="156" y="23"/>
                  </a:lnTo>
                  <a:lnTo>
                    <a:pt x="158" y="26"/>
                  </a:lnTo>
                  <a:lnTo>
                    <a:pt x="159" y="26"/>
                  </a:lnTo>
                  <a:lnTo>
                    <a:pt x="162" y="29"/>
                  </a:lnTo>
                  <a:lnTo>
                    <a:pt x="163" y="30"/>
                  </a:lnTo>
                  <a:lnTo>
                    <a:pt x="165" y="31"/>
                  </a:lnTo>
                  <a:lnTo>
                    <a:pt x="165" y="32"/>
                  </a:lnTo>
                  <a:lnTo>
                    <a:pt x="168" y="36"/>
                  </a:lnTo>
                  <a:lnTo>
                    <a:pt x="171" y="38"/>
                  </a:lnTo>
                  <a:lnTo>
                    <a:pt x="171" y="39"/>
                  </a:lnTo>
                  <a:lnTo>
                    <a:pt x="174" y="43"/>
                  </a:lnTo>
                  <a:lnTo>
                    <a:pt x="175" y="45"/>
                  </a:lnTo>
                  <a:lnTo>
                    <a:pt x="176" y="46"/>
                  </a:lnTo>
                  <a:lnTo>
                    <a:pt x="178" y="49"/>
                  </a:lnTo>
                  <a:lnTo>
                    <a:pt x="181" y="53"/>
                  </a:lnTo>
                  <a:lnTo>
                    <a:pt x="182" y="56"/>
                  </a:lnTo>
                  <a:lnTo>
                    <a:pt x="182" y="57"/>
                  </a:lnTo>
                  <a:lnTo>
                    <a:pt x="183" y="60"/>
                  </a:lnTo>
                  <a:lnTo>
                    <a:pt x="184" y="61"/>
                  </a:lnTo>
                  <a:lnTo>
                    <a:pt x="184" y="64"/>
                  </a:lnTo>
                  <a:lnTo>
                    <a:pt x="187" y="65"/>
                  </a:lnTo>
                  <a:lnTo>
                    <a:pt x="188" y="68"/>
                  </a:lnTo>
                  <a:lnTo>
                    <a:pt x="188" y="70"/>
                  </a:lnTo>
                  <a:lnTo>
                    <a:pt x="188" y="72"/>
                  </a:lnTo>
                  <a:lnTo>
                    <a:pt x="189" y="73"/>
                  </a:lnTo>
                  <a:lnTo>
                    <a:pt x="189" y="77"/>
                  </a:lnTo>
                  <a:lnTo>
                    <a:pt x="189" y="78"/>
                  </a:lnTo>
                  <a:lnTo>
                    <a:pt x="190" y="80"/>
                  </a:lnTo>
                  <a:lnTo>
                    <a:pt x="190" y="81"/>
                  </a:lnTo>
                  <a:lnTo>
                    <a:pt x="190" y="85"/>
                  </a:lnTo>
                  <a:lnTo>
                    <a:pt x="190" y="86"/>
                  </a:lnTo>
                  <a:lnTo>
                    <a:pt x="190" y="89"/>
                  </a:lnTo>
                  <a:lnTo>
                    <a:pt x="192" y="94"/>
                  </a:lnTo>
                  <a:lnTo>
                    <a:pt x="190" y="98"/>
                  </a:lnTo>
                  <a:lnTo>
                    <a:pt x="190" y="100"/>
                  </a:lnTo>
                  <a:lnTo>
                    <a:pt x="190" y="102"/>
                  </a:lnTo>
                  <a:lnTo>
                    <a:pt x="190" y="103"/>
                  </a:lnTo>
                  <a:lnTo>
                    <a:pt x="190" y="107"/>
                  </a:lnTo>
                  <a:lnTo>
                    <a:pt x="190" y="108"/>
                  </a:lnTo>
                  <a:lnTo>
                    <a:pt x="189" y="112"/>
                  </a:lnTo>
                  <a:lnTo>
                    <a:pt x="189" y="116"/>
                  </a:lnTo>
                  <a:lnTo>
                    <a:pt x="188" y="116"/>
                  </a:lnTo>
                  <a:lnTo>
                    <a:pt x="188" y="120"/>
                  </a:lnTo>
                  <a:lnTo>
                    <a:pt x="187" y="121"/>
                  </a:lnTo>
                  <a:lnTo>
                    <a:pt x="184" y="124"/>
                  </a:lnTo>
                  <a:lnTo>
                    <a:pt x="184" y="126"/>
                  </a:lnTo>
                  <a:lnTo>
                    <a:pt x="183" y="128"/>
                  </a:lnTo>
                  <a:lnTo>
                    <a:pt x="183" y="129"/>
                  </a:lnTo>
                  <a:lnTo>
                    <a:pt x="182" y="134"/>
                  </a:lnTo>
                  <a:lnTo>
                    <a:pt x="181" y="134"/>
                  </a:lnTo>
                  <a:lnTo>
                    <a:pt x="180" y="137"/>
                  </a:lnTo>
                  <a:lnTo>
                    <a:pt x="178" y="137"/>
                  </a:lnTo>
                  <a:lnTo>
                    <a:pt x="176" y="142"/>
                  </a:lnTo>
                  <a:lnTo>
                    <a:pt x="175" y="143"/>
                  </a:lnTo>
                  <a:lnTo>
                    <a:pt x="174" y="145"/>
                  </a:lnTo>
                  <a:lnTo>
                    <a:pt x="172" y="148"/>
                  </a:lnTo>
                  <a:lnTo>
                    <a:pt x="170" y="150"/>
                  </a:lnTo>
                  <a:lnTo>
                    <a:pt x="170" y="151"/>
                  </a:lnTo>
                  <a:lnTo>
                    <a:pt x="166" y="154"/>
                  </a:lnTo>
                  <a:lnTo>
                    <a:pt x="165" y="156"/>
                  </a:lnTo>
                  <a:lnTo>
                    <a:pt x="163" y="158"/>
                  </a:lnTo>
                  <a:lnTo>
                    <a:pt x="163" y="159"/>
                  </a:lnTo>
                  <a:lnTo>
                    <a:pt x="158" y="162"/>
                  </a:lnTo>
                  <a:lnTo>
                    <a:pt x="157" y="164"/>
                  </a:lnTo>
                  <a:lnTo>
                    <a:pt x="155" y="166"/>
                  </a:lnTo>
                  <a:lnTo>
                    <a:pt x="153" y="166"/>
                  </a:lnTo>
                  <a:lnTo>
                    <a:pt x="150" y="169"/>
                  </a:lnTo>
                  <a:lnTo>
                    <a:pt x="149" y="170"/>
                  </a:lnTo>
                  <a:lnTo>
                    <a:pt x="146" y="172"/>
                  </a:lnTo>
                  <a:lnTo>
                    <a:pt x="145" y="173"/>
                  </a:lnTo>
                  <a:lnTo>
                    <a:pt x="140" y="175"/>
                  </a:lnTo>
                  <a:lnTo>
                    <a:pt x="140" y="176"/>
                  </a:lnTo>
                  <a:lnTo>
                    <a:pt x="137" y="177"/>
                  </a:lnTo>
                  <a:lnTo>
                    <a:pt x="137" y="179"/>
                  </a:lnTo>
                  <a:lnTo>
                    <a:pt x="132" y="180"/>
                  </a:lnTo>
                  <a:lnTo>
                    <a:pt x="131" y="180"/>
                  </a:lnTo>
                  <a:lnTo>
                    <a:pt x="127" y="182"/>
                  </a:lnTo>
                  <a:lnTo>
                    <a:pt x="126" y="182"/>
                  </a:lnTo>
                  <a:lnTo>
                    <a:pt x="124" y="183"/>
                  </a:lnTo>
                  <a:lnTo>
                    <a:pt x="122" y="184"/>
                  </a:lnTo>
                  <a:lnTo>
                    <a:pt x="118" y="184"/>
                  </a:lnTo>
                  <a:lnTo>
                    <a:pt x="118" y="185"/>
                  </a:lnTo>
                  <a:lnTo>
                    <a:pt x="114" y="185"/>
                  </a:lnTo>
                  <a:lnTo>
                    <a:pt x="109" y="187"/>
                  </a:lnTo>
                  <a:lnTo>
                    <a:pt x="108" y="187"/>
                  </a:lnTo>
                  <a:lnTo>
                    <a:pt x="106" y="187"/>
                  </a:lnTo>
                  <a:lnTo>
                    <a:pt x="104" y="187"/>
                  </a:lnTo>
                  <a:lnTo>
                    <a:pt x="101" y="187"/>
                  </a:lnTo>
                  <a:lnTo>
                    <a:pt x="100" y="187"/>
                  </a:lnTo>
                  <a:lnTo>
                    <a:pt x="96" y="189"/>
                  </a:lnTo>
                  <a:lnTo>
                    <a:pt x="91" y="187"/>
                  </a:lnTo>
                  <a:lnTo>
                    <a:pt x="88" y="187"/>
                  </a:lnTo>
                  <a:lnTo>
                    <a:pt x="85" y="187"/>
                  </a:lnTo>
                  <a:lnTo>
                    <a:pt x="83" y="187"/>
                  </a:lnTo>
                  <a:lnTo>
                    <a:pt x="82" y="187"/>
                  </a:lnTo>
                  <a:lnTo>
                    <a:pt x="79" y="185"/>
                  </a:lnTo>
                  <a:lnTo>
                    <a:pt x="77" y="185"/>
                  </a:lnTo>
                  <a:lnTo>
                    <a:pt x="75" y="185"/>
                  </a:lnTo>
                  <a:lnTo>
                    <a:pt x="73" y="184"/>
                  </a:lnTo>
                  <a:lnTo>
                    <a:pt x="71" y="184"/>
                  </a:lnTo>
                  <a:lnTo>
                    <a:pt x="69" y="184"/>
                  </a:lnTo>
                  <a:lnTo>
                    <a:pt x="66" y="183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0" y="180"/>
                  </a:lnTo>
                  <a:lnTo>
                    <a:pt x="58" y="179"/>
                  </a:lnTo>
                  <a:lnTo>
                    <a:pt x="57" y="179"/>
                  </a:lnTo>
                  <a:lnTo>
                    <a:pt x="54" y="177"/>
                  </a:lnTo>
                  <a:lnTo>
                    <a:pt x="50" y="175"/>
                  </a:lnTo>
                  <a:lnTo>
                    <a:pt x="47" y="173"/>
                  </a:lnTo>
                  <a:lnTo>
                    <a:pt x="45" y="172"/>
                  </a:lnTo>
                  <a:lnTo>
                    <a:pt x="42" y="170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5" y="165"/>
                  </a:lnTo>
                  <a:lnTo>
                    <a:pt x="33" y="162"/>
                  </a:lnTo>
                  <a:lnTo>
                    <a:pt x="32" y="162"/>
                  </a:lnTo>
                  <a:lnTo>
                    <a:pt x="31" y="159"/>
                  </a:lnTo>
                  <a:lnTo>
                    <a:pt x="28" y="158"/>
                  </a:lnTo>
                  <a:lnTo>
                    <a:pt x="26" y="157"/>
                  </a:lnTo>
                  <a:lnTo>
                    <a:pt x="26" y="156"/>
                  </a:lnTo>
                  <a:lnTo>
                    <a:pt x="23" y="152"/>
                  </a:lnTo>
                  <a:lnTo>
                    <a:pt x="20" y="150"/>
                  </a:lnTo>
                  <a:lnTo>
                    <a:pt x="20" y="149"/>
                  </a:lnTo>
                  <a:lnTo>
                    <a:pt x="17" y="145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4" y="140"/>
                  </a:lnTo>
                  <a:lnTo>
                    <a:pt x="10" y="135"/>
                  </a:lnTo>
                  <a:lnTo>
                    <a:pt x="9" y="133"/>
                  </a:lnTo>
                  <a:lnTo>
                    <a:pt x="9" y="131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4"/>
                  </a:lnTo>
                  <a:lnTo>
                    <a:pt x="5" y="123"/>
                  </a:lnTo>
                  <a:lnTo>
                    <a:pt x="3" y="120"/>
                  </a:lnTo>
                  <a:lnTo>
                    <a:pt x="3" y="119"/>
                  </a:lnTo>
                  <a:lnTo>
                    <a:pt x="3" y="116"/>
                  </a:lnTo>
                  <a:lnTo>
                    <a:pt x="2" y="115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8"/>
                  </a:lnTo>
                  <a:lnTo>
                    <a:pt x="0" y="94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2" y="77"/>
                  </a:lnTo>
                  <a:lnTo>
                    <a:pt x="2" y="72"/>
                  </a:lnTo>
                  <a:lnTo>
                    <a:pt x="3" y="72"/>
                  </a:lnTo>
                  <a:lnTo>
                    <a:pt x="3" y="68"/>
                  </a:lnTo>
                  <a:lnTo>
                    <a:pt x="5" y="67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1" y="51"/>
                  </a:lnTo>
                  <a:lnTo>
                    <a:pt x="14" y="51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7" y="43"/>
                  </a:lnTo>
                  <a:lnTo>
                    <a:pt x="19" y="40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5" y="35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29"/>
                  </a:lnTo>
                </a:path>
              </a:pathLst>
            </a:custGeom>
            <a:gradFill rotWithShape="0">
              <a:gsLst>
                <a:gs pos="0">
                  <a:srgbClr val="66CCFF"/>
                </a:gs>
                <a:gs pos="100000">
                  <a:srgbClr val="3D7A99"/>
                </a:gs>
              </a:gsLst>
              <a:path path="rect">
                <a:fillToRect l="50000" t="50000" r="50000" b="50000"/>
              </a:path>
            </a:gra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3" name="Freeform 30"/>
            <p:cNvSpPr>
              <a:spLocks/>
            </p:cNvSpPr>
            <p:nvPr/>
          </p:nvSpPr>
          <p:spPr bwMode="auto">
            <a:xfrm>
              <a:off x="3114" y="3318"/>
              <a:ext cx="194" cy="189"/>
            </a:xfrm>
            <a:custGeom>
              <a:avLst/>
              <a:gdLst>
                <a:gd name="T0" fmla="*/ 37 w 194"/>
                <a:gd name="T1" fmla="*/ 22 h 189"/>
                <a:gd name="T2" fmla="*/ 46 w 194"/>
                <a:gd name="T3" fmla="*/ 15 h 189"/>
                <a:gd name="T4" fmla="*/ 59 w 194"/>
                <a:gd name="T5" fmla="*/ 8 h 189"/>
                <a:gd name="T6" fmla="*/ 69 w 194"/>
                <a:gd name="T7" fmla="*/ 4 h 189"/>
                <a:gd name="T8" fmla="*/ 82 w 194"/>
                <a:gd name="T9" fmla="*/ 1 h 189"/>
                <a:gd name="T10" fmla="*/ 92 w 194"/>
                <a:gd name="T11" fmla="*/ 1 h 189"/>
                <a:gd name="T12" fmla="*/ 104 w 194"/>
                <a:gd name="T13" fmla="*/ 1 h 189"/>
                <a:gd name="T14" fmla="*/ 115 w 194"/>
                <a:gd name="T15" fmla="*/ 2 h 189"/>
                <a:gd name="T16" fmla="*/ 125 w 194"/>
                <a:gd name="T17" fmla="*/ 5 h 189"/>
                <a:gd name="T18" fmla="*/ 135 w 194"/>
                <a:gd name="T19" fmla="*/ 9 h 189"/>
                <a:gd name="T20" fmla="*/ 145 w 194"/>
                <a:gd name="T21" fmla="*/ 15 h 189"/>
                <a:gd name="T22" fmla="*/ 153 w 194"/>
                <a:gd name="T23" fmla="*/ 21 h 189"/>
                <a:gd name="T24" fmla="*/ 161 w 194"/>
                <a:gd name="T25" fmla="*/ 29 h 189"/>
                <a:gd name="T26" fmla="*/ 169 w 194"/>
                <a:gd name="T27" fmla="*/ 35 h 189"/>
                <a:gd name="T28" fmla="*/ 176 w 194"/>
                <a:gd name="T29" fmla="*/ 45 h 189"/>
                <a:gd name="T30" fmla="*/ 182 w 194"/>
                <a:gd name="T31" fmla="*/ 53 h 189"/>
                <a:gd name="T32" fmla="*/ 185 w 194"/>
                <a:gd name="T33" fmla="*/ 64 h 189"/>
                <a:gd name="T34" fmla="*/ 190 w 194"/>
                <a:gd name="T35" fmla="*/ 73 h 189"/>
                <a:gd name="T36" fmla="*/ 191 w 194"/>
                <a:gd name="T37" fmla="*/ 85 h 189"/>
                <a:gd name="T38" fmla="*/ 193 w 194"/>
                <a:gd name="T39" fmla="*/ 94 h 189"/>
                <a:gd name="T40" fmla="*/ 191 w 194"/>
                <a:gd name="T41" fmla="*/ 106 h 189"/>
                <a:gd name="T42" fmla="*/ 189 w 194"/>
                <a:gd name="T43" fmla="*/ 115 h 189"/>
                <a:gd name="T44" fmla="*/ 184 w 194"/>
                <a:gd name="T45" fmla="*/ 128 h 189"/>
                <a:gd name="T46" fmla="*/ 178 w 194"/>
                <a:gd name="T47" fmla="*/ 137 h 189"/>
                <a:gd name="T48" fmla="*/ 170 w 194"/>
                <a:gd name="T49" fmla="*/ 150 h 189"/>
                <a:gd name="T50" fmla="*/ 163 w 194"/>
                <a:gd name="T51" fmla="*/ 159 h 189"/>
                <a:gd name="T52" fmla="*/ 151 w 194"/>
                <a:gd name="T53" fmla="*/ 169 h 189"/>
                <a:gd name="T54" fmla="*/ 141 w 194"/>
                <a:gd name="T55" fmla="*/ 176 h 189"/>
                <a:gd name="T56" fmla="*/ 128 w 194"/>
                <a:gd name="T57" fmla="*/ 182 h 189"/>
                <a:gd name="T58" fmla="*/ 118 w 194"/>
                <a:gd name="T59" fmla="*/ 185 h 189"/>
                <a:gd name="T60" fmla="*/ 106 w 194"/>
                <a:gd name="T61" fmla="*/ 186 h 189"/>
                <a:gd name="T62" fmla="*/ 95 w 194"/>
                <a:gd name="T63" fmla="*/ 188 h 189"/>
                <a:gd name="T64" fmla="*/ 83 w 194"/>
                <a:gd name="T65" fmla="*/ 186 h 189"/>
                <a:gd name="T66" fmla="*/ 74 w 194"/>
                <a:gd name="T67" fmla="*/ 184 h 189"/>
                <a:gd name="T68" fmla="*/ 62 w 194"/>
                <a:gd name="T69" fmla="*/ 182 h 189"/>
                <a:gd name="T70" fmla="*/ 53 w 194"/>
                <a:gd name="T71" fmla="*/ 177 h 189"/>
                <a:gd name="T72" fmla="*/ 43 w 194"/>
                <a:gd name="T73" fmla="*/ 170 h 189"/>
                <a:gd name="T74" fmla="*/ 35 w 194"/>
                <a:gd name="T75" fmla="*/ 165 h 189"/>
                <a:gd name="T76" fmla="*/ 26 w 194"/>
                <a:gd name="T77" fmla="*/ 157 h 189"/>
                <a:gd name="T78" fmla="*/ 20 w 194"/>
                <a:gd name="T79" fmla="*/ 148 h 189"/>
                <a:gd name="T80" fmla="*/ 13 w 194"/>
                <a:gd name="T81" fmla="*/ 138 h 189"/>
                <a:gd name="T82" fmla="*/ 9 w 194"/>
                <a:gd name="T83" fmla="*/ 130 h 189"/>
                <a:gd name="T84" fmla="*/ 3 w 194"/>
                <a:gd name="T85" fmla="*/ 120 h 189"/>
                <a:gd name="T86" fmla="*/ 2 w 194"/>
                <a:gd name="T87" fmla="*/ 110 h 189"/>
                <a:gd name="T88" fmla="*/ 1 w 194"/>
                <a:gd name="T89" fmla="*/ 98 h 189"/>
                <a:gd name="T90" fmla="*/ 1 w 194"/>
                <a:gd name="T91" fmla="*/ 88 h 189"/>
                <a:gd name="T92" fmla="*/ 2 w 194"/>
                <a:gd name="T93" fmla="*/ 77 h 189"/>
                <a:gd name="T94" fmla="*/ 4 w 194"/>
                <a:gd name="T95" fmla="*/ 66 h 189"/>
                <a:gd name="T96" fmla="*/ 9 w 194"/>
                <a:gd name="T97" fmla="*/ 54 h 189"/>
                <a:gd name="T98" fmla="*/ 16 w 194"/>
                <a:gd name="T99" fmla="*/ 45 h 189"/>
                <a:gd name="T100" fmla="*/ 25 w 194"/>
                <a:gd name="T101" fmla="*/ 33 h 1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4"/>
                <a:gd name="T154" fmla="*/ 0 h 189"/>
                <a:gd name="T155" fmla="*/ 194 w 194"/>
                <a:gd name="T156" fmla="*/ 189 h 1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4" h="189">
                  <a:moveTo>
                    <a:pt x="28" y="29"/>
                  </a:moveTo>
                  <a:lnTo>
                    <a:pt x="28" y="29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7" y="22"/>
                  </a:lnTo>
                  <a:lnTo>
                    <a:pt x="38" y="22"/>
                  </a:lnTo>
                  <a:lnTo>
                    <a:pt x="41" y="18"/>
                  </a:lnTo>
                  <a:lnTo>
                    <a:pt x="43" y="17"/>
                  </a:lnTo>
                  <a:lnTo>
                    <a:pt x="45" y="16"/>
                  </a:lnTo>
                  <a:lnTo>
                    <a:pt x="46" y="15"/>
                  </a:lnTo>
                  <a:lnTo>
                    <a:pt x="51" y="14"/>
                  </a:lnTo>
                  <a:lnTo>
                    <a:pt x="51" y="12"/>
                  </a:lnTo>
                  <a:lnTo>
                    <a:pt x="55" y="10"/>
                  </a:lnTo>
                  <a:lnTo>
                    <a:pt x="55" y="9"/>
                  </a:lnTo>
                  <a:lnTo>
                    <a:pt x="59" y="8"/>
                  </a:lnTo>
                  <a:lnTo>
                    <a:pt x="61" y="8"/>
                  </a:lnTo>
                  <a:lnTo>
                    <a:pt x="63" y="7"/>
                  </a:lnTo>
                  <a:lnTo>
                    <a:pt x="65" y="7"/>
                  </a:lnTo>
                  <a:lnTo>
                    <a:pt x="68" y="5"/>
                  </a:lnTo>
                  <a:lnTo>
                    <a:pt x="69" y="4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7" y="2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6" y="1"/>
                  </a:lnTo>
                  <a:lnTo>
                    <a:pt x="87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5" y="0"/>
                  </a:lnTo>
                  <a:lnTo>
                    <a:pt x="100" y="1"/>
                  </a:lnTo>
                  <a:lnTo>
                    <a:pt x="104" y="1"/>
                  </a:lnTo>
                  <a:lnTo>
                    <a:pt x="106" y="1"/>
                  </a:lnTo>
                  <a:lnTo>
                    <a:pt x="109" y="1"/>
                  </a:lnTo>
                  <a:lnTo>
                    <a:pt x="110" y="1"/>
                  </a:lnTo>
                  <a:lnTo>
                    <a:pt x="112" y="2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8" y="4"/>
                  </a:lnTo>
                  <a:lnTo>
                    <a:pt x="121" y="4"/>
                  </a:lnTo>
                  <a:lnTo>
                    <a:pt x="123" y="4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7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35" y="9"/>
                  </a:lnTo>
                  <a:lnTo>
                    <a:pt x="137" y="10"/>
                  </a:lnTo>
                  <a:lnTo>
                    <a:pt x="142" y="14"/>
                  </a:lnTo>
                  <a:lnTo>
                    <a:pt x="145" y="15"/>
                  </a:lnTo>
                  <a:lnTo>
                    <a:pt x="146" y="16"/>
                  </a:lnTo>
                  <a:lnTo>
                    <a:pt x="149" y="17"/>
                  </a:lnTo>
                  <a:lnTo>
                    <a:pt x="152" y="21"/>
                  </a:lnTo>
                  <a:lnTo>
                    <a:pt x="153" y="21"/>
                  </a:lnTo>
                  <a:lnTo>
                    <a:pt x="157" y="23"/>
                  </a:lnTo>
                  <a:lnTo>
                    <a:pt x="159" y="25"/>
                  </a:lnTo>
                  <a:lnTo>
                    <a:pt x="160" y="25"/>
                  </a:lnTo>
                  <a:lnTo>
                    <a:pt x="161" y="29"/>
                  </a:lnTo>
                  <a:lnTo>
                    <a:pt x="163" y="30"/>
                  </a:lnTo>
                  <a:lnTo>
                    <a:pt x="166" y="31"/>
                  </a:lnTo>
                  <a:lnTo>
                    <a:pt x="166" y="32"/>
                  </a:lnTo>
                  <a:lnTo>
                    <a:pt x="169" y="35"/>
                  </a:lnTo>
                  <a:lnTo>
                    <a:pt x="171" y="38"/>
                  </a:lnTo>
                  <a:lnTo>
                    <a:pt x="171" y="39"/>
                  </a:lnTo>
                  <a:lnTo>
                    <a:pt x="175" y="42"/>
                  </a:lnTo>
                  <a:lnTo>
                    <a:pt x="176" y="45"/>
                  </a:lnTo>
                  <a:lnTo>
                    <a:pt x="177" y="46"/>
                  </a:lnTo>
                  <a:lnTo>
                    <a:pt x="178" y="49"/>
                  </a:lnTo>
                  <a:lnTo>
                    <a:pt x="182" y="53"/>
                  </a:lnTo>
                  <a:lnTo>
                    <a:pt x="183" y="56"/>
                  </a:lnTo>
                  <a:lnTo>
                    <a:pt x="183" y="57"/>
                  </a:lnTo>
                  <a:lnTo>
                    <a:pt x="184" y="59"/>
                  </a:lnTo>
                  <a:lnTo>
                    <a:pt x="185" y="61"/>
                  </a:lnTo>
                  <a:lnTo>
                    <a:pt x="185" y="64"/>
                  </a:lnTo>
                  <a:lnTo>
                    <a:pt x="187" y="65"/>
                  </a:lnTo>
                  <a:lnTo>
                    <a:pt x="189" y="67"/>
                  </a:lnTo>
                  <a:lnTo>
                    <a:pt x="189" y="70"/>
                  </a:lnTo>
                  <a:lnTo>
                    <a:pt x="189" y="72"/>
                  </a:lnTo>
                  <a:lnTo>
                    <a:pt x="190" y="73"/>
                  </a:lnTo>
                  <a:lnTo>
                    <a:pt x="190" y="77"/>
                  </a:lnTo>
                  <a:lnTo>
                    <a:pt x="190" y="78"/>
                  </a:lnTo>
                  <a:lnTo>
                    <a:pt x="191" y="80"/>
                  </a:lnTo>
                  <a:lnTo>
                    <a:pt x="191" y="81"/>
                  </a:lnTo>
                  <a:lnTo>
                    <a:pt x="191" y="85"/>
                  </a:lnTo>
                  <a:lnTo>
                    <a:pt x="191" y="86"/>
                  </a:lnTo>
                  <a:lnTo>
                    <a:pt x="191" y="89"/>
                  </a:lnTo>
                  <a:lnTo>
                    <a:pt x="193" y="94"/>
                  </a:lnTo>
                  <a:lnTo>
                    <a:pt x="191" y="98"/>
                  </a:lnTo>
                  <a:lnTo>
                    <a:pt x="191" y="99"/>
                  </a:lnTo>
                  <a:lnTo>
                    <a:pt x="191" y="102"/>
                  </a:lnTo>
                  <a:lnTo>
                    <a:pt x="191" y="103"/>
                  </a:lnTo>
                  <a:lnTo>
                    <a:pt x="191" y="106"/>
                  </a:lnTo>
                  <a:lnTo>
                    <a:pt x="191" y="107"/>
                  </a:lnTo>
                  <a:lnTo>
                    <a:pt x="190" y="112"/>
                  </a:lnTo>
                  <a:lnTo>
                    <a:pt x="190" y="115"/>
                  </a:lnTo>
                  <a:lnTo>
                    <a:pt x="189" y="115"/>
                  </a:lnTo>
                  <a:lnTo>
                    <a:pt x="189" y="120"/>
                  </a:lnTo>
                  <a:lnTo>
                    <a:pt x="187" y="121"/>
                  </a:lnTo>
                  <a:lnTo>
                    <a:pt x="185" y="123"/>
                  </a:lnTo>
                  <a:lnTo>
                    <a:pt x="185" y="126"/>
                  </a:lnTo>
                  <a:lnTo>
                    <a:pt x="184" y="128"/>
                  </a:lnTo>
                  <a:lnTo>
                    <a:pt x="184" y="129"/>
                  </a:lnTo>
                  <a:lnTo>
                    <a:pt x="183" y="134"/>
                  </a:lnTo>
                  <a:lnTo>
                    <a:pt x="182" y="134"/>
                  </a:lnTo>
                  <a:lnTo>
                    <a:pt x="179" y="137"/>
                  </a:lnTo>
                  <a:lnTo>
                    <a:pt x="178" y="137"/>
                  </a:lnTo>
                  <a:lnTo>
                    <a:pt x="177" y="142"/>
                  </a:lnTo>
                  <a:lnTo>
                    <a:pt x="176" y="143"/>
                  </a:lnTo>
                  <a:lnTo>
                    <a:pt x="175" y="145"/>
                  </a:lnTo>
                  <a:lnTo>
                    <a:pt x="173" y="147"/>
                  </a:lnTo>
                  <a:lnTo>
                    <a:pt x="170" y="150"/>
                  </a:lnTo>
                  <a:lnTo>
                    <a:pt x="170" y="151"/>
                  </a:lnTo>
                  <a:lnTo>
                    <a:pt x="167" y="154"/>
                  </a:lnTo>
                  <a:lnTo>
                    <a:pt x="166" y="155"/>
                  </a:lnTo>
                  <a:lnTo>
                    <a:pt x="163" y="158"/>
                  </a:lnTo>
                  <a:lnTo>
                    <a:pt x="163" y="159"/>
                  </a:lnTo>
                  <a:lnTo>
                    <a:pt x="159" y="162"/>
                  </a:lnTo>
                  <a:lnTo>
                    <a:pt x="158" y="163"/>
                  </a:lnTo>
                  <a:lnTo>
                    <a:pt x="154" y="166"/>
                  </a:lnTo>
                  <a:lnTo>
                    <a:pt x="153" y="166"/>
                  </a:lnTo>
                  <a:lnTo>
                    <a:pt x="151" y="169"/>
                  </a:lnTo>
                  <a:lnTo>
                    <a:pt x="149" y="170"/>
                  </a:lnTo>
                  <a:lnTo>
                    <a:pt x="146" y="171"/>
                  </a:lnTo>
                  <a:lnTo>
                    <a:pt x="145" y="173"/>
                  </a:lnTo>
                  <a:lnTo>
                    <a:pt x="141" y="175"/>
                  </a:lnTo>
                  <a:lnTo>
                    <a:pt x="141" y="176"/>
                  </a:lnTo>
                  <a:lnTo>
                    <a:pt x="136" y="177"/>
                  </a:lnTo>
                  <a:lnTo>
                    <a:pt x="136" y="178"/>
                  </a:lnTo>
                  <a:lnTo>
                    <a:pt x="133" y="179"/>
                  </a:lnTo>
                  <a:lnTo>
                    <a:pt x="131" y="179"/>
                  </a:lnTo>
                  <a:lnTo>
                    <a:pt x="128" y="182"/>
                  </a:lnTo>
                  <a:lnTo>
                    <a:pt x="127" y="182"/>
                  </a:lnTo>
                  <a:lnTo>
                    <a:pt x="124" y="183"/>
                  </a:lnTo>
                  <a:lnTo>
                    <a:pt x="123" y="184"/>
                  </a:lnTo>
                  <a:lnTo>
                    <a:pt x="118" y="184"/>
                  </a:lnTo>
                  <a:lnTo>
                    <a:pt x="118" y="185"/>
                  </a:lnTo>
                  <a:lnTo>
                    <a:pt x="115" y="185"/>
                  </a:lnTo>
                  <a:lnTo>
                    <a:pt x="110" y="186"/>
                  </a:lnTo>
                  <a:lnTo>
                    <a:pt x="109" y="186"/>
                  </a:lnTo>
                  <a:lnTo>
                    <a:pt x="106" y="186"/>
                  </a:lnTo>
                  <a:lnTo>
                    <a:pt x="104" y="186"/>
                  </a:lnTo>
                  <a:lnTo>
                    <a:pt x="101" y="186"/>
                  </a:lnTo>
                  <a:lnTo>
                    <a:pt x="100" y="186"/>
                  </a:lnTo>
                  <a:lnTo>
                    <a:pt x="95" y="188"/>
                  </a:lnTo>
                  <a:lnTo>
                    <a:pt x="92" y="186"/>
                  </a:lnTo>
                  <a:lnTo>
                    <a:pt x="87" y="186"/>
                  </a:lnTo>
                  <a:lnTo>
                    <a:pt x="86" y="186"/>
                  </a:lnTo>
                  <a:lnTo>
                    <a:pt x="83" y="186"/>
                  </a:lnTo>
                  <a:lnTo>
                    <a:pt x="82" y="186"/>
                  </a:lnTo>
                  <a:lnTo>
                    <a:pt x="79" y="185"/>
                  </a:lnTo>
                  <a:lnTo>
                    <a:pt x="77" y="185"/>
                  </a:lnTo>
                  <a:lnTo>
                    <a:pt x="75" y="185"/>
                  </a:lnTo>
                  <a:lnTo>
                    <a:pt x="74" y="184"/>
                  </a:lnTo>
                  <a:lnTo>
                    <a:pt x="70" y="184"/>
                  </a:lnTo>
                  <a:lnTo>
                    <a:pt x="69" y="184"/>
                  </a:lnTo>
                  <a:lnTo>
                    <a:pt x="67" y="183"/>
                  </a:lnTo>
                  <a:lnTo>
                    <a:pt x="65" y="182"/>
                  </a:lnTo>
                  <a:lnTo>
                    <a:pt x="62" y="182"/>
                  </a:lnTo>
                  <a:lnTo>
                    <a:pt x="61" y="179"/>
                  </a:lnTo>
                  <a:lnTo>
                    <a:pt x="58" y="178"/>
                  </a:lnTo>
                  <a:lnTo>
                    <a:pt x="57" y="178"/>
                  </a:lnTo>
                  <a:lnTo>
                    <a:pt x="53" y="177"/>
                  </a:lnTo>
                  <a:lnTo>
                    <a:pt x="50" y="175"/>
                  </a:lnTo>
                  <a:lnTo>
                    <a:pt x="46" y="173"/>
                  </a:lnTo>
                  <a:lnTo>
                    <a:pt x="45" y="171"/>
                  </a:lnTo>
                  <a:lnTo>
                    <a:pt x="43" y="170"/>
                  </a:lnTo>
                  <a:lnTo>
                    <a:pt x="40" y="168"/>
                  </a:lnTo>
                  <a:lnTo>
                    <a:pt x="38" y="168"/>
                  </a:lnTo>
                  <a:lnTo>
                    <a:pt x="35" y="165"/>
                  </a:lnTo>
                  <a:lnTo>
                    <a:pt x="33" y="162"/>
                  </a:lnTo>
                  <a:lnTo>
                    <a:pt x="32" y="162"/>
                  </a:lnTo>
                  <a:lnTo>
                    <a:pt x="29" y="159"/>
                  </a:lnTo>
                  <a:lnTo>
                    <a:pt x="28" y="158"/>
                  </a:lnTo>
                  <a:lnTo>
                    <a:pt x="26" y="157"/>
                  </a:lnTo>
                  <a:lnTo>
                    <a:pt x="26" y="155"/>
                  </a:lnTo>
                  <a:lnTo>
                    <a:pt x="22" y="152"/>
                  </a:lnTo>
                  <a:lnTo>
                    <a:pt x="20" y="150"/>
                  </a:lnTo>
                  <a:lnTo>
                    <a:pt x="20" y="148"/>
                  </a:lnTo>
                  <a:lnTo>
                    <a:pt x="17" y="145"/>
                  </a:lnTo>
                  <a:lnTo>
                    <a:pt x="16" y="143"/>
                  </a:lnTo>
                  <a:lnTo>
                    <a:pt x="14" y="142"/>
                  </a:lnTo>
                  <a:lnTo>
                    <a:pt x="13" y="138"/>
                  </a:lnTo>
                  <a:lnTo>
                    <a:pt x="10" y="135"/>
                  </a:lnTo>
                  <a:lnTo>
                    <a:pt x="9" y="131"/>
                  </a:lnTo>
                  <a:lnTo>
                    <a:pt x="9" y="130"/>
                  </a:lnTo>
                  <a:lnTo>
                    <a:pt x="8" y="128"/>
                  </a:lnTo>
                  <a:lnTo>
                    <a:pt x="5" y="127"/>
                  </a:lnTo>
                  <a:lnTo>
                    <a:pt x="5" y="123"/>
                  </a:lnTo>
                  <a:lnTo>
                    <a:pt x="4" y="122"/>
                  </a:lnTo>
                  <a:lnTo>
                    <a:pt x="3" y="120"/>
                  </a:lnTo>
                  <a:lnTo>
                    <a:pt x="3" y="119"/>
                  </a:lnTo>
                  <a:lnTo>
                    <a:pt x="3" y="115"/>
                  </a:lnTo>
                  <a:lnTo>
                    <a:pt x="2" y="114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1" y="107"/>
                  </a:lnTo>
                  <a:lnTo>
                    <a:pt x="1" y="106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8"/>
                  </a:lnTo>
                  <a:lnTo>
                    <a:pt x="0" y="94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2" y="77"/>
                  </a:lnTo>
                  <a:lnTo>
                    <a:pt x="2" y="72"/>
                  </a:lnTo>
                  <a:lnTo>
                    <a:pt x="3" y="72"/>
                  </a:lnTo>
                  <a:lnTo>
                    <a:pt x="3" y="67"/>
                  </a:lnTo>
                  <a:lnTo>
                    <a:pt x="4" y="66"/>
                  </a:lnTo>
                  <a:lnTo>
                    <a:pt x="5" y="64"/>
                  </a:lnTo>
                  <a:lnTo>
                    <a:pt x="5" y="63"/>
                  </a:lnTo>
                  <a:lnTo>
                    <a:pt x="8" y="59"/>
                  </a:lnTo>
                  <a:lnTo>
                    <a:pt x="8" y="58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1" y="50"/>
                  </a:lnTo>
                  <a:lnTo>
                    <a:pt x="13" y="50"/>
                  </a:lnTo>
                  <a:lnTo>
                    <a:pt x="14" y="46"/>
                  </a:lnTo>
                  <a:lnTo>
                    <a:pt x="16" y="45"/>
                  </a:lnTo>
                  <a:lnTo>
                    <a:pt x="17" y="42"/>
                  </a:lnTo>
                  <a:lnTo>
                    <a:pt x="19" y="40"/>
                  </a:lnTo>
                  <a:lnTo>
                    <a:pt x="21" y="38"/>
                  </a:lnTo>
                  <a:lnTo>
                    <a:pt x="21" y="37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29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31"/>
            <p:cNvSpPr>
              <a:spLocks/>
            </p:cNvSpPr>
            <p:nvPr/>
          </p:nvSpPr>
          <p:spPr bwMode="auto">
            <a:xfrm>
              <a:off x="3114" y="3318"/>
              <a:ext cx="194" cy="189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43" y="17"/>
                </a:cxn>
                <a:cxn ang="0">
                  <a:pos x="51" y="12"/>
                </a:cxn>
                <a:cxn ang="0">
                  <a:pos x="61" y="8"/>
                </a:cxn>
                <a:cxn ang="0">
                  <a:pos x="69" y="4"/>
                </a:cxn>
                <a:cxn ang="0">
                  <a:pos x="82" y="1"/>
                </a:cxn>
                <a:cxn ang="0">
                  <a:pos x="91" y="1"/>
                </a:cxn>
                <a:cxn ang="0">
                  <a:pos x="104" y="1"/>
                </a:cxn>
                <a:cxn ang="0">
                  <a:pos x="112" y="2"/>
                </a:cxn>
                <a:cxn ang="0">
                  <a:pos x="121" y="4"/>
                </a:cxn>
                <a:cxn ang="0">
                  <a:pos x="129" y="7"/>
                </a:cxn>
                <a:cxn ang="0">
                  <a:pos x="137" y="10"/>
                </a:cxn>
                <a:cxn ang="0">
                  <a:pos x="149" y="17"/>
                </a:cxn>
                <a:cxn ang="0">
                  <a:pos x="159" y="25"/>
                </a:cxn>
                <a:cxn ang="0">
                  <a:pos x="166" y="31"/>
                </a:cxn>
                <a:cxn ang="0">
                  <a:pos x="171" y="39"/>
                </a:cxn>
                <a:cxn ang="0">
                  <a:pos x="178" y="49"/>
                </a:cxn>
                <a:cxn ang="0">
                  <a:pos x="184" y="59"/>
                </a:cxn>
                <a:cxn ang="0">
                  <a:pos x="189" y="67"/>
                </a:cxn>
                <a:cxn ang="0">
                  <a:pos x="190" y="77"/>
                </a:cxn>
                <a:cxn ang="0">
                  <a:pos x="191" y="85"/>
                </a:cxn>
                <a:cxn ang="0">
                  <a:pos x="191" y="98"/>
                </a:cxn>
                <a:cxn ang="0">
                  <a:pos x="191" y="106"/>
                </a:cxn>
                <a:cxn ang="0">
                  <a:pos x="189" y="115"/>
                </a:cxn>
                <a:cxn ang="0">
                  <a:pos x="185" y="126"/>
                </a:cxn>
                <a:cxn ang="0">
                  <a:pos x="182" y="134"/>
                </a:cxn>
                <a:cxn ang="0">
                  <a:pos x="176" y="143"/>
                </a:cxn>
                <a:cxn ang="0">
                  <a:pos x="170" y="151"/>
                </a:cxn>
                <a:cxn ang="0">
                  <a:pos x="163" y="159"/>
                </a:cxn>
                <a:cxn ang="0">
                  <a:pos x="153" y="166"/>
                </a:cxn>
                <a:cxn ang="0">
                  <a:pos x="145" y="173"/>
                </a:cxn>
                <a:cxn ang="0">
                  <a:pos x="136" y="178"/>
                </a:cxn>
                <a:cxn ang="0">
                  <a:pos x="127" y="182"/>
                </a:cxn>
                <a:cxn ang="0">
                  <a:pos x="118" y="185"/>
                </a:cxn>
                <a:cxn ang="0">
                  <a:pos x="106" y="186"/>
                </a:cxn>
                <a:cxn ang="0">
                  <a:pos x="95" y="188"/>
                </a:cxn>
                <a:cxn ang="0">
                  <a:pos x="83" y="186"/>
                </a:cxn>
                <a:cxn ang="0">
                  <a:pos x="75" y="185"/>
                </a:cxn>
                <a:cxn ang="0">
                  <a:pos x="67" y="183"/>
                </a:cxn>
                <a:cxn ang="0">
                  <a:pos x="58" y="178"/>
                </a:cxn>
                <a:cxn ang="0">
                  <a:pos x="46" y="173"/>
                </a:cxn>
                <a:cxn ang="0">
                  <a:pos x="38" y="168"/>
                </a:cxn>
                <a:cxn ang="0">
                  <a:pos x="29" y="159"/>
                </a:cxn>
                <a:cxn ang="0">
                  <a:pos x="22" y="152"/>
                </a:cxn>
                <a:cxn ang="0">
                  <a:pos x="16" y="143"/>
                </a:cxn>
                <a:cxn ang="0">
                  <a:pos x="9" y="131"/>
                </a:cxn>
                <a:cxn ang="0">
                  <a:pos x="5" y="123"/>
                </a:cxn>
                <a:cxn ang="0">
                  <a:pos x="3" y="115"/>
                </a:cxn>
                <a:cxn ang="0">
                  <a:pos x="1" y="107"/>
                </a:cxn>
                <a:cxn ang="0">
                  <a:pos x="1" y="98"/>
                </a:cxn>
                <a:cxn ang="0">
                  <a:pos x="1" y="86"/>
                </a:cxn>
                <a:cxn ang="0">
                  <a:pos x="2" y="77"/>
                </a:cxn>
                <a:cxn ang="0">
                  <a:pos x="4" y="66"/>
                </a:cxn>
                <a:cxn ang="0">
                  <a:pos x="8" y="58"/>
                </a:cxn>
                <a:cxn ang="0">
                  <a:pos x="13" y="50"/>
                </a:cxn>
                <a:cxn ang="0">
                  <a:pos x="19" y="40"/>
                </a:cxn>
                <a:cxn ang="0">
                  <a:pos x="26" y="32"/>
                </a:cxn>
              </a:cxnLst>
              <a:rect l="0" t="0" r="r" b="b"/>
              <a:pathLst>
                <a:path w="194" h="189">
                  <a:moveTo>
                    <a:pt x="28" y="29"/>
                  </a:moveTo>
                  <a:lnTo>
                    <a:pt x="28" y="29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7" y="22"/>
                  </a:lnTo>
                  <a:lnTo>
                    <a:pt x="38" y="22"/>
                  </a:lnTo>
                  <a:lnTo>
                    <a:pt x="41" y="18"/>
                  </a:lnTo>
                  <a:lnTo>
                    <a:pt x="43" y="17"/>
                  </a:lnTo>
                  <a:lnTo>
                    <a:pt x="45" y="16"/>
                  </a:lnTo>
                  <a:lnTo>
                    <a:pt x="46" y="15"/>
                  </a:lnTo>
                  <a:lnTo>
                    <a:pt x="51" y="14"/>
                  </a:lnTo>
                  <a:lnTo>
                    <a:pt x="51" y="12"/>
                  </a:lnTo>
                  <a:lnTo>
                    <a:pt x="55" y="10"/>
                  </a:lnTo>
                  <a:lnTo>
                    <a:pt x="55" y="9"/>
                  </a:lnTo>
                  <a:lnTo>
                    <a:pt x="59" y="8"/>
                  </a:lnTo>
                  <a:lnTo>
                    <a:pt x="61" y="8"/>
                  </a:lnTo>
                  <a:lnTo>
                    <a:pt x="63" y="7"/>
                  </a:lnTo>
                  <a:lnTo>
                    <a:pt x="65" y="7"/>
                  </a:lnTo>
                  <a:lnTo>
                    <a:pt x="68" y="5"/>
                  </a:lnTo>
                  <a:lnTo>
                    <a:pt x="69" y="4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7" y="2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6" y="1"/>
                  </a:lnTo>
                  <a:lnTo>
                    <a:pt x="87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5" y="0"/>
                  </a:lnTo>
                  <a:lnTo>
                    <a:pt x="100" y="1"/>
                  </a:lnTo>
                  <a:lnTo>
                    <a:pt x="104" y="1"/>
                  </a:lnTo>
                  <a:lnTo>
                    <a:pt x="106" y="1"/>
                  </a:lnTo>
                  <a:lnTo>
                    <a:pt x="109" y="1"/>
                  </a:lnTo>
                  <a:lnTo>
                    <a:pt x="110" y="1"/>
                  </a:lnTo>
                  <a:lnTo>
                    <a:pt x="112" y="2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8" y="4"/>
                  </a:lnTo>
                  <a:lnTo>
                    <a:pt x="121" y="4"/>
                  </a:lnTo>
                  <a:lnTo>
                    <a:pt x="123" y="4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7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35" y="9"/>
                  </a:lnTo>
                  <a:lnTo>
                    <a:pt x="137" y="10"/>
                  </a:lnTo>
                  <a:lnTo>
                    <a:pt x="142" y="14"/>
                  </a:lnTo>
                  <a:lnTo>
                    <a:pt x="145" y="15"/>
                  </a:lnTo>
                  <a:lnTo>
                    <a:pt x="146" y="16"/>
                  </a:lnTo>
                  <a:lnTo>
                    <a:pt x="149" y="17"/>
                  </a:lnTo>
                  <a:lnTo>
                    <a:pt x="152" y="21"/>
                  </a:lnTo>
                  <a:lnTo>
                    <a:pt x="153" y="21"/>
                  </a:lnTo>
                  <a:lnTo>
                    <a:pt x="157" y="23"/>
                  </a:lnTo>
                  <a:lnTo>
                    <a:pt x="159" y="25"/>
                  </a:lnTo>
                  <a:lnTo>
                    <a:pt x="160" y="25"/>
                  </a:lnTo>
                  <a:lnTo>
                    <a:pt x="161" y="29"/>
                  </a:lnTo>
                  <a:lnTo>
                    <a:pt x="163" y="30"/>
                  </a:lnTo>
                  <a:lnTo>
                    <a:pt x="166" y="31"/>
                  </a:lnTo>
                  <a:lnTo>
                    <a:pt x="166" y="32"/>
                  </a:lnTo>
                  <a:lnTo>
                    <a:pt x="169" y="35"/>
                  </a:lnTo>
                  <a:lnTo>
                    <a:pt x="171" y="38"/>
                  </a:lnTo>
                  <a:lnTo>
                    <a:pt x="171" y="39"/>
                  </a:lnTo>
                  <a:lnTo>
                    <a:pt x="175" y="42"/>
                  </a:lnTo>
                  <a:lnTo>
                    <a:pt x="176" y="45"/>
                  </a:lnTo>
                  <a:lnTo>
                    <a:pt x="177" y="46"/>
                  </a:lnTo>
                  <a:lnTo>
                    <a:pt x="178" y="49"/>
                  </a:lnTo>
                  <a:lnTo>
                    <a:pt x="182" y="53"/>
                  </a:lnTo>
                  <a:lnTo>
                    <a:pt x="183" y="56"/>
                  </a:lnTo>
                  <a:lnTo>
                    <a:pt x="183" y="57"/>
                  </a:lnTo>
                  <a:lnTo>
                    <a:pt x="184" y="59"/>
                  </a:lnTo>
                  <a:lnTo>
                    <a:pt x="185" y="61"/>
                  </a:lnTo>
                  <a:lnTo>
                    <a:pt x="185" y="64"/>
                  </a:lnTo>
                  <a:lnTo>
                    <a:pt x="187" y="65"/>
                  </a:lnTo>
                  <a:lnTo>
                    <a:pt x="189" y="67"/>
                  </a:lnTo>
                  <a:lnTo>
                    <a:pt x="189" y="70"/>
                  </a:lnTo>
                  <a:lnTo>
                    <a:pt x="189" y="72"/>
                  </a:lnTo>
                  <a:lnTo>
                    <a:pt x="190" y="73"/>
                  </a:lnTo>
                  <a:lnTo>
                    <a:pt x="190" y="77"/>
                  </a:lnTo>
                  <a:lnTo>
                    <a:pt x="190" y="78"/>
                  </a:lnTo>
                  <a:lnTo>
                    <a:pt x="191" y="80"/>
                  </a:lnTo>
                  <a:lnTo>
                    <a:pt x="191" y="81"/>
                  </a:lnTo>
                  <a:lnTo>
                    <a:pt x="191" y="85"/>
                  </a:lnTo>
                  <a:lnTo>
                    <a:pt x="191" y="86"/>
                  </a:lnTo>
                  <a:lnTo>
                    <a:pt x="191" y="89"/>
                  </a:lnTo>
                  <a:lnTo>
                    <a:pt x="193" y="94"/>
                  </a:lnTo>
                  <a:lnTo>
                    <a:pt x="191" y="98"/>
                  </a:lnTo>
                  <a:lnTo>
                    <a:pt x="191" y="99"/>
                  </a:lnTo>
                  <a:lnTo>
                    <a:pt x="191" y="102"/>
                  </a:lnTo>
                  <a:lnTo>
                    <a:pt x="191" y="103"/>
                  </a:lnTo>
                  <a:lnTo>
                    <a:pt x="191" y="106"/>
                  </a:lnTo>
                  <a:lnTo>
                    <a:pt x="191" y="107"/>
                  </a:lnTo>
                  <a:lnTo>
                    <a:pt x="190" y="112"/>
                  </a:lnTo>
                  <a:lnTo>
                    <a:pt x="190" y="115"/>
                  </a:lnTo>
                  <a:lnTo>
                    <a:pt x="189" y="115"/>
                  </a:lnTo>
                  <a:lnTo>
                    <a:pt x="189" y="120"/>
                  </a:lnTo>
                  <a:lnTo>
                    <a:pt x="187" y="121"/>
                  </a:lnTo>
                  <a:lnTo>
                    <a:pt x="185" y="123"/>
                  </a:lnTo>
                  <a:lnTo>
                    <a:pt x="185" y="126"/>
                  </a:lnTo>
                  <a:lnTo>
                    <a:pt x="184" y="128"/>
                  </a:lnTo>
                  <a:lnTo>
                    <a:pt x="184" y="129"/>
                  </a:lnTo>
                  <a:lnTo>
                    <a:pt x="183" y="134"/>
                  </a:lnTo>
                  <a:lnTo>
                    <a:pt x="182" y="134"/>
                  </a:lnTo>
                  <a:lnTo>
                    <a:pt x="179" y="137"/>
                  </a:lnTo>
                  <a:lnTo>
                    <a:pt x="178" y="137"/>
                  </a:lnTo>
                  <a:lnTo>
                    <a:pt x="177" y="142"/>
                  </a:lnTo>
                  <a:lnTo>
                    <a:pt x="176" y="143"/>
                  </a:lnTo>
                  <a:lnTo>
                    <a:pt x="175" y="145"/>
                  </a:lnTo>
                  <a:lnTo>
                    <a:pt x="173" y="147"/>
                  </a:lnTo>
                  <a:lnTo>
                    <a:pt x="170" y="150"/>
                  </a:lnTo>
                  <a:lnTo>
                    <a:pt x="170" y="151"/>
                  </a:lnTo>
                  <a:lnTo>
                    <a:pt x="167" y="154"/>
                  </a:lnTo>
                  <a:lnTo>
                    <a:pt x="166" y="155"/>
                  </a:lnTo>
                  <a:lnTo>
                    <a:pt x="163" y="158"/>
                  </a:lnTo>
                  <a:lnTo>
                    <a:pt x="163" y="159"/>
                  </a:lnTo>
                  <a:lnTo>
                    <a:pt x="159" y="162"/>
                  </a:lnTo>
                  <a:lnTo>
                    <a:pt x="158" y="163"/>
                  </a:lnTo>
                  <a:lnTo>
                    <a:pt x="154" y="166"/>
                  </a:lnTo>
                  <a:lnTo>
                    <a:pt x="153" y="166"/>
                  </a:lnTo>
                  <a:lnTo>
                    <a:pt x="151" y="169"/>
                  </a:lnTo>
                  <a:lnTo>
                    <a:pt x="149" y="170"/>
                  </a:lnTo>
                  <a:lnTo>
                    <a:pt x="146" y="171"/>
                  </a:lnTo>
                  <a:lnTo>
                    <a:pt x="145" y="173"/>
                  </a:lnTo>
                  <a:lnTo>
                    <a:pt x="141" y="175"/>
                  </a:lnTo>
                  <a:lnTo>
                    <a:pt x="141" y="176"/>
                  </a:lnTo>
                  <a:lnTo>
                    <a:pt x="136" y="177"/>
                  </a:lnTo>
                  <a:lnTo>
                    <a:pt x="136" y="178"/>
                  </a:lnTo>
                  <a:lnTo>
                    <a:pt x="133" y="179"/>
                  </a:lnTo>
                  <a:lnTo>
                    <a:pt x="131" y="179"/>
                  </a:lnTo>
                  <a:lnTo>
                    <a:pt x="128" y="182"/>
                  </a:lnTo>
                  <a:lnTo>
                    <a:pt x="127" y="182"/>
                  </a:lnTo>
                  <a:lnTo>
                    <a:pt x="124" y="183"/>
                  </a:lnTo>
                  <a:lnTo>
                    <a:pt x="123" y="184"/>
                  </a:lnTo>
                  <a:lnTo>
                    <a:pt x="118" y="184"/>
                  </a:lnTo>
                  <a:lnTo>
                    <a:pt x="118" y="185"/>
                  </a:lnTo>
                  <a:lnTo>
                    <a:pt x="115" y="185"/>
                  </a:lnTo>
                  <a:lnTo>
                    <a:pt x="110" y="186"/>
                  </a:lnTo>
                  <a:lnTo>
                    <a:pt x="109" y="186"/>
                  </a:lnTo>
                  <a:lnTo>
                    <a:pt x="106" y="186"/>
                  </a:lnTo>
                  <a:lnTo>
                    <a:pt x="104" y="186"/>
                  </a:lnTo>
                  <a:lnTo>
                    <a:pt x="101" y="186"/>
                  </a:lnTo>
                  <a:lnTo>
                    <a:pt x="100" y="186"/>
                  </a:lnTo>
                  <a:lnTo>
                    <a:pt x="95" y="188"/>
                  </a:lnTo>
                  <a:lnTo>
                    <a:pt x="92" y="186"/>
                  </a:lnTo>
                  <a:lnTo>
                    <a:pt x="87" y="186"/>
                  </a:lnTo>
                  <a:lnTo>
                    <a:pt x="86" y="186"/>
                  </a:lnTo>
                  <a:lnTo>
                    <a:pt x="83" y="186"/>
                  </a:lnTo>
                  <a:lnTo>
                    <a:pt x="82" y="186"/>
                  </a:lnTo>
                  <a:lnTo>
                    <a:pt x="79" y="185"/>
                  </a:lnTo>
                  <a:lnTo>
                    <a:pt x="77" y="185"/>
                  </a:lnTo>
                  <a:lnTo>
                    <a:pt x="75" y="185"/>
                  </a:lnTo>
                  <a:lnTo>
                    <a:pt x="74" y="184"/>
                  </a:lnTo>
                  <a:lnTo>
                    <a:pt x="70" y="184"/>
                  </a:lnTo>
                  <a:lnTo>
                    <a:pt x="69" y="184"/>
                  </a:lnTo>
                  <a:lnTo>
                    <a:pt x="67" y="183"/>
                  </a:lnTo>
                  <a:lnTo>
                    <a:pt x="65" y="182"/>
                  </a:lnTo>
                  <a:lnTo>
                    <a:pt x="62" y="182"/>
                  </a:lnTo>
                  <a:lnTo>
                    <a:pt x="61" y="179"/>
                  </a:lnTo>
                  <a:lnTo>
                    <a:pt x="58" y="178"/>
                  </a:lnTo>
                  <a:lnTo>
                    <a:pt x="57" y="178"/>
                  </a:lnTo>
                  <a:lnTo>
                    <a:pt x="53" y="177"/>
                  </a:lnTo>
                  <a:lnTo>
                    <a:pt x="50" y="175"/>
                  </a:lnTo>
                  <a:lnTo>
                    <a:pt x="46" y="173"/>
                  </a:lnTo>
                  <a:lnTo>
                    <a:pt x="45" y="171"/>
                  </a:lnTo>
                  <a:lnTo>
                    <a:pt x="43" y="170"/>
                  </a:lnTo>
                  <a:lnTo>
                    <a:pt x="40" y="168"/>
                  </a:lnTo>
                  <a:lnTo>
                    <a:pt x="38" y="168"/>
                  </a:lnTo>
                  <a:lnTo>
                    <a:pt x="35" y="165"/>
                  </a:lnTo>
                  <a:lnTo>
                    <a:pt x="33" y="162"/>
                  </a:lnTo>
                  <a:lnTo>
                    <a:pt x="32" y="162"/>
                  </a:lnTo>
                  <a:lnTo>
                    <a:pt x="29" y="159"/>
                  </a:lnTo>
                  <a:lnTo>
                    <a:pt x="28" y="158"/>
                  </a:lnTo>
                  <a:lnTo>
                    <a:pt x="26" y="157"/>
                  </a:lnTo>
                  <a:lnTo>
                    <a:pt x="26" y="155"/>
                  </a:lnTo>
                  <a:lnTo>
                    <a:pt x="22" y="152"/>
                  </a:lnTo>
                  <a:lnTo>
                    <a:pt x="20" y="150"/>
                  </a:lnTo>
                  <a:lnTo>
                    <a:pt x="20" y="148"/>
                  </a:lnTo>
                  <a:lnTo>
                    <a:pt x="17" y="145"/>
                  </a:lnTo>
                  <a:lnTo>
                    <a:pt x="16" y="143"/>
                  </a:lnTo>
                  <a:lnTo>
                    <a:pt x="14" y="142"/>
                  </a:lnTo>
                  <a:lnTo>
                    <a:pt x="13" y="138"/>
                  </a:lnTo>
                  <a:lnTo>
                    <a:pt x="10" y="135"/>
                  </a:lnTo>
                  <a:lnTo>
                    <a:pt x="9" y="131"/>
                  </a:lnTo>
                  <a:lnTo>
                    <a:pt x="9" y="130"/>
                  </a:lnTo>
                  <a:lnTo>
                    <a:pt x="8" y="128"/>
                  </a:lnTo>
                  <a:lnTo>
                    <a:pt x="5" y="127"/>
                  </a:lnTo>
                  <a:lnTo>
                    <a:pt x="5" y="123"/>
                  </a:lnTo>
                  <a:lnTo>
                    <a:pt x="4" y="122"/>
                  </a:lnTo>
                  <a:lnTo>
                    <a:pt x="3" y="120"/>
                  </a:lnTo>
                  <a:lnTo>
                    <a:pt x="3" y="119"/>
                  </a:lnTo>
                  <a:lnTo>
                    <a:pt x="3" y="115"/>
                  </a:lnTo>
                  <a:lnTo>
                    <a:pt x="2" y="114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1" y="107"/>
                  </a:lnTo>
                  <a:lnTo>
                    <a:pt x="1" y="106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8"/>
                  </a:lnTo>
                  <a:lnTo>
                    <a:pt x="0" y="94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2" y="77"/>
                  </a:lnTo>
                  <a:lnTo>
                    <a:pt x="2" y="72"/>
                  </a:lnTo>
                  <a:lnTo>
                    <a:pt x="3" y="72"/>
                  </a:lnTo>
                  <a:lnTo>
                    <a:pt x="3" y="67"/>
                  </a:lnTo>
                  <a:lnTo>
                    <a:pt x="4" y="66"/>
                  </a:lnTo>
                  <a:lnTo>
                    <a:pt x="5" y="64"/>
                  </a:lnTo>
                  <a:lnTo>
                    <a:pt x="5" y="63"/>
                  </a:lnTo>
                  <a:lnTo>
                    <a:pt x="8" y="59"/>
                  </a:lnTo>
                  <a:lnTo>
                    <a:pt x="8" y="58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1" y="50"/>
                  </a:lnTo>
                  <a:lnTo>
                    <a:pt x="13" y="50"/>
                  </a:lnTo>
                  <a:lnTo>
                    <a:pt x="14" y="46"/>
                  </a:lnTo>
                  <a:lnTo>
                    <a:pt x="16" y="45"/>
                  </a:lnTo>
                  <a:lnTo>
                    <a:pt x="17" y="42"/>
                  </a:lnTo>
                  <a:lnTo>
                    <a:pt x="19" y="40"/>
                  </a:lnTo>
                  <a:lnTo>
                    <a:pt x="21" y="38"/>
                  </a:lnTo>
                  <a:lnTo>
                    <a:pt x="21" y="37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29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000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32"/>
            <p:cNvSpPr>
              <a:spLocks/>
            </p:cNvSpPr>
            <p:nvPr/>
          </p:nvSpPr>
          <p:spPr bwMode="auto">
            <a:xfrm>
              <a:off x="2763" y="1561"/>
              <a:ext cx="195" cy="189"/>
            </a:xfrm>
            <a:custGeom>
              <a:avLst/>
              <a:gdLst/>
              <a:ahLst/>
              <a:cxnLst>
                <a:cxn ang="0">
                  <a:pos x="38" y="22"/>
                </a:cxn>
                <a:cxn ang="0">
                  <a:pos x="47" y="15"/>
                </a:cxn>
                <a:cxn ang="0">
                  <a:pos x="59" y="8"/>
                </a:cxn>
                <a:cxn ang="0">
                  <a:pos x="70" y="4"/>
                </a:cxn>
                <a:cxn ang="0">
                  <a:pos x="82" y="1"/>
                </a:cxn>
                <a:cxn ang="0">
                  <a:pos x="92" y="1"/>
                </a:cxn>
                <a:cxn ang="0">
                  <a:pos x="105" y="1"/>
                </a:cxn>
                <a:cxn ang="0">
                  <a:pos x="114" y="2"/>
                </a:cxn>
                <a:cxn ang="0">
                  <a:pos x="125" y="5"/>
                </a:cxn>
                <a:cxn ang="0">
                  <a:pos x="136" y="9"/>
                </a:cxn>
                <a:cxn ang="0">
                  <a:pos x="146" y="15"/>
                </a:cxn>
                <a:cxn ang="0">
                  <a:pos x="154" y="20"/>
                </a:cxn>
                <a:cxn ang="0">
                  <a:pos x="162" y="29"/>
                </a:cxn>
                <a:cxn ang="0">
                  <a:pos x="170" y="35"/>
                </a:cxn>
                <a:cxn ang="0">
                  <a:pos x="177" y="45"/>
                </a:cxn>
                <a:cxn ang="0">
                  <a:pos x="182" y="53"/>
                </a:cxn>
                <a:cxn ang="0">
                  <a:pos x="186" y="63"/>
                </a:cxn>
                <a:cxn ang="0">
                  <a:pos x="190" y="73"/>
                </a:cxn>
                <a:cxn ang="0">
                  <a:pos x="191" y="84"/>
                </a:cxn>
                <a:cxn ang="0">
                  <a:pos x="194" y="94"/>
                </a:cxn>
                <a:cxn ang="0">
                  <a:pos x="191" y="105"/>
                </a:cxn>
                <a:cxn ang="0">
                  <a:pos x="189" y="116"/>
                </a:cxn>
                <a:cxn ang="0">
                  <a:pos x="185" y="127"/>
                </a:cxn>
                <a:cxn ang="0">
                  <a:pos x="179" y="136"/>
                </a:cxn>
                <a:cxn ang="0">
                  <a:pos x="171" y="149"/>
                </a:cxn>
                <a:cxn ang="0">
                  <a:pos x="164" y="158"/>
                </a:cxn>
                <a:cxn ang="0">
                  <a:pos x="152" y="168"/>
                </a:cxn>
                <a:cxn ang="0">
                  <a:pos x="141" y="175"/>
                </a:cxn>
                <a:cxn ang="0">
                  <a:pos x="129" y="181"/>
                </a:cxn>
                <a:cxn ang="0">
                  <a:pos x="119" y="184"/>
                </a:cxn>
                <a:cxn ang="0">
                  <a:pos x="106" y="185"/>
                </a:cxn>
                <a:cxn ang="0">
                  <a:pos x="97" y="188"/>
                </a:cxn>
                <a:cxn ang="0">
                  <a:pos x="83" y="185"/>
                </a:cxn>
                <a:cxn ang="0">
                  <a:pos x="74" y="183"/>
                </a:cxn>
                <a:cxn ang="0">
                  <a:pos x="63" y="181"/>
                </a:cxn>
                <a:cxn ang="0">
                  <a:pos x="55" y="176"/>
                </a:cxn>
                <a:cxn ang="0">
                  <a:pos x="43" y="169"/>
                </a:cxn>
                <a:cxn ang="0">
                  <a:pos x="37" y="164"/>
                </a:cxn>
                <a:cxn ang="0">
                  <a:pos x="26" y="156"/>
                </a:cxn>
                <a:cxn ang="0">
                  <a:pos x="21" y="148"/>
                </a:cxn>
                <a:cxn ang="0">
                  <a:pos x="14" y="138"/>
                </a:cxn>
                <a:cxn ang="0">
                  <a:pos x="9" y="129"/>
                </a:cxn>
                <a:cxn ang="0">
                  <a:pos x="4" y="119"/>
                </a:cxn>
                <a:cxn ang="0">
                  <a:pos x="3" y="110"/>
                </a:cxn>
                <a:cxn ang="0">
                  <a:pos x="1" y="97"/>
                </a:cxn>
                <a:cxn ang="0">
                  <a:pos x="1" y="88"/>
                </a:cxn>
                <a:cxn ang="0">
                  <a:pos x="3" y="76"/>
                </a:cxn>
                <a:cxn ang="0">
                  <a:pos x="5" y="66"/>
                </a:cxn>
                <a:cxn ang="0">
                  <a:pos x="9" y="54"/>
                </a:cxn>
                <a:cxn ang="0">
                  <a:pos x="16" y="45"/>
                </a:cxn>
                <a:cxn ang="0">
                  <a:pos x="25" y="33"/>
                </a:cxn>
              </a:cxnLst>
              <a:rect l="0" t="0" r="r" b="b"/>
              <a:pathLst>
                <a:path w="195" h="189">
                  <a:moveTo>
                    <a:pt x="29" y="29"/>
                  </a:moveTo>
                  <a:lnTo>
                    <a:pt x="29" y="29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1" y="18"/>
                  </a:lnTo>
                  <a:lnTo>
                    <a:pt x="43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51" y="13"/>
                  </a:lnTo>
                  <a:lnTo>
                    <a:pt x="51" y="12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59" y="8"/>
                  </a:lnTo>
                  <a:lnTo>
                    <a:pt x="62" y="8"/>
                  </a:lnTo>
                  <a:lnTo>
                    <a:pt x="64" y="6"/>
                  </a:lnTo>
                  <a:lnTo>
                    <a:pt x="65" y="6"/>
                  </a:lnTo>
                  <a:lnTo>
                    <a:pt x="69" y="5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00" y="1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11" y="1"/>
                  </a:lnTo>
                  <a:lnTo>
                    <a:pt x="113" y="2"/>
                  </a:lnTo>
                  <a:lnTo>
                    <a:pt x="114" y="2"/>
                  </a:lnTo>
                  <a:lnTo>
                    <a:pt x="117" y="2"/>
                  </a:lnTo>
                  <a:lnTo>
                    <a:pt x="119" y="4"/>
                  </a:lnTo>
                  <a:lnTo>
                    <a:pt x="122" y="4"/>
                  </a:lnTo>
                  <a:lnTo>
                    <a:pt x="123" y="4"/>
                  </a:lnTo>
                  <a:lnTo>
                    <a:pt x="125" y="5"/>
                  </a:lnTo>
                  <a:lnTo>
                    <a:pt x="128" y="6"/>
                  </a:lnTo>
                  <a:lnTo>
                    <a:pt x="130" y="6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36" y="9"/>
                  </a:lnTo>
                  <a:lnTo>
                    <a:pt x="138" y="10"/>
                  </a:lnTo>
                  <a:lnTo>
                    <a:pt x="138" y="10"/>
                  </a:lnTo>
                  <a:lnTo>
                    <a:pt x="142" y="13"/>
                  </a:lnTo>
                  <a:lnTo>
                    <a:pt x="142" y="13"/>
                  </a:lnTo>
                  <a:lnTo>
                    <a:pt x="146" y="15"/>
                  </a:lnTo>
                  <a:lnTo>
                    <a:pt x="147" y="16"/>
                  </a:lnTo>
                  <a:lnTo>
                    <a:pt x="149" y="17"/>
                  </a:lnTo>
                  <a:lnTo>
                    <a:pt x="149" y="17"/>
                  </a:lnTo>
                  <a:lnTo>
                    <a:pt x="153" y="20"/>
                  </a:lnTo>
                  <a:lnTo>
                    <a:pt x="154" y="20"/>
                  </a:lnTo>
                  <a:lnTo>
                    <a:pt x="156" y="23"/>
                  </a:lnTo>
                  <a:lnTo>
                    <a:pt x="156" y="23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2" y="29"/>
                  </a:lnTo>
                  <a:lnTo>
                    <a:pt x="164" y="30"/>
                  </a:lnTo>
                  <a:lnTo>
                    <a:pt x="166" y="31"/>
                  </a:lnTo>
                  <a:lnTo>
                    <a:pt x="166" y="32"/>
                  </a:lnTo>
                  <a:lnTo>
                    <a:pt x="170" y="35"/>
                  </a:lnTo>
                  <a:lnTo>
                    <a:pt x="170" y="35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4" y="41"/>
                  </a:lnTo>
                  <a:lnTo>
                    <a:pt x="174" y="41"/>
                  </a:lnTo>
                  <a:lnTo>
                    <a:pt x="177" y="45"/>
                  </a:lnTo>
                  <a:lnTo>
                    <a:pt x="178" y="46"/>
                  </a:lnTo>
                  <a:lnTo>
                    <a:pt x="179" y="48"/>
                  </a:lnTo>
                  <a:lnTo>
                    <a:pt x="179" y="48"/>
                  </a:lnTo>
                  <a:lnTo>
                    <a:pt x="182" y="53"/>
                  </a:lnTo>
                  <a:lnTo>
                    <a:pt x="182" y="53"/>
                  </a:lnTo>
                  <a:lnTo>
                    <a:pt x="183" y="55"/>
                  </a:lnTo>
                  <a:lnTo>
                    <a:pt x="183" y="56"/>
                  </a:lnTo>
                  <a:lnTo>
                    <a:pt x="185" y="60"/>
                  </a:lnTo>
                  <a:lnTo>
                    <a:pt x="186" y="61"/>
                  </a:lnTo>
                  <a:lnTo>
                    <a:pt x="186" y="63"/>
                  </a:lnTo>
                  <a:lnTo>
                    <a:pt x="188" y="64"/>
                  </a:lnTo>
                  <a:lnTo>
                    <a:pt x="189" y="68"/>
                  </a:lnTo>
                  <a:lnTo>
                    <a:pt x="189" y="69"/>
                  </a:lnTo>
                  <a:lnTo>
                    <a:pt x="189" y="71"/>
                  </a:lnTo>
                  <a:lnTo>
                    <a:pt x="190" y="73"/>
                  </a:lnTo>
                  <a:lnTo>
                    <a:pt x="190" y="76"/>
                  </a:lnTo>
                  <a:lnTo>
                    <a:pt x="190" y="77"/>
                  </a:lnTo>
                  <a:lnTo>
                    <a:pt x="191" y="80"/>
                  </a:lnTo>
                  <a:lnTo>
                    <a:pt x="191" y="81"/>
                  </a:lnTo>
                  <a:lnTo>
                    <a:pt x="191" y="84"/>
                  </a:lnTo>
                  <a:lnTo>
                    <a:pt x="191" y="85"/>
                  </a:lnTo>
                  <a:lnTo>
                    <a:pt x="191" y="89"/>
                  </a:lnTo>
                  <a:lnTo>
                    <a:pt x="191" y="89"/>
                  </a:lnTo>
                  <a:lnTo>
                    <a:pt x="194" y="94"/>
                  </a:lnTo>
                  <a:lnTo>
                    <a:pt x="194" y="94"/>
                  </a:lnTo>
                  <a:lnTo>
                    <a:pt x="191" y="97"/>
                  </a:lnTo>
                  <a:lnTo>
                    <a:pt x="191" y="98"/>
                  </a:lnTo>
                  <a:lnTo>
                    <a:pt x="191" y="102"/>
                  </a:lnTo>
                  <a:lnTo>
                    <a:pt x="191" y="103"/>
                  </a:lnTo>
                  <a:lnTo>
                    <a:pt x="191" y="105"/>
                  </a:lnTo>
                  <a:lnTo>
                    <a:pt x="191" y="107"/>
                  </a:lnTo>
                  <a:lnTo>
                    <a:pt x="190" y="111"/>
                  </a:lnTo>
                  <a:lnTo>
                    <a:pt x="190" y="111"/>
                  </a:lnTo>
                  <a:lnTo>
                    <a:pt x="190" y="116"/>
                  </a:lnTo>
                  <a:lnTo>
                    <a:pt x="189" y="116"/>
                  </a:lnTo>
                  <a:lnTo>
                    <a:pt x="189" y="119"/>
                  </a:lnTo>
                  <a:lnTo>
                    <a:pt x="188" y="120"/>
                  </a:lnTo>
                  <a:lnTo>
                    <a:pt x="186" y="124"/>
                  </a:lnTo>
                  <a:lnTo>
                    <a:pt x="186" y="125"/>
                  </a:lnTo>
                  <a:lnTo>
                    <a:pt x="185" y="127"/>
                  </a:lnTo>
                  <a:lnTo>
                    <a:pt x="185" y="128"/>
                  </a:lnTo>
                  <a:lnTo>
                    <a:pt x="183" y="133"/>
                  </a:lnTo>
                  <a:lnTo>
                    <a:pt x="182" y="133"/>
                  </a:lnTo>
                  <a:lnTo>
                    <a:pt x="180" y="136"/>
                  </a:lnTo>
                  <a:lnTo>
                    <a:pt x="179" y="136"/>
                  </a:lnTo>
                  <a:lnTo>
                    <a:pt x="178" y="141"/>
                  </a:lnTo>
                  <a:lnTo>
                    <a:pt x="177" y="142"/>
                  </a:lnTo>
                  <a:lnTo>
                    <a:pt x="174" y="145"/>
                  </a:lnTo>
                  <a:lnTo>
                    <a:pt x="173" y="146"/>
                  </a:lnTo>
                  <a:lnTo>
                    <a:pt x="171" y="149"/>
                  </a:lnTo>
                  <a:lnTo>
                    <a:pt x="171" y="150"/>
                  </a:lnTo>
                  <a:lnTo>
                    <a:pt x="168" y="153"/>
                  </a:lnTo>
                  <a:lnTo>
                    <a:pt x="166" y="154"/>
                  </a:lnTo>
                  <a:lnTo>
                    <a:pt x="164" y="157"/>
                  </a:lnTo>
                  <a:lnTo>
                    <a:pt x="164" y="158"/>
                  </a:lnTo>
                  <a:lnTo>
                    <a:pt x="160" y="161"/>
                  </a:lnTo>
                  <a:lnTo>
                    <a:pt x="158" y="162"/>
                  </a:lnTo>
                  <a:lnTo>
                    <a:pt x="155" y="165"/>
                  </a:lnTo>
                  <a:lnTo>
                    <a:pt x="154" y="165"/>
                  </a:lnTo>
                  <a:lnTo>
                    <a:pt x="152" y="168"/>
                  </a:lnTo>
                  <a:lnTo>
                    <a:pt x="149" y="169"/>
                  </a:lnTo>
                  <a:lnTo>
                    <a:pt x="147" y="170"/>
                  </a:lnTo>
                  <a:lnTo>
                    <a:pt x="146" y="172"/>
                  </a:lnTo>
                  <a:lnTo>
                    <a:pt x="141" y="174"/>
                  </a:lnTo>
                  <a:lnTo>
                    <a:pt x="141" y="175"/>
                  </a:lnTo>
                  <a:lnTo>
                    <a:pt x="137" y="176"/>
                  </a:lnTo>
                  <a:lnTo>
                    <a:pt x="137" y="177"/>
                  </a:lnTo>
                  <a:lnTo>
                    <a:pt x="132" y="178"/>
                  </a:lnTo>
                  <a:lnTo>
                    <a:pt x="131" y="178"/>
                  </a:lnTo>
                  <a:lnTo>
                    <a:pt x="129" y="181"/>
                  </a:lnTo>
                  <a:lnTo>
                    <a:pt x="128" y="181"/>
                  </a:lnTo>
                  <a:lnTo>
                    <a:pt x="124" y="182"/>
                  </a:lnTo>
                  <a:lnTo>
                    <a:pt x="123" y="183"/>
                  </a:lnTo>
                  <a:lnTo>
                    <a:pt x="119" y="183"/>
                  </a:lnTo>
                  <a:lnTo>
                    <a:pt x="119" y="184"/>
                  </a:lnTo>
                  <a:lnTo>
                    <a:pt x="114" y="184"/>
                  </a:lnTo>
                  <a:lnTo>
                    <a:pt x="114" y="184"/>
                  </a:lnTo>
                  <a:lnTo>
                    <a:pt x="111" y="185"/>
                  </a:lnTo>
                  <a:lnTo>
                    <a:pt x="108" y="185"/>
                  </a:lnTo>
                  <a:lnTo>
                    <a:pt x="106" y="185"/>
                  </a:lnTo>
                  <a:lnTo>
                    <a:pt x="105" y="185"/>
                  </a:lnTo>
                  <a:lnTo>
                    <a:pt x="102" y="185"/>
                  </a:lnTo>
                  <a:lnTo>
                    <a:pt x="100" y="185"/>
                  </a:lnTo>
                  <a:lnTo>
                    <a:pt x="97" y="188"/>
                  </a:lnTo>
                  <a:lnTo>
                    <a:pt x="97" y="188"/>
                  </a:lnTo>
                  <a:lnTo>
                    <a:pt x="92" y="185"/>
                  </a:lnTo>
                  <a:lnTo>
                    <a:pt x="92" y="185"/>
                  </a:lnTo>
                  <a:lnTo>
                    <a:pt x="88" y="185"/>
                  </a:lnTo>
                  <a:lnTo>
                    <a:pt x="87" y="185"/>
                  </a:lnTo>
                  <a:lnTo>
                    <a:pt x="83" y="185"/>
                  </a:lnTo>
                  <a:lnTo>
                    <a:pt x="82" y="185"/>
                  </a:lnTo>
                  <a:lnTo>
                    <a:pt x="80" y="184"/>
                  </a:lnTo>
                  <a:lnTo>
                    <a:pt x="79" y="184"/>
                  </a:lnTo>
                  <a:lnTo>
                    <a:pt x="75" y="184"/>
                  </a:lnTo>
                  <a:lnTo>
                    <a:pt x="74" y="183"/>
                  </a:lnTo>
                  <a:lnTo>
                    <a:pt x="71" y="183"/>
                  </a:lnTo>
                  <a:lnTo>
                    <a:pt x="70" y="183"/>
                  </a:lnTo>
                  <a:lnTo>
                    <a:pt x="67" y="182"/>
                  </a:lnTo>
                  <a:lnTo>
                    <a:pt x="65" y="181"/>
                  </a:lnTo>
                  <a:lnTo>
                    <a:pt x="63" y="181"/>
                  </a:lnTo>
                  <a:lnTo>
                    <a:pt x="62" y="178"/>
                  </a:lnTo>
                  <a:lnTo>
                    <a:pt x="58" y="177"/>
                  </a:lnTo>
                  <a:lnTo>
                    <a:pt x="57" y="177"/>
                  </a:lnTo>
                  <a:lnTo>
                    <a:pt x="55" y="176"/>
                  </a:lnTo>
                  <a:lnTo>
                    <a:pt x="55" y="176"/>
                  </a:lnTo>
                  <a:lnTo>
                    <a:pt x="50" y="174"/>
                  </a:lnTo>
                  <a:lnTo>
                    <a:pt x="50" y="174"/>
                  </a:lnTo>
                  <a:lnTo>
                    <a:pt x="47" y="172"/>
                  </a:lnTo>
                  <a:lnTo>
                    <a:pt x="46" y="170"/>
                  </a:lnTo>
                  <a:lnTo>
                    <a:pt x="43" y="169"/>
                  </a:lnTo>
                  <a:lnTo>
                    <a:pt x="43" y="169"/>
                  </a:lnTo>
                  <a:lnTo>
                    <a:pt x="40" y="167"/>
                  </a:lnTo>
                  <a:lnTo>
                    <a:pt x="39" y="167"/>
                  </a:lnTo>
                  <a:lnTo>
                    <a:pt x="37" y="164"/>
                  </a:lnTo>
                  <a:lnTo>
                    <a:pt x="37" y="164"/>
                  </a:lnTo>
                  <a:lnTo>
                    <a:pt x="33" y="161"/>
                  </a:lnTo>
                  <a:lnTo>
                    <a:pt x="32" y="161"/>
                  </a:lnTo>
                  <a:lnTo>
                    <a:pt x="31" y="158"/>
                  </a:lnTo>
                  <a:lnTo>
                    <a:pt x="29" y="157"/>
                  </a:lnTo>
                  <a:lnTo>
                    <a:pt x="26" y="156"/>
                  </a:lnTo>
                  <a:lnTo>
                    <a:pt x="26" y="154"/>
                  </a:lnTo>
                  <a:lnTo>
                    <a:pt x="23" y="152"/>
                  </a:lnTo>
                  <a:lnTo>
                    <a:pt x="23" y="152"/>
                  </a:lnTo>
                  <a:lnTo>
                    <a:pt x="21" y="149"/>
                  </a:lnTo>
                  <a:lnTo>
                    <a:pt x="21" y="148"/>
                  </a:lnTo>
                  <a:lnTo>
                    <a:pt x="17" y="145"/>
                  </a:lnTo>
                  <a:lnTo>
                    <a:pt x="17" y="145"/>
                  </a:lnTo>
                  <a:lnTo>
                    <a:pt x="16" y="142"/>
                  </a:lnTo>
                  <a:lnTo>
                    <a:pt x="15" y="141"/>
                  </a:lnTo>
                  <a:lnTo>
                    <a:pt x="14" y="138"/>
                  </a:lnTo>
                  <a:lnTo>
                    <a:pt x="14" y="138"/>
                  </a:lnTo>
                  <a:lnTo>
                    <a:pt x="11" y="134"/>
                  </a:lnTo>
                  <a:lnTo>
                    <a:pt x="11" y="134"/>
                  </a:lnTo>
                  <a:lnTo>
                    <a:pt x="9" y="132"/>
                  </a:lnTo>
                  <a:lnTo>
                    <a:pt x="9" y="129"/>
                  </a:lnTo>
                  <a:lnTo>
                    <a:pt x="8" y="127"/>
                  </a:lnTo>
                  <a:lnTo>
                    <a:pt x="7" y="126"/>
                  </a:lnTo>
                  <a:lnTo>
                    <a:pt x="7" y="124"/>
                  </a:lnTo>
                  <a:lnTo>
                    <a:pt x="5" y="121"/>
                  </a:lnTo>
                  <a:lnTo>
                    <a:pt x="4" y="119"/>
                  </a:lnTo>
                  <a:lnTo>
                    <a:pt x="4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3" y="111"/>
                  </a:lnTo>
                  <a:lnTo>
                    <a:pt x="3" y="110"/>
                  </a:lnTo>
                  <a:lnTo>
                    <a:pt x="1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5"/>
                  </a:lnTo>
                  <a:lnTo>
                    <a:pt x="1" y="84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3" y="76"/>
                  </a:lnTo>
                  <a:lnTo>
                    <a:pt x="3" y="76"/>
                  </a:lnTo>
                  <a:lnTo>
                    <a:pt x="3" y="71"/>
                  </a:lnTo>
                  <a:lnTo>
                    <a:pt x="4" y="71"/>
                  </a:lnTo>
                  <a:lnTo>
                    <a:pt x="4" y="68"/>
                  </a:lnTo>
                  <a:lnTo>
                    <a:pt x="5" y="66"/>
                  </a:lnTo>
                  <a:lnTo>
                    <a:pt x="7" y="63"/>
                  </a:lnTo>
                  <a:lnTo>
                    <a:pt x="7" y="62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3" y="49"/>
                  </a:lnTo>
                  <a:lnTo>
                    <a:pt x="14" y="49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7" y="41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9" y="30"/>
                  </a:lnTo>
                  <a:lnTo>
                    <a:pt x="29" y="29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000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46" name="Freeform 33"/>
            <p:cNvSpPr>
              <a:spLocks/>
            </p:cNvSpPr>
            <p:nvPr/>
          </p:nvSpPr>
          <p:spPr bwMode="auto">
            <a:xfrm>
              <a:off x="2763" y="1561"/>
              <a:ext cx="195" cy="189"/>
            </a:xfrm>
            <a:custGeom>
              <a:avLst/>
              <a:gdLst>
                <a:gd name="T0" fmla="*/ 34 w 195"/>
                <a:gd name="T1" fmla="*/ 24 h 189"/>
                <a:gd name="T2" fmla="*/ 43 w 195"/>
                <a:gd name="T3" fmla="*/ 17 h 189"/>
                <a:gd name="T4" fmla="*/ 51 w 195"/>
                <a:gd name="T5" fmla="*/ 12 h 189"/>
                <a:gd name="T6" fmla="*/ 62 w 195"/>
                <a:gd name="T7" fmla="*/ 8 h 189"/>
                <a:gd name="T8" fmla="*/ 70 w 195"/>
                <a:gd name="T9" fmla="*/ 4 h 189"/>
                <a:gd name="T10" fmla="*/ 82 w 195"/>
                <a:gd name="T11" fmla="*/ 1 h 189"/>
                <a:gd name="T12" fmla="*/ 91 w 195"/>
                <a:gd name="T13" fmla="*/ 1 h 189"/>
                <a:gd name="T14" fmla="*/ 105 w 195"/>
                <a:gd name="T15" fmla="*/ 1 h 189"/>
                <a:gd name="T16" fmla="*/ 113 w 195"/>
                <a:gd name="T17" fmla="*/ 2 h 189"/>
                <a:gd name="T18" fmla="*/ 122 w 195"/>
                <a:gd name="T19" fmla="*/ 4 h 189"/>
                <a:gd name="T20" fmla="*/ 130 w 195"/>
                <a:gd name="T21" fmla="*/ 6 h 189"/>
                <a:gd name="T22" fmla="*/ 138 w 195"/>
                <a:gd name="T23" fmla="*/ 10 h 189"/>
                <a:gd name="T24" fmla="*/ 149 w 195"/>
                <a:gd name="T25" fmla="*/ 17 h 189"/>
                <a:gd name="T26" fmla="*/ 160 w 195"/>
                <a:gd name="T27" fmla="*/ 25 h 189"/>
                <a:gd name="T28" fmla="*/ 166 w 195"/>
                <a:gd name="T29" fmla="*/ 31 h 189"/>
                <a:gd name="T30" fmla="*/ 172 w 195"/>
                <a:gd name="T31" fmla="*/ 39 h 189"/>
                <a:gd name="T32" fmla="*/ 179 w 195"/>
                <a:gd name="T33" fmla="*/ 48 h 189"/>
                <a:gd name="T34" fmla="*/ 185 w 195"/>
                <a:gd name="T35" fmla="*/ 60 h 189"/>
                <a:gd name="T36" fmla="*/ 189 w 195"/>
                <a:gd name="T37" fmla="*/ 68 h 189"/>
                <a:gd name="T38" fmla="*/ 190 w 195"/>
                <a:gd name="T39" fmla="*/ 76 h 189"/>
                <a:gd name="T40" fmla="*/ 191 w 195"/>
                <a:gd name="T41" fmla="*/ 84 h 189"/>
                <a:gd name="T42" fmla="*/ 191 w 195"/>
                <a:gd name="T43" fmla="*/ 97 h 189"/>
                <a:gd name="T44" fmla="*/ 191 w 195"/>
                <a:gd name="T45" fmla="*/ 105 h 189"/>
                <a:gd name="T46" fmla="*/ 189 w 195"/>
                <a:gd name="T47" fmla="*/ 116 h 189"/>
                <a:gd name="T48" fmla="*/ 186 w 195"/>
                <a:gd name="T49" fmla="*/ 125 h 189"/>
                <a:gd name="T50" fmla="*/ 182 w 195"/>
                <a:gd name="T51" fmla="*/ 133 h 189"/>
                <a:gd name="T52" fmla="*/ 177 w 195"/>
                <a:gd name="T53" fmla="*/ 142 h 189"/>
                <a:gd name="T54" fmla="*/ 171 w 195"/>
                <a:gd name="T55" fmla="*/ 150 h 189"/>
                <a:gd name="T56" fmla="*/ 164 w 195"/>
                <a:gd name="T57" fmla="*/ 158 h 189"/>
                <a:gd name="T58" fmla="*/ 154 w 195"/>
                <a:gd name="T59" fmla="*/ 165 h 189"/>
                <a:gd name="T60" fmla="*/ 146 w 195"/>
                <a:gd name="T61" fmla="*/ 172 h 189"/>
                <a:gd name="T62" fmla="*/ 137 w 195"/>
                <a:gd name="T63" fmla="*/ 177 h 189"/>
                <a:gd name="T64" fmla="*/ 128 w 195"/>
                <a:gd name="T65" fmla="*/ 181 h 189"/>
                <a:gd name="T66" fmla="*/ 119 w 195"/>
                <a:gd name="T67" fmla="*/ 184 h 189"/>
                <a:gd name="T68" fmla="*/ 106 w 195"/>
                <a:gd name="T69" fmla="*/ 185 h 189"/>
                <a:gd name="T70" fmla="*/ 97 w 195"/>
                <a:gd name="T71" fmla="*/ 188 h 189"/>
                <a:gd name="T72" fmla="*/ 83 w 195"/>
                <a:gd name="T73" fmla="*/ 185 h 189"/>
                <a:gd name="T74" fmla="*/ 75 w 195"/>
                <a:gd name="T75" fmla="*/ 184 h 189"/>
                <a:gd name="T76" fmla="*/ 67 w 195"/>
                <a:gd name="T77" fmla="*/ 182 h 189"/>
                <a:gd name="T78" fmla="*/ 58 w 195"/>
                <a:gd name="T79" fmla="*/ 177 h 189"/>
                <a:gd name="T80" fmla="*/ 47 w 195"/>
                <a:gd name="T81" fmla="*/ 172 h 189"/>
                <a:gd name="T82" fmla="*/ 39 w 195"/>
                <a:gd name="T83" fmla="*/ 167 h 189"/>
                <a:gd name="T84" fmla="*/ 31 w 195"/>
                <a:gd name="T85" fmla="*/ 158 h 189"/>
                <a:gd name="T86" fmla="*/ 23 w 195"/>
                <a:gd name="T87" fmla="*/ 152 h 189"/>
                <a:gd name="T88" fmla="*/ 16 w 195"/>
                <a:gd name="T89" fmla="*/ 142 h 189"/>
                <a:gd name="T90" fmla="*/ 9 w 195"/>
                <a:gd name="T91" fmla="*/ 132 h 189"/>
                <a:gd name="T92" fmla="*/ 7 w 195"/>
                <a:gd name="T93" fmla="*/ 124 h 189"/>
                <a:gd name="T94" fmla="*/ 4 w 195"/>
                <a:gd name="T95" fmla="*/ 116 h 189"/>
                <a:gd name="T96" fmla="*/ 1 w 195"/>
                <a:gd name="T97" fmla="*/ 107 h 189"/>
                <a:gd name="T98" fmla="*/ 1 w 195"/>
                <a:gd name="T99" fmla="*/ 97 h 189"/>
                <a:gd name="T100" fmla="*/ 1 w 195"/>
                <a:gd name="T101" fmla="*/ 85 h 189"/>
                <a:gd name="T102" fmla="*/ 3 w 195"/>
                <a:gd name="T103" fmla="*/ 76 h 189"/>
                <a:gd name="T104" fmla="*/ 5 w 195"/>
                <a:gd name="T105" fmla="*/ 66 h 189"/>
                <a:gd name="T106" fmla="*/ 8 w 195"/>
                <a:gd name="T107" fmla="*/ 58 h 189"/>
                <a:gd name="T108" fmla="*/ 14 w 195"/>
                <a:gd name="T109" fmla="*/ 49 h 189"/>
                <a:gd name="T110" fmla="*/ 20 w 195"/>
                <a:gd name="T111" fmla="*/ 40 h 189"/>
                <a:gd name="T112" fmla="*/ 26 w 195"/>
                <a:gd name="T113" fmla="*/ 32 h 18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5"/>
                <a:gd name="T172" fmla="*/ 0 h 189"/>
                <a:gd name="T173" fmla="*/ 195 w 195"/>
                <a:gd name="T174" fmla="*/ 189 h 18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5" h="189">
                  <a:moveTo>
                    <a:pt x="29" y="29"/>
                  </a:moveTo>
                  <a:lnTo>
                    <a:pt x="29" y="29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1" y="18"/>
                  </a:lnTo>
                  <a:lnTo>
                    <a:pt x="43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51" y="13"/>
                  </a:lnTo>
                  <a:lnTo>
                    <a:pt x="51" y="12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59" y="8"/>
                  </a:lnTo>
                  <a:lnTo>
                    <a:pt x="62" y="8"/>
                  </a:lnTo>
                  <a:lnTo>
                    <a:pt x="64" y="6"/>
                  </a:lnTo>
                  <a:lnTo>
                    <a:pt x="65" y="6"/>
                  </a:lnTo>
                  <a:lnTo>
                    <a:pt x="69" y="5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7" y="0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11" y="1"/>
                  </a:lnTo>
                  <a:lnTo>
                    <a:pt x="113" y="2"/>
                  </a:lnTo>
                  <a:lnTo>
                    <a:pt x="114" y="2"/>
                  </a:lnTo>
                  <a:lnTo>
                    <a:pt x="117" y="2"/>
                  </a:lnTo>
                  <a:lnTo>
                    <a:pt x="119" y="4"/>
                  </a:lnTo>
                  <a:lnTo>
                    <a:pt x="122" y="4"/>
                  </a:lnTo>
                  <a:lnTo>
                    <a:pt x="123" y="4"/>
                  </a:lnTo>
                  <a:lnTo>
                    <a:pt x="125" y="5"/>
                  </a:lnTo>
                  <a:lnTo>
                    <a:pt x="128" y="6"/>
                  </a:lnTo>
                  <a:lnTo>
                    <a:pt x="130" y="6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36" y="9"/>
                  </a:lnTo>
                  <a:lnTo>
                    <a:pt x="138" y="10"/>
                  </a:lnTo>
                  <a:lnTo>
                    <a:pt x="142" y="13"/>
                  </a:lnTo>
                  <a:lnTo>
                    <a:pt x="146" y="15"/>
                  </a:lnTo>
                  <a:lnTo>
                    <a:pt x="147" y="16"/>
                  </a:lnTo>
                  <a:lnTo>
                    <a:pt x="149" y="17"/>
                  </a:lnTo>
                  <a:lnTo>
                    <a:pt x="153" y="20"/>
                  </a:lnTo>
                  <a:lnTo>
                    <a:pt x="154" y="20"/>
                  </a:lnTo>
                  <a:lnTo>
                    <a:pt x="156" y="23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2" y="29"/>
                  </a:lnTo>
                  <a:lnTo>
                    <a:pt x="164" y="30"/>
                  </a:lnTo>
                  <a:lnTo>
                    <a:pt x="166" y="31"/>
                  </a:lnTo>
                  <a:lnTo>
                    <a:pt x="166" y="32"/>
                  </a:lnTo>
                  <a:lnTo>
                    <a:pt x="170" y="35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4" y="41"/>
                  </a:lnTo>
                  <a:lnTo>
                    <a:pt x="177" y="45"/>
                  </a:lnTo>
                  <a:lnTo>
                    <a:pt x="178" y="46"/>
                  </a:lnTo>
                  <a:lnTo>
                    <a:pt x="179" y="48"/>
                  </a:lnTo>
                  <a:lnTo>
                    <a:pt x="182" y="53"/>
                  </a:lnTo>
                  <a:lnTo>
                    <a:pt x="183" y="55"/>
                  </a:lnTo>
                  <a:lnTo>
                    <a:pt x="183" y="56"/>
                  </a:lnTo>
                  <a:lnTo>
                    <a:pt x="185" y="60"/>
                  </a:lnTo>
                  <a:lnTo>
                    <a:pt x="186" y="61"/>
                  </a:lnTo>
                  <a:lnTo>
                    <a:pt x="186" y="63"/>
                  </a:lnTo>
                  <a:lnTo>
                    <a:pt x="188" y="64"/>
                  </a:lnTo>
                  <a:lnTo>
                    <a:pt x="189" y="68"/>
                  </a:lnTo>
                  <a:lnTo>
                    <a:pt x="189" y="69"/>
                  </a:lnTo>
                  <a:lnTo>
                    <a:pt x="189" y="71"/>
                  </a:lnTo>
                  <a:lnTo>
                    <a:pt x="190" y="73"/>
                  </a:lnTo>
                  <a:lnTo>
                    <a:pt x="190" y="76"/>
                  </a:lnTo>
                  <a:lnTo>
                    <a:pt x="190" y="77"/>
                  </a:lnTo>
                  <a:lnTo>
                    <a:pt x="191" y="80"/>
                  </a:lnTo>
                  <a:lnTo>
                    <a:pt x="191" y="81"/>
                  </a:lnTo>
                  <a:lnTo>
                    <a:pt x="191" y="84"/>
                  </a:lnTo>
                  <a:lnTo>
                    <a:pt x="191" y="85"/>
                  </a:lnTo>
                  <a:lnTo>
                    <a:pt x="191" y="89"/>
                  </a:lnTo>
                  <a:lnTo>
                    <a:pt x="194" y="94"/>
                  </a:lnTo>
                  <a:lnTo>
                    <a:pt x="191" y="97"/>
                  </a:lnTo>
                  <a:lnTo>
                    <a:pt x="191" y="98"/>
                  </a:lnTo>
                  <a:lnTo>
                    <a:pt x="191" y="102"/>
                  </a:lnTo>
                  <a:lnTo>
                    <a:pt x="191" y="103"/>
                  </a:lnTo>
                  <a:lnTo>
                    <a:pt x="191" y="105"/>
                  </a:lnTo>
                  <a:lnTo>
                    <a:pt x="191" y="107"/>
                  </a:lnTo>
                  <a:lnTo>
                    <a:pt x="190" y="111"/>
                  </a:lnTo>
                  <a:lnTo>
                    <a:pt x="190" y="116"/>
                  </a:lnTo>
                  <a:lnTo>
                    <a:pt x="189" y="116"/>
                  </a:lnTo>
                  <a:lnTo>
                    <a:pt x="189" y="119"/>
                  </a:lnTo>
                  <a:lnTo>
                    <a:pt x="188" y="120"/>
                  </a:lnTo>
                  <a:lnTo>
                    <a:pt x="186" y="124"/>
                  </a:lnTo>
                  <a:lnTo>
                    <a:pt x="186" y="125"/>
                  </a:lnTo>
                  <a:lnTo>
                    <a:pt x="185" y="127"/>
                  </a:lnTo>
                  <a:lnTo>
                    <a:pt x="185" y="128"/>
                  </a:lnTo>
                  <a:lnTo>
                    <a:pt x="183" y="133"/>
                  </a:lnTo>
                  <a:lnTo>
                    <a:pt x="182" y="133"/>
                  </a:lnTo>
                  <a:lnTo>
                    <a:pt x="180" y="136"/>
                  </a:lnTo>
                  <a:lnTo>
                    <a:pt x="179" y="136"/>
                  </a:lnTo>
                  <a:lnTo>
                    <a:pt x="178" y="141"/>
                  </a:lnTo>
                  <a:lnTo>
                    <a:pt x="177" y="142"/>
                  </a:lnTo>
                  <a:lnTo>
                    <a:pt x="174" y="145"/>
                  </a:lnTo>
                  <a:lnTo>
                    <a:pt x="173" y="146"/>
                  </a:lnTo>
                  <a:lnTo>
                    <a:pt x="171" y="149"/>
                  </a:lnTo>
                  <a:lnTo>
                    <a:pt x="171" y="150"/>
                  </a:lnTo>
                  <a:lnTo>
                    <a:pt x="168" y="153"/>
                  </a:lnTo>
                  <a:lnTo>
                    <a:pt x="166" y="154"/>
                  </a:lnTo>
                  <a:lnTo>
                    <a:pt x="164" y="157"/>
                  </a:lnTo>
                  <a:lnTo>
                    <a:pt x="164" y="158"/>
                  </a:lnTo>
                  <a:lnTo>
                    <a:pt x="160" y="161"/>
                  </a:lnTo>
                  <a:lnTo>
                    <a:pt x="158" y="162"/>
                  </a:lnTo>
                  <a:lnTo>
                    <a:pt x="155" y="165"/>
                  </a:lnTo>
                  <a:lnTo>
                    <a:pt x="154" y="165"/>
                  </a:lnTo>
                  <a:lnTo>
                    <a:pt x="152" y="168"/>
                  </a:lnTo>
                  <a:lnTo>
                    <a:pt x="149" y="169"/>
                  </a:lnTo>
                  <a:lnTo>
                    <a:pt x="147" y="170"/>
                  </a:lnTo>
                  <a:lnTo>
                    <a:pt x="146" y="172"/>
                  </a:lnTo>
                  <a:lnTo>
                    <a:pt x="141" y="174"/>
                  </a:lnTo>
                  <a:lnTo>
                    <a:pt x="141" y="175"/>
                  </a:lnTo>
                  <a:lnTo>
                    <a:pt x="137" y="176"/>
                  </a:lnTo>
                  <a:lnTo>
                    <a:pt x="137" y="177"/>
                  </a:lnTo>
                  <a:lnTo>
                    <a:pt x="132" y="178"/>
                  </a:lnTo>
                  <a:lnTo>
                    <a:pt x="131" y="178"/>
                  </a:lnTo>
                  <a:lnTo>
                    <a:pt x="129" y="181"/>
                  </a:lnTo>
                  <a:lnTo>
                    <a:pt x="128" y="181"/>
                  </a:lnTo>
                  <a:lnTo>
                    <a:pt x="124" y="182"/>
                  </a:lnTo>
                  <a:lnTo>
                    <a:pt x="123" y="183"/>
                  </a:lnTo>
                  <a:lnTo>
                    <a:pt x="119" y="183"/>
                  </a:lnTo>
                  <a:lnTo>
                    <a:pt x="119" y="184"/>
                  </a:lnTo>
                  <a:lnTo>
                    <a:pt x="114" y="184"/>
                  </a:lnTo>
                  <a:lnTo>
                    <a:pt x="111" y="185"/>
                  </a:lnTo>
                  <a:lnTo>
                    <a:pt x="108" y="185"/>
                  </a:lnTo>
                  <a:lnTo>
                    <a:pt x="106" y="185"/>
                  </a:lnTo>
                  <a:lnTo>
                    <a:pt x="105" y="185"/>
                  </a:lnTo>
                  <a:lnTo>
                    <a:pt x="102" y="185"/>
                  </a:lnTo>
                  <a:lnTo>
                    <a:pt x="100" y="185"/>
                  </a:lnTo>
                  <a:lnTo>
                    <a:pt x="97" y="188"/>
                  </a:lnTo>
                  <a:lnTo>
                    <a:pt x="92" y="185"/>
                  </a:lnTo>
                  <a:lnTo>
                    <a:pt x="88" y="185"/>
                  </a:lnTo>
                  <a:lnTo>
                    <a:pt x="87" y="185"/>
                  </a:lnTo>
                  <a:lnTo>
                    <a:pt x="83" y="185"/>
                  </a:lnTo>
                  <a:lnTo>
                    <a:pt x="82" y="185"/>
                  </a:lnTo>
                  <a:lnTo>
                    <a:pt x="80" y="184"/>
                  </a:lnTo>
                  <a:lnTo>
                    <a:pt x="79" y="184"/>
                  </a:lnTo>
                  <a:lnTo>
                    <a:pt x="75" y="184"/>
                  </a:lnTo>
                  <a:lnTo>
                    <a:pt x="74" y="183"/>
                  </a:lnTo>
                  <a:lnTo>
                    <a:pt x="71" y="183"/>
                  </a:lnTo>
                  <a:lnTo>
                    <a:pt x="70" y="183"/>
                  </a:lnTo>
                  <a:lnTo>
                    <a:pt x="67" y="182"/>
                  </a:lnTo>
                  <a:lnTo>
                    <a:pt x="65" y="181"/>
                  </a:lnTo>
                  <a:lnTo>
                    <a:pt x="63" y="181"/>
                  </a:lnTo>
                  <a:lnTo>
                    <a:pt x="62" y="178"/>
                  </a:lnTo>
                  <a:lnTo>
                    <a:pt x="58" y="177"/>
                  </a:lnTo>
                  <a:lnTo>
                    <a:pt x="57" y="177"/>
                  </a:lnTo>
                  <a:lnTo>
                    <a:pt x="55" y="176"/>
                  </a:lnTo>
                  <a:lnTo>
                    <a:pt x="50" y="174"/>
                  </a:lnTo>
                  <a:lnTo>
                    <a:pt x="47" y="172"/>
                  </a:lnTo>
                  <a:lnTo>
                    <a:pt x="46" y="170"/>
                  </a:lnTo>
                  <a:lnTo>
                    <a:pt x="43" y="169"/>
                  </a:lnTo>
                  <a:lnTo>
                    <a:pt x="40" y="167"/>
                  </a:lnTo>
                  <a:lnTo>
                    <a:pt x="39" y="167"/>
                  </a:lnTo>
                  <a:lnTo>
                    <a:pt x="37" y="164"/>
                  </a:lnTo>
                  <a:lnTo>
                    <a:pt x="33" y="161"/>
                  </a:lnTo>
                  <a:lnTo>
                    <a:pt x="32" y="161"/>
                  </a:lnTo>
                  <a:lnTo>
                    <a:pt x="31" y="158"/>
                  </a:lnTo>
                  <a:lnTo>
                    <a:pt x="29" y="157"/>
                  </a:lnTo>
                  <a:lnTo>
                    <a:pt x="26" y="156"/>
                  </a:lnTo>
                  <a:lnTo>
                    <a:pt x="26" y="154"/>
                  </a:lnTo>
                  <a:lnTo>
                    <a:pt x="23" y="152"/>
                  </a:lnTo>
                  <a:lnTo>
                    <a:pt x="21" y="149"/>
                  </a:lnTo>
                  <a:lnTo>
                    <a:pt x="21" y="148"/>
                  </a:lnTo>
                  <a:lnTo>
                    <a:pt x="17" y="145"/>
                  </a:lnTo>
                  <a:lnTo>
                    <a:pt x="16" y="142"/>
                  </a:lnTo>
                  <a:lnTo>
                    <a:pt x="15" y="141"/>
                  </a:lnTo>
                  <a:lnTo>
                    <a:pt x="14" y="138"/>
                  </a:lnTo>
                  <a:lnTo>
                    <a:pt x="11" y="134"/>
                  </a:lnTo>
                  <a:lnTo>
                    <a:pt x="9" y="132"/>
                  </a:lnTo>
                  <a:lnTo>
                    <a:pt x="9" y="129"/>
                  </a:lnTo>
                  <a:lnTo>
                    <a:pt x="8" y="127"/>
                  </a:lnTo>
                  <a:lnTo>
                    <a:pt x="7" y="126"/>
                  </a:lnTo>
                  <a:lnTo>
                    <a:pt x="7" y="124"/>
                  </a:lnTo>
                  <a:lnTo>
                    <a:pt x="5" y="121"/>
                  </a:lnTo>
                  <a:lnTo>
                    <a:pt x="4" y="119"/>
                  </a:lnTo>
                  <a:lnTo>
                    <a:pt x="4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3" y="111"/>
                  </a:lnTo>
                  <a:lnTo>
                    <a:pt x="3" y="110"/>
                  </a:lnTo>
                  <a:lnTo>
                    <a:pt x="1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7"/>
                  </a:lnTo>
                  <a:lnTo>
                    <a:pt x="0" y="94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5"/>
                  </a:lnTo>
                  <a:lnTo>
                    <a:pt x="1" y="84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3" y="76"/>
                  </a:lnTo>
                  <a:lnTo>
                    <a:pt x="3" y="71"/>
                  </a:lnTo>
                  <a:lnTo>
                    <a:pt x="4" y="71"/>
                  </a:lnTo>
                  <a:lnTo>
                    <a:pt x="4" y="68"/>
                  </a:lnTo>
                  <a:lnTo>
                    <a:pt x="5" y="66"/>
                  </a:lnTo>
                  <a:lnTo>
                    <a:pt x="7" y="63"/>
                  </a:lnTo>
                  <a:lnTo>
                    <a:pt x="7" y="62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3" y="49"/>
                  </a:lnTo>
                  <a:lnTo>
                    <a:pt x="14" y="49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7" y="41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9" y="30"/>
                  </a:lnTo>
                  <a:lnTo>
                    <a:pt x="29" y="2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34"/>
            <p:cNvSpPr>
              <a:spLocks/>
            </p:cNvSpPr>
            <p:nvPr/>
          </p:nvSpPr>
          <p:spPr bwMode="auto">
            <a:xfrm>
              <a:off x="3365" y="1793"/>
              <a:ext cx="195" cy="189"/>
            </a:xfrm>
            <a:custGeom>
              <a:avLst/>
              <a:gdLst/>
              <a:ahLst/>
              <a:cxnLst>
                <a:cxn ang="0">
                  <a:pos x="38" y="22"/>
                </a:cxn>
                <a:cxn ang="0">
                  <a:pos x="47" y="15"/>
                </a:cxn>
                <a:cxn ang="0">
                  <a:pos x="59" y="8"/>
                </a:cxn>
                <a:cxn ang="0">
                  <a:pos x="70" y="3"/>
                </a:cxn>
                <a:cxn ang="0">
                  <a:pos x="82" y="1"/>
                </a:cxn>
                <a:cxn ang="0">
                  <a:pos x="92" y="1"/>
                </a:cxn>
                <a:cxn ang="0">
                  <a:pos x="105" y="1"/>
                </a:cxn>
                <a:cxn ang="0">
                  <a:pos x="114" y="2"/>
                </a:cxn>
                <a:cxn ang="0">
                  <a:pos x="125" y="5"/>
                </a:cxn>
                <a:cxn ang="0">
                  <a:pos x="136" y="9"/>
                </a:cxn>
                <a:cxn ang="0">
                  <a:pos x="146" y="15"/>
                </a:cxn>
                <a:cxn ang="0">
                  <a:pos x="154" y="19"/>
                </a:cxn>
                <a:cxn ang="0">
                  <a:pos x="162" y="29"/>
                </a:cxn>
                <a:cxn ang="0">
                  <a:pos x="170" y="35"/>
                </a:cxn>
                <a:cxn ang="0">
                  <a:pos x="177" y="45"/>
                </a:cxn>
                <a:cxn ang="0">
                  <a:pos x="182" y="53"/>
                </a:cxn>
                <a:cxn ang="0">
                  <a:pos x="186" y="64"/>
                </a:cxn>
                <a:cxn ang="0">
                  <a:pos x="190" y="73"/>
                </a:cxn>
                <a:cxn ang="0">
                  <a:pos x="191" y="84"/>
                </a:cxn>
                <a:cxn ang="0">
                  <a:pos x="194" y="94"/>
                </a:cxn>
                <a:cxn ang="0">
                  <a:pos x="191" y="106"/>
                </a:cxn>
                <a:cxn ang="0">
                  <a:pos x="189" y="115"/>
                </a:cxn>
                <a:cxn ang="0">
                  <a:pos x="185" y="128"/>
                </a:cxn>
                <a:cxn ang="0">
                  <a:pos x="179" y="137"/>
                </a:cxn>
                <a:cxn ang="0">
                  <a:pos x="171" y="150"/>
                </a:cxn>
                <a:cxn ang="0">
                  <a:pos x="164" y="159"/>
                </a:cxn>
                <a:cxn ang="0">
                  <a:pos x="150" y="169"/>
                </a:cxn>
                <a:cxn ang="0">
                  <a:pos x="141" y="176"/>
                </a:cxn>
                <a:cxn ang="0">
                  <a:pos x="129" y="182"/>
                </a:cxn>
                <a:cxn ang="0">
                  <a:pos x="119" y="185"/>
                </a:cxn>
                <a:cxn ang="0">
                  <a:pos x="106" y="186"/>
                </a:cxn>
                <a:cxn ang="0">
                  <a:pos x="97" y="188"/>
                </a:cxn>
                <a:cxn ang="0">
                  <a:pos x="83" y="186"/>
                </a:cxn>
                <a:cxn ang="0">
                  <a:pos x="74" y="184"/>
                </a:cxn>
                <a:cxn ang="0">
                  <a:pos x="63" y="182"/>
                </a:cxn>
                <a:cxn ang="0">
                  <a:pos x="55" y="177"/>
                </a:cxn>
                <a:cxn ang="0">
                  <a:pos x="43" y="170"/>
                </a:cxn>
                <a:cxn ang="0">
                  <a:pos x="37" y="164"/>
                </a:cxn>
                <a:cxn ang="0">
                  <a:pos x="26" y="156"/>
                </a:cxn>
                <a:cxn ang="0">
                  <a:pos x="21" y="148"/>
                </a:cxn>
                <a:cxn ang="0">
                  <a:pos x="14" y="138"/>
                </a:cxn>
                <a:cxn ang="0">
                  <a:pos x="9" y="130"/>
                </a:cxn>
                <a:cxn ang="0">
                  <a:pos x="4" y="120"/>
                </a:cxn>
                <a:cxn ang="0">
                  <a:pos x="2" y="110"/>
                </a:cxn>
                <a:cxn ang="0">
                  <a:pos x="1" y="98"/>
                </a:cxn>
                <a:cxn ang="0">
                  <a:pos x="1" y="88"/>
                </a:cxn>
                <a:cxn ang="0">
                  <a:pos x="2" y="75"/>
                </a:cxn>
                <a:cxn ang="0">
                  <a:pos x="5" y="66"/>
                </a:cxn>
                <a:cxn ang="0">
                  <a:pos x="9" y="54"/>
                </a:cxn>
                <a:cxn ang="0">
                  <a:pos x="16" y="45"/>
                </a:cxn>
                <a:cxn ang="0">
                  <a:pos x="25" y="33"/>
                </a:cxn>
              </a:cxnLst>
              <a:rect l="0" t="0" r="r" b="b"/>
              <a:pathLst>
                <a:path w="195" h="189">
                  <a:moveTo>
                    <a:pt x="29" y="29"/>
                  </a:moveTo>
                  <a:lnTo>
                    <a:pt x="29" y="29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1" y="18"/>
                  </a:lnTo>
                  <a:lnTo>
                    <a:pt x="43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51" y="14"/>
                  </a:lnTo>
                  <a:lnTo>
                    <a:pt x="51" y="11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59" y="8"/>
                  </a:lnTo>
                  <a:lnTo>
                    <a:pt x="62" y="8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8" y="5"/>
                  </a:lnTo>
                  <a:lnTo>
                    <a:pt x="70" y="3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00" y="1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11" y="1"/>
                  </a:lnTo>
                  <a:lnTo>
                    <a:pt x="113" y="2"/>
                  </a:lnTo>
                  <a:lnTo>
                    <a:pt x="114" y="2"/>
                  </a:lnTo>
                  <a:lnTo>
                    <a:pt x="117" y="2"/>
                  </a:lnTo>
                  <a:lnTo>
                    <a:pt x="119" y="3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5" y="5"/>
                  </a:lnTo>
                  <a:lnTo>
                    <a:pt x="128" y="7"/>
                  </a:lnTo>
                  <a:lnTo>
                    <a:pt x="130" y="7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36" y="9"/>
                  </a:lnTo>
                  <a:lnTo>
                    <a:pt x="138" y="10"/>
                  </a:lnTo>
                  <a:lnTo>
                    <a:pt x="138" y="10"/>
                  </a:lnTo>
                  <a:lnTo>
                    <a:pt x="142" y="14"/>
                  </a:lnTo>
                  <a:lnTo>
                    <a:pt x="142" y="14"/>
                  </a:lnTo>
                  <a:lnTo>
                    <a:pt x="146" y="15"/>
                  </a:lnTo>
                  <a:lnTo>
                    <a:pt x="147" y="16"/>
                  </a:lnTo>
                  <a:lnTo>
                    <a:pt x="149" y="17"/>
                  </a:lnTo>
                  <a:lnTo>
                    <a:pt x="149" y="17"/>
                  </a:lnTo>
                  <a:lnTo>
                    <a:pt x="153" y="19"/>
                  </a:lnTo>
                  <a:lnTo>
                    <a:pt x="154" y="19"/>
                  </a:lnTo>
                  <a:lnTo>
                    <a:pt x="156" y="23"/>
                  </a:lnTo>
                  <a:lnTo>
                    <a:pt x="156" y="23"/>
                  </a:lnTo>
                  <a:lnTo>
                    <a:pt x="159" y="25"/>
                  </a:lnTo>
                  <a:lnTo>
                    <a:pt x="161" y="25"/>
                  </a:lnTo>
                  <a:lnTo>
                    <a:pt x="162" y="29"/>
                  </a:lnTo>
                  <a:lnTo>
                    <a:pt x="164" y="30"/>
                  </a:lnTo>
                  <a:lnTo>
                    <a:pt x="166" y="31"/>
                  </a:lnTo>
                  <a:lnTo>
                    <a:pt x="166" y="32"/>
                  </a:lnTo>
                  <a:lnTo>
                    <a:pt x="170" y="35"/>
                  </a:lnTo>
                  <a:lnTo>
                    <a:pt x="170" y="35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4" y="42"/>
                  </a:lnTo>
                  <a:lnTo>
                    <a:pt x="174" y="42"/>
                  </a:lnTo>
                  <a:lnTo>
                    <a:pt x="177" y="45"/>
                  </a:lnTo>
                  <a:lnTo>
                    <a:pt x="178" y="46"/>
                  </a:lnTo>
                  <a:lnTo>
                    <a:pt x="179" y="49"/>
                  </a:lnTo>
                  <a:lnTo>
                    <a:pt x="179" y="49"/>
                  </a:lnTo>
                  <a:lnTo>
                    <a:pt x="182" y="53"/>
                  </a:lnTo>
                  <a:lnTo>
                    <a:pt x="182" y="53"/>
                  </a:lnTo>
                  <a:lnTo>
                    <a:pt x="183" y="56"/>
                  </a:lnTo>
                  <a:lnTo>
                    <a:pt x="183" y="57"/>
                  </a:lnTo>
                  <a:lnTo>
                    <a:pt x="185" y="59"/>
                  </a:lnTo>
                  <a:lnTo>
                    <a:pt x="186" y="61"/>
                  </a:lnTo>
                  <a:lnTo>
                    <a:pt x="186" y="64"/>
                  </a:lnTo>
                  <a:lnTo>
                    <a:pt x="188" y="65"/>
                  </a:lnTo>
                  <a:lnTo>
                    <a:pt x="189" y="67"/>
                  </a:lnTo>
                  <a:lnTo>
                    <a:pt x="189" y="70"/>
                  </a:lnTo>
                  <a:lnTo>
                    <a:pt x="189" y="72"/>
                  </a:lnTo>
                  <a:lnTo>
                    <a:pt x="190" y="73"/>
                  </a:lnTo>
                  <a:lnTo>
                    <a:pt x="190" y="75"/>
                  </a:lnTo>
                  <a:lnTo>
                    <a:pt x="190" y="78"/>
                  </a:lnTo>
                  <a:lnTo>
                    <a:pt x="191" y="80"/>
                  </a:lnTo>
                  <a:lnTo>
                    <a:pt x="191" y="81"/>
                  </a:lnTo>
                  <a:lnTo>
                    <a:pt x="191" y="84"/>
                  </a:lnTo>
                  <a:lnTo>
                    <a:pt x="191" y="86"/>
                  </a:lnTo>
                  <a:lnTo>
                    <a:pt x="191" y="89"/>
                  </a:lnTo>
                  <a:lnTo>
                    <a:pt x="191" y="89"/>
                  </a:lnTo>
                  <a:lnTo>
                    <a:pt x="194" y="94"/>
                  </a:lnTo>
                  <a:lnTo>
                    <a:pt x="194" y="94"/>
                  </a:lnTo>
                  <a:lnTo>
                    <a:pt x="191" y="98"/>
                  </a:lnTo>
                  <a:lnTo>
                    <a:pt x="191" y="99"/>
                  </a:lnTo>
                  <a:lnTo>
                    <a:pt x="191" y="102"/>
                  </a:lnTo>
                  <a:lnTo>
                    <a:pt x="191" y="103"/>
                  </a:lnTo>
                  <a:lnTo>
                    <a:pt x="191" y="106"/>
                  </a:lnTo>
                  <a:lnTo>
                    <a:pt x="191" y="107"/>
                  </a:lnTo>
                  <a:lnTo>
                    <a:pt x="190" y="112"/>
                  </a:lnTo>
                  <a:lnTo>
                    <a:pt x="190" y="112"/>
                  </a:lnTo>
                  <a:lnTo>
                    <a:pt x="190" y="115"/>
                  </a:lnTo>
                  <a:lnTo>
                    <a:pt x="189" y="115"/>
                  </a:lnTo>
                  <a:lnTo>
                    <a:pt x="189" y="120"/>
                  </a:lnTo>
                  <a:lnTo>
                    <a:pt x="188" y="121"/>
                  </a:lnTo>
                  <a:lnTo>
                    <a:pt x="186" y="123"/>
                  </a:lnTo>
                  <a:lnTo>
                    <a:pt x="186" y="126"/>
                  </a:lnTo>
                  <a:lnTo>
                    <a:pt x="185" y="128"/>
                  </a:lnTo>
                  <a:lnTo>
                    <a:pt x="185" y="129"/>
                  </a:lnTo>
                  <a:lnTo>
                    <a:pt x="183" y="134"/>
                  </a:lnTo>
                  <a:lnTo>
                    <a:pt x="182" y="134"/>
                  </a:lnTo>
                  <a:lnTo>
                    <a:pt x="180" y="137"/>
                  </a:lnTo>
                  <a:lnTo>
                    <a:pt x="179" y="137"/>
                  </a:lnTo>
                  <a:lnTo>
                    <a:pt x="178" y="142"/>
                  </a:lnTo>
                  <a:lnTo>
                    <a:pt x="177" y="143"/>
                  </a:lnTo>
                  <a:lnTo>
                    <a:pt x="174" y="145"/>
                  </a:lnTo>
                  <a:lnTo>
                    <a:pt x="173" y="147"/>
                  </a:lnTo>
                  <a:lnTo>
                    <a:pt x="171" y="150"/>
                  </a:lnTo>
                  <a:lnTo>
                    <a:pt x="171" y="151"/>
                  </a:lnTo>
                  <a:lnTo>
                    <a:pt x="168" y="154"/>
                  </a:lnTo>
                  <a:lnTo>
                    <a:pt x="166" y="155"/>
                  </a:lnTo>
                  <a:lnTo>
                    <a:pt x="164" y="158"/>
                  </a:lnTo>
                  <a:lnTo>
                    <a:pt x="164" y="159"/>
                  </a:lnTo>
                  <a:lnTo>
                    <a:pt x="159" y="162"/>
                  </a:lnTo>
                  <a:lnTo>
                    <a:pt x="158" y="163"/>
                  </a:lnTo>
                  <a:lnTo>
                    <a:pt x="155" y="166"/>
                  </a:lnTo>
                  <a:lnTo>
                    <a:pt x="154" y="166"/>
                  </a:lnTo>
                  <a:lnTo>
                    <a:pt x="150" y="169"/>
                  </a:lnTo>
                  <a:lnTo>
                    <a:pt x="149" y="170"/>
                  </a:lnTo>
                  <a:lnTo>
                    <a:pt x="147" y="171"/>
                  </a:lnTo>
                  <a:lnTo>
                    <a:pt x="146" y="172"/>
                  </a:lnTo>
                  <a:lnTo>
                    <a:pt x="141" y="175"/>
                  </a:lnTo>
                  <a:lnTo>
                    <a:pt x="141" y="176"/>
                  </a:lnTo>
                  <a:lnTo>
                    <a:pt x="137" y="177"/>
                  </a:lnTo>
                  <a:lnTo>
                    <a:pt x="137" y="178"/>
                  </a:lnTo>
                  <a:lnTo>
                    <a:pt x="132" y="179"/>
                  </a:lnTo>
                  <a:lnTo>
                    <a:pt x="131" y="179"/>
                  </a:lnTo>
                  <a:lnTo>
                    <a:pt x="129" y="182"/>
                  </a:lnTo>
                  <a:lnTo>
                    <a:pt x="128" y="182"/>
                  </a:lnTo>
                  <a:lnTo>
                    <a:pt x="124" y="183"/>
                  </a:lnTo>
                  <a:lnTo>
                    <a:pt x="123" y="184"/>
                  </a:lnTo>
                  <a:lnTo>
                    <a:pt x="119" y="184"/>
                  </a:lnTo>
                  <a:lnTo>
                    <a:pt x="119" y="185"/>
                  </a:lnTo>
                  <a:lnTo>
                    <a:pt x="114" y="185"/>
                  </a:lnTo>
                  <a:lnTo>
                    <a:pt x="114" y="185"/>
                  </a:lnTo>
                  <a:lnTo>
                    <a:pt x="111" y="186"/>
                  </a:lnTo>
                  <a:lnTo>
                    <a:pt x="108" y="186"/>
                  </a:lnTo>
                  <a:lnTo>
                    <a:pt x="106" y="186"/>
                  </a:lnTo>
                  <a:lnTo>
                    <a:pt x="105" y="186"/>
                  </a:lnTo>
                  <a:lnTo>
                    <a:pt x="102" y="186"/>
                  </a:lnTo>
                  <a:lnTo>
                    <a:pt x="100" y="186"/>
                  </a:lnTo>
                  <a:lnTo>
                    <a:pt x="97" y="188"/>
                  </a:lnTo>
                  <a:lnTo>
                    <a:pt x="97" y="188"/>
                  </a:lnTo>
                  <a:lnTo>
                    <a:pt x="92" y="186"/>
                  </a:lnTo>
                  <a:lnTo>
                    <a:pt x="92" y="186"/>
                  </a:lnTo>
                  <a:lnTo>
                    <a:pt x="88" y="186"/>
                  </a:lnTo>
                  <a:lnTo>
                    <a:pt x="87" y="186"/>
                  </a:lnTo>
                  <a:lnTo>
                    <a:pt x="83" y="186"/>
                  </a:lnTo>
                  <a:lnTo>
                    <a:pt x="82" y="186"/>
                  </a:lnTo>
                  <a:lnTo>
                    <a:pt x="80" y="185"/>
                  </a:lnTo>
                  <a:lnTo>
                    <a:pt x="79" y="185"/>
                  </a:lnTo>
                  <a:lnTo>
                    <a:pt x="75" y="185"/>
                  </a:lnTo>
                  <a:lnTo>
                    <a:pt x="74" y="184"/>
                  </a:lnTo>
                  <a:lnTo>
                    <a:pt x="71" y="184"/>
                  </a:lnTo>
                  <a:lnTo>
                    <a:pt x="70" y="184"/>
                  </a:lnTo>
                  <a:lnTo>
                    <a:pt x="67" y="183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2" y="179"/>
                  </a:lnTo>
                  <a:lnTo>
                    <a:pt x="58" y="178"/>
                  </a:lnTo>
                  <a:lnTo>
                    <a:pt x="57" y="178"/>
                  </a:lnTo>
                  <a:lnTo>
                    <a:pt x="55" y="177"/>
                  </a:lnTo>
                  <a:lnTo>
                    <a:pt x="55" y="177"/>
                  </a:lnTo>
                  <a:lnTo>
                    <a:pt x="50" y="175"/>
                  </a:lnTo>
                  <a:lnTo>
                    <a:pt x="50" y="175"/>
                  </a:lnTo>
                  <a:lnTo>
                    <a:pt x="47" y="172"/>
                  </a:lnTo>
                  <a:lnTo>
                    <a:pt x="46" y="171"/>
                  </a:lnTo>
                  <a:lnTo>
                    <a:pt x="43" y="170"/>
                  </a:lnTo>
                  <a:lnTo>
                    <a:pt x="43" y="170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7" y="164"/>
                  </a:lnTo>
                  <a:lnTo>
                    <a:pt x="37" y="164"/>
                  </a:lnTo>
                  <a:lnTo>
                    <a:pt x="33" y="162"/>
                  </a:lnTo>
                  <a:lnTo>
                    <a:pt x="32" y="162"/>
                  </a:lnTo>
                  <a:lnTo>
                    <a:pt x="31" y="159"/>
                  </a:lnTo>
                  <a:lnTo>
                    <a:pt x="29" y="158"/>
                  </a:lnTo>
                  <a:lnTo>
                    <a:pt x="26" y="156"/>
                  </a:lnTo>
                  <a:lnTo>
                    <a:pt x="26" y="155"/>
                  </a:lnTo>
                  <a:lnTo>
                    <a:pt x="23" y="152"/>
                  </a:lnTo>
                  <a:lnTo>
                    <a:pt x="23" y="152"/>
                  </a:lnTo>
                  <a:lnTo>
                    <a:pt x="21" y="150"/>
                  </a:lnTo>
                  <a:lnTo>
                    <a:pt x="21" y="148"/>
                  </a:lnTo>
                  <a:lnTo>
                    <a:pt x="17" y="145"/>
                  </a:lnTo>
                  <a:lnTo>
                    <a:pt x="17" y="145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4" y="138"/>
                  </a:lnTo>
                  <a:lnTo>
                    <a:pt x="14" y="138"/>
                  </a:lnTo>
                  <a:lnTo>
                    <a:pt x="11" y="135"/>
                  </a:lnTo>
                  <a:lnTo>
                    <a:pt x="11" y="135"/>
                  </a:lnTo>
                  <a:lnTo>
                    <a:pt x="9" y="131"/>
                  </a:lnTo>
                  <a:lnTo>
                    <a:pt x="9" y="130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3"/>
                  </a:lnTo>
                  <a:lnTo>
                    <a:pt x="5" y="122"/>
                  </a:lnTo>
                  <a:lnTo>
                    <a:pt x="4" y="120"/>
                  </a:lnTo>
                  <a:lnTo>
                    <a:pt x="4" y="119"/>
                  </a:lnTo>
                  <a:lnTo>
                    <a:pt x="4" y="115"/>
                  </a:lnTo>
                  <a:lnTo>
                    <a:pt x="2" y="114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1" y="107"/>
                  </a:lnTo>
                  <a:lnTo>
                    <a:pt x="1" y="106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8"/>
                  </a:lnTo>
                  <a:lnTo>
                    <a:pt x="1" y="9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6"/>
                  </a:lnTo>
                  <a:lnTo>
                    <a:pt x="1" y="84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2" y="72"/>
                  </a:lnTo>
                  <a:lnTo>
                    <a:pt x="4" y="72"/>
                  </a:lnTo>
                  <a:lnTo>
                    <a:pt x="4" y="67"/>
                  </a:lnTo>
                  <a:lnTo>
                    <a:pt x="5" y="66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59"/>
                  </a:lnTo>
                  <a:lnTo>
                    <a:pt x="8" y="58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3" y="50"/>
                  </a:lnTo>
                  <a:lnTo>
                    <a:pt x="14" y="50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7" y="42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9" y="30"/>
                  </a:lnTo>
                  <a:lnTo>
                    <a:pt x="29" y="29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000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48" name="Freeform 35"/>
            <p:cNvSpPr>
              <a:spLocks/>
            </p:cNvSpPr>
            <p:nvPr/>
          </p:nvSpPr>
          <p:spPr bwMode="auto">
            <a:xfrm>
              <a:off x="3365" y="1793"/>
              <a:ext cx="195" cy="189"/>
            </a:xfrm>
            <a:custGeom>
              <a:avLst/>
              <a:gdLst>
                <a:gd name="T0" fmla="*/ 34 w 195"/>
                <a:gd name="T1" fmla="*/ 24 h 189"/>
                <a:gd name="T2" fmla="*/ 43 w 195"/>
                <a:gd name="T3" fmla="*/ 17 h 189"/>
                <a:gd name="T4" fmla="*/ 51 w 195"/>
                <a:gd name="T5" fmla="*/ 11 h 189"/>
                <a:gd name="T6" fmla="*/ 62 w 195"/>
                <a:gd name="T7" fmla="*/ 8 h 189"/>
                <a:gd name="T8" fmla="*/ 70 w 195"/>
                <a:gd name="T9" fmla="*/ 3 h 189"/>
                <a:gd name="T10" fmla="*/ 82 w 195"/>
                <a:gd name="T11" fmla="*/ 1 h 189"/>
                <a:gd name="T12" fmla="*/ 91 w 195"/>
                <a:gd name="T13" fmla="*/ 1 h 189"/>
                <a:gd name="T14" fmla="*/ 105 w 195"/>
                <a:gd name="T15" fmla="*/ 1 h 189"/>
                <a:gd name="T16" fmla="*/ 113 w 195"/>
                <a:gd name="T17" fmla="*/ 2 h 189"/>
                <a:gd name="T18" fmla="*/ 122 w 195"/>
                <a:gd name="T19" fmla="*/ 3 h 189"/>
                <a:gd name="T20" fmla="*/ 130 w 195"/>
                <a:gd name="T21" fmla="*/ 7 h 189"/>
                <a:gd name="T22" fmla="*/ 138 w 195"/>
                <a:gd name="T23" fmla="*/ 10 h 189"/>
                <a:gd name="T24" fmla="*/ 149 w 195"/>
                <a:gd name="T25" fmla="*/ 17 h 189"/>
                <a:gd name="T26" fmla="*/ 159 w 195"/>
                <a:gd name="T27" fmla="*/ 25 h 189"/>
                <a:gd name="T28" fmla="*/ 166 w 195"/>
                <a:gd name="T29" fmla="*/ 31 h 189"/>
                <a:gd name="T30" fmla="*/ 172 w 195"/>
                <a:gd name="T31" fmla="*/ 39 h 189"/>
                <a:gd name="T32" fmla="*/ 179 w 195"/>
                <a:gd name="T33" fmla="*/ 49 h 189"/>
                <a:gd name="T34" fmla="*/ 185 w 195"/>
                <a:gd name="T35" fmla="*/ 59 h 189"/>
                <a:gd name="T36" fmla="*/ 189 w 195"/>
                <a:gd name="T37" fmla="*/ 67 h 189"/>
                <a:gd name="T38" fmla="*/ 190 w 195"/>
                <a:gd name="T39" fmla="*/ 75 h 189"/>
                <a:gd name="T40" fmla="*/ 191 w 195"/>
                <a:gd name="T41" fmla="*/ 84 h 189"/>
                <a:gd name="T42" fmla="*/ 191 w 195"/>
                <a:gd name="T43" fmla="*/ 98 h 189"/>
                <a:gd name="T44" fmla="*/ 191 w 195"/>
                <a:gd name="T45" fmla="*/ 106 h 189"/>
                <a:gd name="T46" fmla="*/ 189 w 195"/>
                <a:gd name="T47" fmla="*/ 115 h 189"/>
                <a:gd name="T48" fmla="*/ 186 w 195"/>
                <a:gd name="T49" fmla="*/ 126 h 189"/>
                <a:gd name="T50" fmla="*/ 182 w 195"/>
                <a:gd name="T51" fmla="*/ 134 h 189"/>
                <a:gd name="T52" fmla="*/ 177 w 195"/>
                <a:gd name="T53" fmla="*/ 143 h 189"/>
                <a:gd name="T54" fmla="*/ 171 w 195"/>
                <a:gd name="T55" fmla="*/ 151 h 189"/>
                <a:gd name="T56" fmla="*/ 164 w 195"/>
                <a:gd name="T57" fmla="*/ 159 h 189"/>
                <a:gd name="T58" fmla="*/ 154 w 195"/>
                <a:gd name="T59" fmla="*/ 166 h 189"/>
                <a:gd name="T60" fmla="*/ 146 w 195"/>
                <a:gd name="T61" fmla="*/ 172 h 189"/>
                <a:gd name="T62" fmla="*/ 137 w 195"/>
                <a:gd name="T63" fmla="*/ 178 h 189"/>
                <a:gd name="T64" fmla="*/ 128 w 195"/>
                <a:gd name="T65" fmla="*/ 182 h 189"/>
                <a:gd name="T66" fmla="*/ 119 w 195"/>
                <a:gd name="T67" fmla="*/ 185 h 189"/>
                <a:gd name="T68" fmla="*/ 106 w 195"/>
                <a:gd name="T69" fmla="*/ 186 h 189"/>
                <a:gd name="T70" fmla="*/ 97 w 195"/>
                <a:gd name="T71" fmla="*/ 188 h 189"/>
                <a:gd name="T72" fmla="*/ 83 w 195"/>
                <a:gd name="T73" fmla="*/ 186 h 189"/>
                <a:gd name="T74" fmla="*/ 75 w 195"/>
                <a:gd name="T75" fmla="*/ 185 h 189"/>
                <a:gd name="T76" fmla="*/ 67 w 195"/>
                <a:gd name="T77" fmla="*/ 183 h 189"/>
                <a:gd name="T78" fmla="*/ 58 w 195"/>
                <a:gd name="T79" fmla="*/ 178 h 189"/>
                <a:gd name="T80" fmla="*/ 47 w 195"/>
                <a:gd name="T81" fmla="*/ 172 h 189"/>
                <a:gd name="T82" fmla="*/ 39 w 195"/>
                <a:gd name="T83" fmla="*/ 168 h 189"/>
                <a:gd name="T84" fmla="*/ 31 w 195"/>
                <a:gd name="T85" fmla="*/ 159 h 189"/>
                <a:gd name="T86" fmla="*/ 23 w 195"/>
                <a:gd name="T87" fmla="*/ 152 h 189"/>
                <a:gd name="T88" fmla="*/ 16 w 195"/>
                <a:gd name="T89" fmla="*/ 143 h 189"/>
                <a:gd name="T90" fmla="*/ 9 w 195"/>
                <a:gd name="T91" fmla="*/ 131 h 189"/>
                <a:gd name="T92" fmla="*/ 7 w 195"/>
                <a:gd name="T93" fmla="*/ 123 h 189"/>
                <a:gd name="T94" fmla="*/ 4 w 195"/>
                <a:gd name="T95" fmla="*/ 115 h 189"/>
                <a:gd name="T96" fmla="*/ 1 w 195"/>
                <a:gd name="T97" fmla="*/ 107 h 189"/>
                <a:gd name="T98" fmla="*/ 1 w 195"/>
                <a:gd name="T99" fmla="*/ 98 h 189"/>
                <a:gd name="T100" fmla="*/ 1 w 195"/>
                <a:gd name="T101" fmla="*/ 86 h 189"/>
                <a:gd name="T102" fmla="*/ 2 w 195"/>
                <a:gd name="T103" fmla="*/ 75 h 189"/>
                <a:gd name="T104" fmla="*/ 5 w 195"/>
                <a:gd name="T105" fmla="*/ 66 h 189"/>
                <a:gd name="T106" fmla="*/ 8 w 195"/>
                <a:gd name="T107" fmla="*/ 58 h 189"/>
                <a:gd name="T108" fmla="*/ 14 w 195"/>
                <a:gd name="T109" fmla="*/ 50 h 189"/>
                <a:gd name="T110" fmla="*/ 20 w 195"/>
                <a:gd name="T111" fmla="*/ 40 h 189"/>
                <a:gd name="T112" fmla="*/ 26 w 195"/>
                <a:gd name="T113" fmla="*/ 32 h 18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5"/>
                <a:gd name="T172" fmla="*/ 0 h 189"/>
                <a:gd name="T173" fmla="*/ 195 w 195"/>
                <a:gd name="T174" fmla="*/ 189 h 18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5" h="189">
                  <a:moveTo>
                    <a:pt x="29" y="29"/>
                  </a:moveTo>
                  <a:lnTo>
                    <a:pt x="29" y="29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1" y="18"/>
                  </a:lnTo>
                  <a:lnTo>
                    <a:pt x="43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51" y="14"/>
                  </a:lnTo>
                  <a:lnTo>
                    <a:pt x="51" y="11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59" y="8"/>
                  </a:lnTo>
                  <a:lnTo>
                    <a:pt x="62" y="8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8" y="5"/>
                  </a:lnTo>
                  <a:lnTo>
                    <a:pt x="70" y="3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7" y="0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11" y="1"/>
                  </a:lnTo>
                  <a:lnTo>
                    <a:pt x="113" y="2"/>
                  </a:lnTo>
                  <a:lnTo>
                    <a:pt x="114" y="2"/>
                  </a:lnTo>
                  <a:lnTo>
                    <a:pt x="117" y="2"/>
                  </a:lnTo>
                  <a:lnTo>
                    <a:pt x="119" y="3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5" y="5"/>
                  </a:lnTo>
                  <a:lnTo>
                    <a:pt x="128" y="7"/>
                  </a:lnTo>
                  <a:lnTo>
                    <a:pt x="130" y="7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36" y="9"/>
                  </a:lnTo>
                  <a:lnTo>
                    <a:pt x="138" y="10"/>
                  </a:lnTo>
                  <a:lnTo>
                    <a:pt x="142" y="14"/>
                  </a:lnTo>
                  <a:lnTo>
                    <a:pt x="146" y="15"/>
                  </a:lnTo>
                  <a:lnTo>
                    <a:pt x="147" y="16"/>
                  </a:lnTo>
                  <a:lnTo>
                    <a:pt x="149" y="17"/>
                  </a:lnTo>
                  <a:lnTo>
                    <a:pt x="153" y="19"/>
                  </a:lnTo>
                  <a:lnTo>
                    <a:pt x="154" y="19"/>
                  </a:lnTo>
                  <a:lnTo>
                    <a:pt x="156" y="23"/>
                  </a:lnTo>
                  <a:lnTo>
                    <a:pt x="159" y="25"/>
                  </a:lnTo>
                  <a:lnTo>
                    <a:pt x="161" y="25"/>
                  </a:lnTo>
                  <a:lnTo>
                    <a:pt x="162" y="29"/>
                  </a:lnTo>
                  <a:lnTo>
                    <a:pt x="164" y="30"/>
                  </a:lnTo>
                  <a:lnTo>
                    <a:pt x="166" y="31"/>
                  </a:lnTo>
                  <a:lnTo>
                    <a:pt x="166" y="32"/>
                  </a:lnTo>
                  <a:lnTo>
                    <a:pt x="170" y="35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4" y="42"/>
                  </a:lnTo>
                  <a:lnTo>
                    <a:pt x="177" y="45"/>
                  </a:lnTo>
                  <a:lnTo>
                    <a:pt x="178" y="46"/>
                  </a:lnTo>
                  <a:lnTo>
                    <a:pt x="179" y="49"/>
                  </a:lnTo>
                  <a:lnTo>
                    <a:pt x="182" y="53"/>
                  </a:lnTo>
                  <a:lnTo>
                    <a:pt x="183" y="56"/>
                  </a:lnTo>
                  <a:lnTo>
                    <a:pt x="183" y="57"/>
                  </a:lnTo>
                  <a:lnTo>
                    <a:pt x="185" y="59"/>
                  </a:lnTo>
                  <a:lnTo>
                    <a:pt x="186" y="61"/>
                  </a:lnTo>
                  <a:lnTo>
                    <a:pt x="186" y="64"/>
                  </a:lnTo>
                  <a:lnTo>
                    <a:pt x="188" y="65"/>
                  </a:lnTo>
                  <a:lnTo>
                    <a:pt x="189" y="67"/>
                  </a:lnTo>
                  <a:lnTo>
                    <a:pt x="189" y="70"/>
                  </a:lnTo>
                  <a:lnTo>
                    <a:pt x="189" y="72"/>
                  </a:lnTo>
                  <a:lnTo>
                    <a:pt x="190" y="73"/>
                  </a:lnTo>
                  <a:lnTo>
                    <a:pt x="190" y="75"/>
                  </a:lnTo>
                  <a:lnTo>
                    <a:pt x="190" y="78"/>
                  </a:lnTo>
                  <a:lnTo>
                    <a:pt x="191" y="80"/>
                  </a:lnTo>
                  <a:lnTo>
                    <a:pt x="191" y="81"/>
                  </a:lnTo>
                  <a:lnTo>
                    <a:pt x="191" y="84"/>
                  </a:lnTo>
                  <a:lnTo>
                    <a:pt x="191" y="86"/>
                  </a:lnTo>
                  <a:lnTo>
                    <a:pt x="191" y="89"/>
                  </a:lnTo>
                  <a:lnTo>
                    <a:pt x="194" y="94"/>
                  </a:lnTo>
                  <a:lnTo>
                    <a:pt x="191" y="98"/>
                  </a:lnTo>
                  <a:lnTo>
                    <a:pt x="191" y="99"/>
                  </a:lnTo>
                  <a:lnTo>
                    <a:pt x="191" y="102"/>
                  </a:lnTo>
                  <a:lnTo>
                    <a:pt x="191" y="103"/>
                  </a:lnTo>
                  <a:lnTo>
                    <a:pt x="191" y="106"/>
                  </a:lnTo>
                  <a:lnTo>
                    <a:pt x="191" y="107"/>
                  </a:lnTo>
                  <a:lnTo>
                    <a:pt x="190" y="112"/>
                  </a:lnTo>
                  <a:lnTo>
                    <a:pt x="190" y="115"/>
                  </a:lnTo>
                  <a:lnTo>
                    <a:pt x="189" y="115"/>
                  </a:lnTo>
                  <a:lnTo>
                    <a:pt x="189" y="120"/>
                  </a:lnTo>
                  <a:lnTo>
                    <a:pt x="188" y="121"/>
                  </a:lnTo>
                  <a:lnTo>
                    <a:pt x="186" y="123"/>
                  </a:lnTo>
                  <a:lnTo>
                    <a:pt x="186" y="126"/>
                  </a:lnTo>
                  <a:lnTo>
                    <a:pt x="185" y="128"/>
                  </a:lnTo>
                  <a:lnTo>
                    <a:pt x="185" y="129"/>
                  </a:lnTo>
                  <a:lnTo>
                    <a:pt x="183" y="134"/>
                  </a:lnTo>
                  <a:lnTo>
                    <a:pt x="182" y="134"/>
                  </a:lnTo>
                  <a:lnTo>
                    <a:pt x="180" y="137"/>
                  </a:lnTo>
                  <a:lnTo>
                    <a:pt x="179" y="137"/>
                  </a:lnTo>
                  <a:lnTo>
                    <a:pt x="178" y="142"/>
                  </a:lnTo>
                  <a:lnTo>
                    <a:pt x="177" y="143"/>
                  </a:lnTo>
                  <a:lnTo>
                    <a:pt x="174" y="145"/>
                  </a:lnTo>
                  <a:lnTo>
                    <a:pt x="173" y="147"/>
                  </a:lnTo>
                  <a:lnTo>
                    <a:pt x="171" y="150"/>
                  </a:lnTo>
                  <a:lnTo>
                    <a:pt x="171" y="151"/>
                  </a:lnTo>
                  <a:lnTo>
                    <a:pt x="168" y="154"/>
                  </a:lnTo>
                  <a:lnTo>
                    <a:pt x="166" y="155"/>
                  </a:lnTo>
                  <a:lnTo>
                    <a:pt x="164" y="158"/>
                  </a:lnTo>
                  <a:lnTo>
                    <a:pt x="164" y="159"/>
                  </a:lnTo>
                  <a:lnTo>
                    <a:pt x="159" y="162"/>
                  </a:lnTo>
                  <a:lnTo>
                    <a:pt x="158" y="163"/>
                  </a:lnTo>
                  <a:lnTo>
                    <a:pt x="155" y="166"/>
                  </a:lnTo>
                  <a:lnTo>
                    <a:pt x="154" y="166"/>
                  </a:lnTo>
                  <a:lnTo>
                    <a:pt x="150" y="169"/>
                  </a:lnTo>
                  <a:lnTo>
                    <a:pt x="149" y="170"/>
                  </a:lnTo>
                  <a:lnTo>
                    <a:pt x="147" y="171"/>
                  </a:lnTo>
                  <a:lnTo>
                    <a:pt x="146" y="172"/>
                  </a:lnTo>
                  <a:lnTo>
                    <a:pt x="141" y="175"/>
                  </a:lnTo>
                  <a:lnTo>
                    <a:pt x="141" y="176"/>
                  </a:lnTo>
                  <a:lnTo>
                    <a:pt x="137" y="177"/>
                  </a:lnTo>
                  <a:lnTo>
                    <a:pt x="137" y="178"/>
                  </a:lnTo>
                  <a:lnTo>
                    <a:pt x="132" y="179"/>
                  </a:lnTo>
                  <a:lnTo>
                    <a:pt x="131" y="179"/>
                  </a:lnTo>
                  <a:lnTo>
                    <a:pt x="129" y="182"/>
                  </a:lnTo>
                  <a:lnTo>
                    <a:pt x="128" y="182"/>
                  </a:lnTo>
                  <a:lnTo>
                    <a:pt x="124" y="183"/>
                  </a:lnTo>
                  <a:lnTo>
                    <a:pt x="123" y="184"/>
                  </a:lnTo>
                  <a:lnTo>
                    <a:pt x="119" y="184"/>
                  </a:lnTo>
                  <a:lnTo>
                    <a:pt x="119" y="185"/>
                  </a:lnTo>
                  <a:lnTo>
                    <a:pt x="114" y="185"/>
                  </a:lnTo>
                  <a:lnTo>
                    <a:pt x="111" y="186"/>
                  </a:lnTo>
                  <a:lnTo>
                    <a:pt x="108" y="186"/>
                  </a:lnTo>
                  <a:lnTo>
                    <a:pt x="106" y="186"/>
                  </a:lnTo>
                  <a:lnTo>
                    <a:pt x="105" y="186"/>
                  </a:lnTo>
                  <a:lnTo>
                    <a:pt x="102" y="186"/>
                  </a:lnTo>
                  <a:lnTo>
                    <a:pt x="100" y="186"/>
                  </a:lnTo>
                  <a:lnTo>
                    <a:pt x="97" y="188"/>
                  </a:lnTo>
                  <a:lnTo>
                    <a:pt x="92" y="186"/>
                  </a:lnTo>
                  <a:lnTo>
                    <a:pt x="88" y="186"/>
                  </a:lnTo>
                  <a:lnTo>
                    <a:pt x="87" y="186"/>
                  </a:lnTo>
                  <a:lnTo>
                    <a:pt x="83" y="186"/>
                  </a:lnTo>
                  <a:lnTo>
                    <a:pt x="82" y="186"/>
                  </a:lnTo>
                  <a:lnTo>
                    <a:pt x="80" y="185"/>
                  </a:lnTo>
                  <a:lnTo>
                    <a:pt x="79" y="185"/>
                  </a:lnTo>
                  <a:lnTo>
                    <a:pt x="75" y="185"/>
                  </a:lnTo>
                  <a:lnTo>
                    <a:pt x="74" y="184"/>
                  </a:lnTo>
                  <a:lnTo>
                    <a:pt x="71" y="184"/>
                  </a:lnTo>
                  <a:lnTo>
                    <a:pt x="70" y="184"/>
                  </a:lnTo>
                  <a:lnTo>
                    <a:pt x="67" y="183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2" y="179"/>
                  </a:lnTo>
                  <a:lnTo>
                    <a:pt x="58" y="178"/>
                  </a:lnTo>
                  <a:lnTo>
                    <a:pt x="57" y="178"/>
                  </a:lnTo>
                  <a:lnTo>
                    <a:pt x="55" y="177"/>
                  </a:lnTo>
                  <a:lnTo>
                    <a:pt x="50" y="175"/>
                  </a:lnTo>
                  <a:lnTo>
                    <a:pt x="47" y="172"/>
                  </a:lnTo>
                  <a:lnTo>
                    <a:pt x="46" y="171"/>
                  </a:lnTo>
                  <a:lnTo>
                    <a:pt x="43" y="170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7" y="164"/>
                  </a:lnTo>
                  <a:lnTo>
                    <a:pt x="33" y="162"/>
                  </a:lnTo>
                  <a:lnTo>
                    <a:pt x="32" y="162"/>
                  </a:lnTo>
                  <a:lnTo>
                    <a:pt x="31" y="159"/>
                  </a:lnTo>
                  <a:lnTo>
                    <a:pt x="29" y="158"/>
                  </a:lnTo>
                  <a:lnTo>
                    <a:pt x="26" y="156"/>
                  </a:lnTo>
                  <a:lnTo>
                    <a:pt x="26" y="155"/>
                  </a:lnTo>
                  <a:lnTo>
                    <a:pt x="23" y="152"/>
                  </a:lnTo>
                  <a:lnTo>
                    <a:pt x="21" y="150"/>
                  </a:lnTo>
                  <a:lnTo>
                    <a:pt x="21" y="148"/>
                  </a:lnTo>
                  <a:lnTo>
                    <a:pt x="17" y="145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4" y="138"/>
                  </a:lnTo>
                  <a:lnTo>
                    <a:pt x="11" y="135"/>
                  </a:lnTo>
                  <a:lnTo>
                    <a:pt x="9" y="131"/>
                  </a:lnTo>
                  <a:lnTo>
                    <a:pt x="9" y="130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3"/>
                  </a:lnTo>
                  <a:lnTo>
                    <a:pt x="5" y="122"/>
                  </a:lnTo>
                  <a:lnTo>
                    <a:pt x="4" y="120"/>
                  </a:lnTo>
                  <a:lnTo>
                    <a:pt x="4" y="119"/>
                  </a:lnTo>
                  <a:lnTo>
                    <a:pt x="4" y="115"/>
                  </a:lnTo>
                  <a:lnTo>
                    <a:pt x="2" y="114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1" y="107"/>
                  </a:lnTo>
                  <a:lnTo>
                    <a:pt x="1" y="106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8"/>
                  </a:lnTo>
                  <a:lnTo>
                    <a:pt x="0" y="94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6"/>
                  </a:lnTo>
                  <a:lnTo>
                    <a:pt x="1" y="84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2" y="75"/>
                  </a:lnTo>
                  <a:lnTo>
                    <a:pt x="2" y="72"/>
                  </a:lnTo>
                  <a:lnTo>
                    <a:pt x="4" y="72"/>
                  </a:lnTo>
                  <a:lnTo>
                    <a:pt x="4" y="67"/>
                  </a:lnTo>
                  <a:lnTo>
                    <a:pt x="5" y="66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59"/>
                  </a:lnTo>
                  <a:lnTo>
                    <a:pt x="8" y="58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3" y="50"/>
                  </a:lnTo>
                  <a:lnTo>
                    <a:pt x="14" y="50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7" y="42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9" y="30"/>
                  </a:lnTo>
                  <a:lnTo>
                    <a:pt x="29" y="2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96" name="Freeform 36"/>
            <p:cNvSpPr>
              <a:spLocks/>
            </p:cNvSpPr>
            <p:nvPr/>
          </p:nvSpPr>
          <p:spPr bwMode="auto">
            <a:xfrm>
              <a:off x="1798" y="2352"/>
              <a:ext cx="195" cy="189"/>
            </a:xfrm>
            <a:custGeom>
              <a:avLst/>
              <a:gdLst/>
              <a:ahLst/>
              <a:cxnLst>
                <a:cxn ang="0">
                  <a:pos x="38" y="21"/>
                </a:cxn>
                <a:cxn ang="0">
                  <a:pos x="47" y="14"/>
                </a:cxn>
                <a:cxn ang="0">
                  <a:pos x="59" y="8"/>
                </a:cxn>
                <a:cxn ang="0">
                  <a:pos x="70" y="3"/>
                </a:cxn>
                <a:cxn ang="0">
                  <a:pos x="82" y="1"/>
                </a:cxn>
                <a:cxn ang="0">
                  <a:pos x="92" y="1"/>
                </a:cxn>
                <a:cxn ang="0">
                  <a:pos x="105" y="1"/>
                </a:cxn>
                <a:cxn ang="0">
                  <a:pos x="114" y="2"/>
                </a:cxn>
                <a:cxn ang="0">
                  <a:pos x="125" y="4"/>
                </a:cxn>
                <a:cxn ang="0">
                  <a:pos x="136" y="9"/>
                </a:cxn>
                <a:cxn ang="0">
                  <a:pos x="146" y="14"/>
                </a:cxn>
                <a:cxn ang="0">
                  <a:pos x="154" y="19"/>
                </a:cxn>
                <a:cxn ang="0">
                  <a:pos x="162" y="28"/>
                </a:cxn>
                <a:cxn ang="0">
                  <a:pos x="170" y="35"/>
                </a:cxn>
                <a:cxn ang="0">
                  <a:pos x="176" y="44"/>
                </a:cxn>
                <a:cxn ang="0">
                  <a:pos x="182" y="52"/>
                </a:cxn>
                <a:cxn ang="0">
                  <a:pos x="186" y="63"/>
                </a:cxn>
                <a:cxn ang="0">
                  <a:pos x="190" y="73"/>
                </a:cxn>
                <a:cxn ang="0">
                  <a:pos x="191" y="84"/>
                </a:cxn>
                <a:cxn ang="0">
                  <a:pos x="194" y="93"/>
                </a:cxn>
                <a:cxn ang="0">
                  <a:pos x="191" y="106"/>
                </a:cxn>
                <a:cxn ang="0">
                  <a:pos x="189" y="115"/>
                </a:cxn>
                <a:cxn ang="0">
                  <a:pos x="184" y="127"/>
                </a:cxn>
                <a:cxn ang="0">
                  <a:pos x="179" y="137"/>
                </a:cxn>
                <a:cxn ang="0">
                  <a:pos x="171" y="149"/>
                </a:cxn>
                <a:cxn ang="0">
                  <a:pos x="164" y="158"/>
                </a:cxn>
                <a:cxn ang="0">
                  <a:pos x="150" y="169"/>
                </a:cxn>
                <a:cxn ang="0">
                  <a:pos x="141" y="175"/>
                </a:cxn>
                <a:cxn ang="0">
                  <a:pos x="129" y="180"/>
                </a:cxn>
                <a:cxn ang="0">
                  <a:pos x="119" y="185"/>
                </a:cxn>
                <a:cxn ang="0">
                  <a:pos x="106" y="186"/>
                </a:cxn>
                <a:cxn ang="0">
                  <a:pos x="97" y="188"/>
                </a:cxn>
                <a:cxn ang="0">
                  <a:pos x="83" y="186"/>
                </a:cxn>
                <a:cxn ang="0">
                  <a:pos x="74" y="183"/>
                </a:cxn>
                <a:cxn ang="0">
                  <a:pos x="63" y="180"/>
                </a:cxn>
                <a:cxn ang="0">
                  <a:pos x="55" y="177"/>
                </a:cxn>
                <a:cxn ang="0">
                  <a:pos x="43" y="170"/>
                </a:cxn>
                <a:cxn ang="0">
                  <a:pos x="37" y="164"/>
                </a:cxn>
                <a:cxn ang="0">
                  <a:pos x="26" y="156"/>
                </a:cxn>
                <a:cxn ang="0">
                  <a:pos x="21" y="148"/>
                </a:cxn>
                <a:cxn ang="0">
                  <a:pos x="14" y="138"/>
                </a:cxn>
                <a:cxn ang="0">
                  <a:pos x="9" y="130"/>
                </a:cxn>
                <a:cxn ang="0">
                  <a:pos x="4" y="119"/>
                </a:cxn>
                <a:cxn ang="0">
                  <a:pos x="2" y="109"/>
                </a:cxn>
                <a:cxn ang="0">
                  <a:pos x="1" y="98"/>
                </a:cxn>
                <a:cxn ang="0">
                  <a:pos x="1" y="88"/>
                </a:cxn>
                <a:cxn ang="0">
                  <a:pos x="2" y="75"/>
                </a:cxn>
                <a:cxn ang="0">
                  <a:pos x="5" y="66"/>
                </a:cxn>
                <a:cxn ang="0">
                  <a:pos x="9" y="53"/>
                </a:cxn>
                <a:cxn ang="0">
                  <a:pos x="16" y="44"/>
                </a:cxn>
                <a:cxn ang="0">
                  <a:pos x="25" y="33"/>
                </a:cxn>
              </a:cxnLst>
              <a:rect l="0" t="0" r="r" b="b"/>
              <a:pathLst>
                <a:path w="195" h="189">
                  <a:moveTo>
                    <a:pt x="29" y="28"/>
                  </a:moveTo>
                  <a:lnTo>
                    <a:pt x="29" y="28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8" y="21"/>
                  </a:lnTo>
                  <a:lnTo>
                    <a:pt x="39" y="21"/>
                  </a:lnTo>
                  <a:lnTo>
                    <a:pt x="41" y="18"/>
                  </a:lnTo>
                  <a:lnTo>
                    <a:pt x="43" y="17"/>
                  </a:lnTo>
                  <a:lnTo>
                    <a:pt x="46" y="16"/>
                  </a:lnTo>
                  <a:lnTo>
                    <a:pt x="47" y="14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59" y="8"/>
                  </a:lnTo>
                  <a:lnTo>
                    <a:pt x="62" y="8"/>
                  </a:lnTo>
                  <a:lnTo>
                    <a:pt x="64" y="5"/>
                  </a:lnTo>
                  <a:lnTo>
                    <a:pt x="65" y="5"/>
                  </a:lnTo>
                  <a:lnTo>
                    <a:pt x="68" y="4"/>
                  </a:lnTo>
                  <a:lnTo>
                    <a:pt x="70" y="3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00" y="1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11" y="1"/>
                  </a:lnTo>
                  <a:lnTo>
                    <a:pt x="113" y="2"/>
                  </a:lnTo>
                  <a:lnTo>
                    <a:pt x="114" y="2"/>
                  </a:lnTo>
                  <a:lnTo>
                    <a:pt x="117" y="2"/>
                  </a:lnTo>
                  <a:lnTo>
                    <a:pt x="119" y="3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5" y="4"/>
                  </a:lnTo>
                  <a:lnTo>
                    <a:pt x="128" y="5"/>
                  </a:lnTo>
                  <a:lnTo>
                    <a:pt x="130" y="5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36" y="9"/>
                  </a:lnTo>
                  <a:lnTo>
                    <a:pt x="138" y="10"/>
                  </a:lnTo>
                  <a:lnTo>
                    <a:pt x="138" y="10"/>
                  </a:lnTo>
                  <a:lnTo>
                    <a:pt x="142" y="12"/>
                  </a:lnTo>
                  <a:lnTo>
                    <a:pt x="142" y="12"/>
                  </a:lnTo>
                  <a:lnTo>
                    <a:pt x="146" y="14"/>
                  </a:lnTo>
                  <a:lnTo>
                    <a:pt x="147" y="16"/>
                  </a:lnTo>
                  <a:lnTo>
                    <a:pt x="149" y="17"/>
                  </a:lnTo>
                  <a:lnTo>
                    <a:pt x="149" y="17"/>
                  </a:lnTo>
                  <a:lnTo>
                    <a:pt x="153" y="19"/>
                  </a:lnTo>
                  <a:lnTo>
                    <a:pt x="154" y="19"/>
                  </a:lnTo>
                  <a:lnTo>
                    <a:pt x="156" y="22"/>
                  </a:lnTo>
                  <a:lnTo>
                    <a:pt x="156" y="22"/>
                  </a:lnTo>
                  <a:lnTo>
                    <a:pt x="159" y="25"/>
                  </a:lnTo>
                  <a:lnTo>
                    <a:pt x="161" y="25"/>
                  </a:lnTo>
                  <a:lnTo>
                    <a:pt x="162" y="28"/>
                  </a:lnTo>
                  <a:lnTo>
                    <a:pt x="164" y="29"/>
                  </a:lnTo>
                  <a:lnTo>
                    <a:pt x="166" y="30"/>
                  </a:lnTo>
                  <a:lnTo>
                    <a:pt x="166" y="32"/>
                  </a:lnTo>
                  <a:lnTo>
                    <a:pt x="170" y="35"/>
                  </a:lnTo>
                  <a:lnTo>
                    <a:pt x="170" y="35"/>
                  </a:lnTo>
                  <a:lnTo>
                    <a:pt x="172" y="37"/>
                  </a:lnTo>
                  <a:lnTo>
                    <a:pt x="172" y="38"/>
                  </a:lnTo>
                  <a:lnTo>
                    <a:pt x="174" y="42"/>
                  </a:lnTo>
                  <a:lnTo>
                    <a:pt x="174" y="42"/>
                  </a:lnTo>
                  <a:lnTo>
                    <a:pt x="176" y="44"/>
                  </a:lnTo>
                  <a:lnTo>
                    <a:pt x="178" y="45"/>
                  </a:lnTo>
                  <a:lnTo>
                    <a:pt x="179" y="49"/>
                  </a:lnTo>
                  <a:lnTo>
                    <a:pt x="179" y="49"/>
                  </a:lnTo>
                  <a:lnTo>
                    <a:pt x="182" y="52"/>
                  </a:lnTo>
                  <a:lnTo>
                    <a:pt x="182" y="52"/>
                  </a:lnTo>
                  <a:lnTo>
                    <a:pt x="183" y="54"/>
                  </a:lnTo>
                  <a:lnTo>
                    <a:pt x="183" y="57"/>
                  </a:lnTo>
                  <a:lnTo>
                    <a:pt x="184" y="59"/>
                  </a:lnTo>
                  <a:lnTo>
                    <a:pt x="186" y="60"/>
                  </a:lnTo>
                  <a:lnTo>
                    <a:pt x="186" y="63"/>
                  </a:lnTo>
                  <a:lnTo>
                    <a:pt x="188" y="65"/>
                  </a:lnTo>
                  <a:lnTo>
                    <a:pt x="189" y="67"/>
                  </a:lnTo>
                  <a:lnTo>
                    <a:pt x="189" y="68"/>
                  </a:lnTo>
                  <a:lnTo>
                    <a:pt x="189" y="72"/>
                  </a:lnTo>
                  <a:lnTo>
                    <a:pt x="190" y="73"/>
                  </a:lnTo>
                  <a:lnTo>
                    <a:pt x="190" y="75"/>
                  </a:lnTo>
                  <a:lnTo>
                    <a:pt x="190" y="77"/>
                  </a:lnTo>
                  <a:lnTo>
                    <a:pt x="191" y="80"/>
                  </a:lnTo>
                  <a:lnTo>
                    <a:pt x="191" y="81"/>
                  </a:lnTo>
                  <a:lnTo>
                    <a:pt x="191" y="84"/>
                  </a:lnTo>
                  <a:lnTo>
                    <a:pt x="191" y="85"/>
                  </a:lnTo>
                  <a:lnTo>
                    <a:pt x="191" y="89"/>
                  </a:lnTo>
                  <a:lnTo>
                    <a:pt x="191" y="89"/>
                  </a:lnTo>
                  <a:lnTo>
                    <a:pt x="194" y="93"/>
                  </a:lnTo>
                  <a:lnTo>
                    <a:pt x="194" y="93"/>
                  </a:lnTo>
                  <a:lnTo>
                    <a:pt x="191" y="98"/>
                  </a:lnTo>
                  <a:lnTo>
                    <a:pt x="191" y="99"/>
                  </a:lnTo>
                  <a:lnTo>
                    <a:pt x="191" y="101"/>
                  </a:lnTo>
                  <a:lnTo>
                    <a:pt x="191" y="102"/>
                  </a:lnTo>
                  <a:lnTo>
                    <a:pt x="191" y="106"/>
                  </a:lnTo>
                  <a:lnTo>
                    <a:pt x="191" y="107"/>
                  </a:lnTo>
                  <a:lnTo>
                    <a:pt x="190" y="110"/>
                  </a:lnTo>
                  <a:lnTo>
                    <a:pt x="190" y="110"/>
                  </a:lnTo>
                  <a:lnTo>
                    <a:pt x="190" y="115"/>
                  </a:lnTo>
                  <a:lnTo>
                    <a:pt x="189" y="115"/>
                  </a:lnTo>
                  <a:lnTo>
                    <a:pt x="189" y="119"/>
                  </a:lnTo>
                  <a:lnTo>
                    <a:pt x="188" y="121"/>
                  </a:lnTo>
                  <a:lnTo>
                    <a:pt x="186" y="123"/>
                  </a:lnTo>
                  <a:lnTo>
                    <a:pt x="186" y="124"/>
                  </a:lnTo>
                  <a:lnTo>
                    <a:pt x="184" y="127"/>
                  </a:lnTo>
                  <a:lnTo>
                    <a:pt x="184" y="129"/>
                  </a:lnTo>
                  <a:lnTo>
                    <a:pt x="183" y="133"/>
                  </a:lnTo>
                  <a:lnTo>
                    <a:pt x="182" y="133"/>
                  </a:lnTo>
                  <a:lnTo>
                    <a:pt x="180" y="137"/>
                  </a:lnTo>
                  <a:lnTo>
                    <a:pt x="179" y="137"/>
                  </a:lnTo>
                  <a:lnTo>
                    <a:pt x="178" y="141"/>
                  </a:lnTo>
                  <a:lnTo>
                    <a:pt x="176" y="142"/>
                  </a:lnTo>
                  <a:lnTo>
                    <a:pt x="174" y="145"/>
                  </a:lnTo>
                  <a:lnTo>
                    <a:pt x="173" y="147"/>
                  </a:lnTo>
                  <a:lnTo>
                    <a:pt x="171" y="149"/>
                  </a:lnTo>
                  <a:lnTo>
                    <a:pt x="171" y="150"/>
                  </a:lnTo>
                  <a:lnTo>
                    <a:pt x="167" y="154"/>
                  </a:lnTo>
                  <a:lnTo>
                    <a:pt x="166" y="155"/>
                  </a:lnTo>
                  <a:lnTo>
                    <a:pt x="164" y="157"/>
                  </a:lnTo>
                  <a:lnTo>
                    <a:pt x="164" y="158"/>
                  </a:lnTo>
                  <a:lnTo>
                    <a:pt x="159" y="162"/>
                  </a:lnTo>
                  <a:lnTo>
                    <a:pt x="158" y="163"/>
                  </a:lnTo>
                  <a:lnTo>
                    <a:pt x="155" y="165"/>
                  </a:lnTo>
                  <a:lnTo>
                    <a:pt x="154" y="165"/>
                  </a:lnTo>
                  <a:lnTo>
                    <a:pt x="150" y="169"/>
                  </a:lnTo>
                  <a:lnTo>
                    <a:pt x="149" y="170"/>
                  </a:lnTo>
                  <a:lnTo>
                    <a:pt x="147" y="171"/>
                  </a:lnTo>
                  <a:lnTo>
                    <a:pt x="146" y="172"/>
                  </a:lnTo>
                  <a:lnTo>
                    <a:pt x="141" y="173"/>
                  </a:lnTo>
                  <a:lnTo>
                    <a:pt x="141" y="175"/>
                  </a:lnTo>
                  <a:lnTo>
                    <a:pt x="137" y="177"/>
                  </a:lnTo>
                  <a:lnTo>
                    <a:pt x="137" y="178"/>
                  </a:lnTo>
                  <a:lnTo>
                    <a:pt x="132" y="179"/>
                  </a:lnTo>
                  <a:lnTo>
                    <a:pt x="131" y="179"/>
                  </a:lnTo>
                  <a:lnTo>
                    <a:pt x="129" y="180"/>
                  </a:lnTo>
                  <a:lnTo>
                    <a:pt x="128" y="180"/>
                  </a:lnTo>
                  <a:lnTo>
                    <a:pt x="124" y="182"/>
                  </a:lnTo>
                  <a:lnTo>
                    <a:pt x="123" y="183"/>
                  </a:lnTo>
                  <a:lnTo>
                    <a:pt x="119" y="183"/>
                  </a:lnTo>
                  <a:lnTo>
                    <a:pt x="119" y="185"/>
                  </a:lnTo>
                  <a:lnTo>
                    <a:pt x="114" y="185"/>
                  </a:lnTo>
                  <a:lnTo>
                    <a:pt x="114" y="185"/>
                  </a:lnTo>
                  <a:lnTo>
                    <a:pt x="111" y="186"/>
                  </a:lnTo>
                  <a:lnTo>
                    <a:pt x="108" y="186"/>
                  </a:lnTo>
                  <a:lnTo>
                    <a:pt x="106" y="186"/>
                  </a:lnTo>
                  <a:lnTo>
                    <a:pt x="105" y="186"/>
                  </a:lnTo>
                  <a:lnTo>
                    <a:pt x="101" y="186"/>
                  </a:lnTo>
                  <a:lnTo>
                    <a:pt x="100" y="186"/>
                  </a:lnTo>
                  <a:lnTo>
                    <a:pt x="97" y="188"/>
                  </a:lnTo>
                  <a:lnTo>
                    <a:pt x="97" y="188"/>
                  </a:lnTo>
                  <a:lnTo>
                    <a:pt x="92" y="186"/>
                  </a:lnTo>
                  <a:lnTo>
                    <a:pt x="92" y="186"/>
                  </a:lnTo>
                  <a:lnTo>
                    <a:pt x="88" y="186"/>
                  </a:lnTo>
                  <a:lnTo>
                    <a:pt x="87" y="186"/>
                  </a:lnTo>
                  <a:lnTo>
                    <a:pt x="83" y="186"/>
                  </a:lnTo>
                  <a:lnTo>
                    <a:pt x="82" y="186"/>
                  </a:lnTo>
                  <a:lnTo>
                    <a:pt x="80" y="185"/>
                  </a:lnTo>
                  <a:lnTo>
                    <a:pt x="79" y="185"/>
                  </a:lnTo>
                  <a:lnTo>
                    <a:pt x="75" y="185"/>
                  </a:lnTo>
                  <a:lnTo>
                    <a:pt x="74" y="183"/>
                  </a:lnTo>
                  <a:lnTo>
                    <a:pt x="71" y="183"/>
                  </a:lnTo>
                  <a:lnTo>
                    <a:pt x="70" y="183"/>
                  </a:lnTo>
                  <a:lnTo>
                    <a:pt x="67" y="182"/>
                  </a:lnTo>
                  <a:lnTo>
                    <a:pt x="65" y="180"/>
                  </a:lnTo>
                  <a:lnTo>
                    <a:pt x="63" y="180"/>
                  </a:lnTo>
                  <a:lnTo>
                    <a:pt x="62" y="179"/>
                  </a:lnTo>
                  <a:lnTo>
                    <a:pt x="58" y="178"/>
                  </a:lnTo>
                  <a:lnTo>
                    <a:pt x="57" y="178"/>
                  </a:lnTo>
                  <a:lnTo>
                    <a:pt x="55" y="177"/>
                  </a:lnTo>
                  <a:lnTo>
                    <a:pt x="55" y="177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47" y="172"/>
                  </a:lnTo>
                  <a:lnTo>
                    <a:pt x="46" y="171"/>
                  </a:lnTo>
                  <a:lnTo>
                    <a:pt x="43" y="170"/>
                  </a:lnTo>
                  <a:lnTo>
                    <a:pt x="43" y="170"/>
                  </a:lnTo>
                  <a:lnTo>
                    <a:pt x="40" y="166"/>
                  </a:lnTo>
                  <a:lnTo>
                    <a:pt x="39" y="166"/>
                  </a:lnTo>
                  <a:lnTo>
                    <a:pt x="37" y="164"/>
                  </a:lnTo>
                  <a:lnTo>
                    <a:pt x="37" y="164"/>
                  </a:lnTo>
                  <a:lnTo>
                    <a:pt x="33" y="162"/>
                  </a:lnTo>
                  <a:lnTo>
                    <a:pt x="32" y="162"/>
                  </a:lnTo>
                  <a:lnTo>
                    <a:pt x="31" y="158"/>
                  </a:lnTo>
                  <a:lnTo>
                    <a:pt x="29" y="157"/>
                  </a:lnTo>
                  <a:lnTo>
                    <a:pt x="26" y="156"/>
                  </a:lnTo>
                  <a:lnTo>
                    <a:pt x="26" y="155"/>
                  </a:lnTo>
                  <a:lnTo>
                    <a:pt x="23" y="152"/>
                  </a:lnTo>
                  <a:lnTo>
                    <a:pt x="23" y="152"/>
                  </a:lnTo>
                  <a:lnTo>
                    <a:pt x="21" y="149"/>
                  </a:lnTo>
                  <a:lnTo>
                    <a:pt x="21" y="148"/>
                  </a:lnTo>
                  <a:lnTo>
                    <a:pt x="17" y="145"/>
                  </a:lnTo>
                  <a:lnTo>
                    <a:pt x="17" y="145"/>
                  </a:lnTo>
                  <a:lnTo>
                    <a:pt x="16" y="142"/>
                  </a:lnTo>
                  <a:lnTo>
                    <a:pt x="15" y="141"/>
                  </a:lnTo>
                  <a:lnTo>
                    <a:pt x="14" y="138"/>
                  </a:lnTo>
                  <a:lnTo>
                    <a:pt x="14" y="138"/>
                  </a:lnTo>
                  <a:lnTo>
                    <a:pt x="10" y="134"/>
                  </a:lnTo>
                  <a:lnTo>
                    <a:pt x="10" y="134"/>
                  </a:lnTo>
                  <a:lnTo>
                    <a:pt x="9" y="131"/>
                  </a:lnTo>
                  <a:lnTo>
                    <a:pt x="9" y="130"/>
                  </a:lnTo>
                  <a:lnTo>
                    <a:pt x="8" y="127"/>
                  </a:lnTo>
                  <a:lnTo>
                    <a:pt x="7" y="126"/>
                  </a:lnTo>
                  <a:lnTo>
                    <a:pt x="7" y="123"/>
                  </a:lnTo>
                  <a:lnTo>
                    <a:pt x="5" y="122"/>
                  </a:lnTo>
                  <a:lnTo>
                    <a:pt x="4" y="119"/>
                  </a:lnTo>
                  <a:lnTo>
                    <a:pt x="4" y="117"/>
                  </a:lnTo>
                  <a:lnTo>
                    <a:pt x="4" y="115"/>
                  </a:lnTo>
                  <a:lnTo>
                    <a:pt x="2" y="114"/>
                  </a:lnTo>
                  <a:lnTo>
                    <a:pt x="2" y="110"/>
                  </a:lnTo>
                  <a:lnTo>
                    <a:pt x="2" y="109"/>
                  </a:lnTo>
                  <a:lnTo>
                    <a:pt x="1" y="107"/>
                  </a:lnTo>
                  <a:lnTo>
                    <a:pt x="1" y="106"/>
                  </a:lnTo>
                  <a:lnTo>
                    <a:pt x="1" y="102"/>
                  </a:lnTo>
                  <a:lnTo>
                    <a:pt x="1" y="101"/>
                  </a:lnTo>
                  <a:lnTo>
                    <a:pt x="1" y="98"/>
                  </a:lnTo>
                  <a:lnTo>
                    <a:pt x="1" y="98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5"/>
                  </a:lnTo>
                  <a:lnTo>
                    <a:pt x="1" y="84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2" y="72"/>
                  </a:lnTo>
                  <a:lnTo>
                    <a:pt x="4" y="72"/>
                  </a:lnTo>
                  <a:lnTo>
                    <a:pt x="4" y="67"/>
                  </a:lnTo>
                  <a:lnTo>
                    <a:pt x="5" y="66"/>
                  </a:lnTo>
                  <a:lnTo>
                    <a:pt x="7" y="63"/>
                  </a:lnTo>
                  <a:lnTo>
                    <a:pt x="7" y="61"/>
                  </a:lnTo>
                  <a:lnTo>
                    <a:pt x="8" y="59"/>
                  </a:lnTo>
                  <a:lnTo>
                    <a:pt x="8" y="58"/>
                  </a:lnTo>
                  <a:lnTo>
                    <a:pt x="9" y="53"/>
                  </a:lnTo>
                  <a:lnTo>
                    <a:pt x="10" y="53"/>
                  </a:lnTo>
                  <a:lnTo>
                    <a:pt x="13" y="50"/>
                  </a:lnTo>
                  <a:lnTo>
                    <a:pt x="14" y="50"/>
                  </a:lnTo>
                  <a:lnTo>
                    <a:pt x="15" y="45"/>
                  </a:lnTo>
                  <a:lnTo>
                    <a:pt x="16" y="44"/>
                  </a:lnTo>
                  <a:lnTo>
                    <a:pt x="17" y="42"/>
                  </a:lnTo>
                  <a:lnTo>
                    <a:pt x="19" y="40"/>
                  </a:lnTo>
                  <a:lnTo>
                    <a:pt x="22" y="37"/>
                  </a:lnTo>
                  <a:lnTo>
                    <a:pt x="22" y="36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9" y="29"/>
                  </a:lnTo>
                  <a:lnTo>
                    <a:pt x="29" y="28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000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50" name="Freeform 37"/>
            <p:cNvSpPr>
              <a:spLocks/>
            </p:cNvSpPr>
            <p:nvPr/>
          </p:nvSpPr>
          <p:spPr bwMode="auto">
            <a:xfrm>
              <a:off x="1798" y="2352"/>
              <a:ext cx="195" cy="189"/>
            </a:xfrm>
            <a:custGeom>
              <a:avLst/>
              <a:gdLst>
                <a:gd name="T0" fmla="*/ 34 w 195"/>
                <a:gd name="T1" fmla="*/ 24 h 189"/>
                <a:gd name="T2" fmla="*/ 43 w 195"/>
                <a:gd name="T3" fmla="*/ 17 h 189"/>
                <a:gd name="T4" fmla="*/ 51 w 195"/>
                <a:gd name="T5" fmla="*/ 11 h 189"/>
                <a:gd name="T6" fmla="*/ 62 w 195"/>
                <a:gd name="T7" fmla="*/ 8 h 189"/>
                <a:gd name="T8" fmla="*/ 70 w 195"/>
                <a:gd name="T9" fmla="*/ 3 h 189"/>
                <a:gd name="T10" fmla="*/ 82 w 195"/>
                <a:gd name="T11" fmla="*/ 1 h 189"/>
                <a:gd name="T12" fmla="*/ 91 w 195"/>
                <a:gd name="T13" fmla="*/ 1 h 189"/>
                <a:gd name="T14" fmla="*/ 105 w 195"/>
                <a:gd name="T15" fmla="*/ 1 h 189"/>
                <a:gd name="T16" fmla="*/ 113 w 195"/>
                <a:gd name="T17" fmla="*/ 2 h 189"/>
                <a:gd name="T18" fmla="*/ 122 w 195"/>
                <a:gd name="T19" fmla="*/ 3 h 189"/>
                <a:gd name="T20" fmla="*/ 130 w 195"/>
                <a:gd name="T21" fmla="*/ 5 h 189"/>
                <a:gd name="T22" fmla="*/ 138 w 195"/>
                <a:gd name="T23" fmla="*/ 10 h 189"/>
                <a:gd name="T24" fmla="*/ 149 w 195"/>
                <a:gd name="T25" fmla="*/ 17 h 189"/>
                <a:gd name="T26" fmla="*/ 159 w 195"/>
                <a:gd name="T27" fmla="*/ 25 h 189"/>
                <a:gd name="T28" fmla="*/ 166 w 195"/>
                <a:gd name="T29" fmla="*/ 30 h 189"/>
                <a:gd name="T30" fmla="*/ 172 w 195"/>
                <a:gd name="T31" fmla="*/ 38 h 189"/>
                <a:gd name="T32" fmla="*/ 179 w 195"/>
                <a:gd name="T33" fmla="*/ 49 h 189"/>
                <a:gd name="T34" fmla="*/ 184 w 195"/>
                <a:gd name="T35" fmla="*/ 59 h 189"/>
                <a:gd name="T36" fmla="*/ 189 w 195"/>
                <a:gd name="T37" fmla="*/ 67 h 189"/>
                <a:gd name="T38" fmla="*/ 190 w 195"/>
                <a:gd name="T39" fmla="*/ 75 h 189"/>
                <a:gd name="T40" fmla="*/ 191 w 195"/>
                <a:gd name="T41" fmla="*/ 84 h 189"/>
                <a:gd name="T42" fmla="*/ 191 w 195"/>
                <a:gd name="T43" fmla="*/ 98 h 189"/>
                <a:gd name="T44" fmla="*/ 191 w 195"/>
                <a:gd name="T45" fmla="*/ 106 h 189"/>
                <a:gd name="T46" fmla="*/ 189 w 195"/>
                <a:gd name="T47" fmla="*/ 115 h 189"/>
                <a:gd name="T48" fmla="*/ 186 w 195"/>
                <a:gd name="T49" fmla="*/ 124 h 189"/>
                <a:gd name="T50" fmla="*/ 182 w 195"/>
                <a:gd name="T51" fmla="*/ 133 h 189"/>
                <a:gd name="T52" fmla="*/ 176 w 195"/>
                <a:gd name="T53" fmla="*/ 142 h 189"/>
                <a:gd name="T54" fmla="*/ 171 w 195"/>
                <a:gd name="T55" fmla="*/ 150 h 189"/>
                <a:gd name="T56" fmla="*/ 164 w 195"/>
                <a:gd name="T57" fmla="*/ 158 h 189"/>
                <a:gd name="T58" fmla="*/ 154 w 195"/>
                <a:gd name="T59" fmla="*/ 165 h 189"/>
                <a:gd name="T60" fmla="*/ 146 w 195"/>
                <a:gd name="T61" fmla="*/ 172 h 189"/>
                <a:gd name="T62" fmla="*/ 137 w 195"/>
                <a:gd name="T63" fmla="*/ 178 h 189"/>
                <a:gd name="T64" fmla="*/ 128 w 195"/>
                <a:gd name="T65" fmla="*/ 180 h 189"/>
                <a:gd name="T66" fmla="*/ 119 w 195"/>
                <a:gd name="T67" fmla="*/ 185 h 189"/>
                <a:gd name="T68" fmla="*/ 106 w 195"/>
                <a:gd name="T69" fmla="*/ 186 h 189"/>
                <a:gd name="T70" fmla="*/ 97 w 195"/>
                <a:gd name="T71" fmla="*/ 188 h 189"/>
                <a:gd name="T72" fmla="*/ 83 w 195"/>
                <a:gd name="T73" fmla="*/ 186 h 189"/>
                <a:gd name="T74" fmla="*/ 75 w 195"/>
                <a:gd name="T75" fmla="*/ 185 h 189"/>
                <a:gd name="T76" fmla="*/ 67 w 195"/>
                <a:gd name="T77" fmla="*/ 182 h 189"/>
                <a:gd name="T78" fmla="*/ 58 w 195"/>
                <a:gd name="T79" fmla="*/ 178 h 189"/>
                <a:gd name="T80" fmla="*/ 47 w 195"/>
                <a:gd name="T81" fmla="*/ 172 h 189"/>
                <a:gd name="T82" fmla="*/ 39 w 195"/>
                <a:gd name="T83" fmla="*/ 166 h 189"/>
                <a:gd name="T84" fmla="*/ 31 w 195"/>
                <a:gd name="T85" fmla="*/ 158 h 189"/>
                <a:gd name="T86" fmla="*/ 23 w 195"/>
                <a:gd name="T87" fmla="*/ 152 h 189"/>
                <a:gd name="T88" fmla="*/ 16 w 195"/>
                <a:gd name="T89" fmla="*/ 142 h 189"/>
                <a:gd name="T90" fmla="*/ 9 w 195"/>
                <a:gd name="T91" fmla="*/ 131 h 189"/>
                <a:gd name="T92" fmla="*/ 7 w 195"/>
                <a:gd name="T93" fmla="*/ 123 h 189"/>
                <a:gd name="T94" fmla="*/ 4 w 195"/>
                <a:gd name="T95" fmla="*/ 115 h 189"/>
                <a:gd name="T96" fmla="*/ 1 w 195"/>
                <a:gd name="T97" fmla="*/ 107 h 189"/>
                <a:gd name="T98" fmla="*/ 1 w 195"/>
                <a:gd name="T99" fmla="*/ 98 h 189"/>
                <a:gd name="T100" fmla="*/ 1 w 195"/>
                <a:gd name="T101" fmla="*/ 85 h 189"/>
                <a:gd name="T102" fmla="*/ 2 w 195"/>
                <a:gd name="T103" fmla="*/ 75 h 189"/>
                <a:gd name="T104" fmla="*/ 5 w 195"/>
                <a:gd name="T105" fmla="*/ 66 h 189"/>
                <a:gd name="T106" fmla="*/ 8 w 195"/>
                <a:gd name="T107" fmla="*/ 58 h 189"/>
                <a:gd name="T108" fmla="*/ 14 w 195"/>
                <a:gd name="T109" fmla="*/ 50 h 189"/>
                <a:gd name="T110" fmla="*/ 19 w 195"/>
                <a:gd name="T111" fmla="*/ 40 h 189"/>
                <a:gd name="T112" fmla="*/ 26 w 195"/>
                <a:gd name="T113" fmla="*/ 32 h 18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5"/>
                <a:gd name="T172" fmla="*/ 0 h 189"/>
                <a:gd name="T173" fmla="*/ 195 w 195"/>
                <a:gd name="T174" fmla="*/ 189 h 18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5" h="189">
                  <a:moveTo>
                    <a:pt x="29" y="28"/>
                  </a:moveTo>
                  <a:lnTo>
                    <a:pt x="29" y="28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8" y="21"/>
                  </a:lnTo>
                  <a:lnTo>
                    <a:pt x="39" y="21"/>
                  </a:lnTo>
                  <a:lnTo>
                    <a:pt x="41" y="18"/>
                  </a:lnTo>
                  <a:lnTo>
                    <a:pt x="43" y="17"/>
                  </a:lnTo>
                  <a:lnTo>
                    <a:pt x="46" y="16"/>
                  </a:lnTo>
                  <a:lnTo>
                    <a:pt x="47" y="14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59" y="8"/>
                  </a:lnTo>
                  <a:lnTo>
                    <a:pt x="62" y="8"/>
                  </a:lnTo>
                  <a:lnTo>
                    <a:pt x="64" y="5"/>
                  </a:lnTo>
                  <a:lnTo>
                    <a:pt x="65" y="5"/>
                  </a:lnTo>
                  <a:lnTo>
                    <a:pt x="68" y="4"/>
                  </a:lnTo>
                  <a:lnTo>
                    <a:pt x="70" y="3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7" y="0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11" y="1"/>
                  </a:lnTo>
                  <a:lnTo>
                    <a:pt x="113" y="2"/>
                  </a:lnTo>
                  <a:lnTo>
                    <a:pt x="114" y="2"/>
                  </a:lnTo>
                  <a:lnTo>
                    <a:pt x="117" y="2"/>
                  </a:lnTo>
                  <a:lnTo>
                    <a:pt x="119" y="3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5" y="4"/>
                  </a:lnTo>
                  <a:lnTo>
                    <a:pt x="128" y="5"/>
                  </a:lnTo>
                  <a:lnTo>
                    <a:pt x="130" y="5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36" y="9"/>
                  </a:lnTo>
                  <a:lnTo>
                    <a:pt x="138" y="10"/>
                  </a:lnTo>
                  <a:lnTo>
                    <a:pt x="142" y="12"/>
                  </a:lnTo>
                  <a:lnTo>
                    <a:pt x="146" y="14"/>
                  </a:lnTo>
                  <a:lnTo>
                    <a:pt x="147" y="16"/>
                  </a:lnTo>
                  <a:lnTo>
                    <a:pt x="149" y="17"/>
                  </a:lnTo>
                  <a:lnTo>
                    <a:pt x="153" y="19"/>
                  </a:lnTo>
                  <a:lnTo>
                    <a:pt x="154" y="19"/>
                  </a:lnTo>
                  <a:lnTo>
                    <a:pt x="156" y="22"/>
                  </a:lnTo>
                  <a:lnTo>
                    <a:pt x="159" y="25"/>
                  </a:lnTo>
                  <a:lnTo>
                    <a:pt x="161" y="25"/>
                  </a:lnTo>
                  <a:lnTo>
                    <a:pt x="162" y="28"/>
                  </a:lnTo>
                  <a:lnTo>
                    <a:pt x="164" y="29"/>
                  </a:lnTo>
                  <a:lnTo>
                    <a:pt x="166" y="30"/>
                  </a:lnTo>
                  <a:lnTo>
                    <a:pt x="166" y="32"/>
                  </a:lnTo>
                  <a:lnTo>
                    <a:pt x="170" y="35"/>
                  </a:lnTo>
                  <a:lnTo>
                    <a:pt x="172" y="37"/>
                  </a:lnTo>
                  <a:lnTo>
                    <a:pt x="172" y="38"/>
                  </a:lnTo>
                  <a:lnTo>
                    <a:pt x="174" y="42"/>
                  </a:lnTo>
                  <a:lnTo>
                    <a:pt x="176" y="44"/>
                  </a:lnTo>
                  <a:lnTo>
                    <a:pt x="178" y="45"/>
                  </a:lnTo>
                  <a:lnTo>
                    <a:pt x="179" y="49"/>
                  </a:lnTo>
                  <a:lnTo>
                    <a:pt x="182" y="52"/>
                  </a:lnTo>
                  <a:lnTo>
                    <a:pt x="183" y="54"/>
                  </a:lnTo>
                  <a:lnTo>
                    <a:pt x="183" y="57"/>
                  </a:lnTo>
                  <a:lnTo>
                    <a:pt x="184" y="59"/>
                  </a:lnTo>
                  <a:lnTo>
                    <a:pt x="186" y="60"/>
                  </a:lnTo>
                  <a:lnTo>
                    <a:pt x="186" y="63"/>
                  </a:lnTo>
                  <a:lnTo>
                    <a:pt x="188" y="65"/>
                  </a:lnTo>
                  <a:lnTo>
                    <a:pt x="189" y="67"/>
                  </a:lnTo>
                  <a:lnTo>
                    <a:pt x="189" y="68"/>
                  </a:lnTo>
                  <a:lnTo>
                    <a:pt x="189" y="72"/>
                  </a:lnTo>
                  <a:lnTo>
                    <a:pt x="190" y="73"/>
                  </a:lnTo>
                  <a:lnTo>
                    <a:pt x="190" y="75"/>
                  </a:lnTo>
                  <a:lnTo>
                    <a:pt x="190" y="77"/>
                  </a:lnTo>
                  <a:lnTo>
                    <a:pt x="191" y="80"/>
                  </a:lnTo>
                  <a:lnTo>
                    <a:pt x="191" y="81"/>
                  </a:lnTo>
                  <a:lnTo>
                    <a:pt x="191" y="84"/>
                  </a:lnTo>
                  <a:lnTo>
                    <a:pt x="191" y="85"/>
                  </a:lnTo>
                  <a:lnTo>
                    <a:pt x="191" y="89"/>
                  </a:lnTo>
                  <a:lnTo>
                    <a:pt x="194" y="93"/>
                  </a:lnTo>
                  <a:lnTo>
                    <a:pt x="191" y="98"/>
                  </a:lnTo>
                  <a:lnTo>
                    <a:pt x="191" y="99"/>
                  </a:lnTo>
                  <a:lnTo>
                    <a:pt x="191" y="101"/>
                  </a:lnTo>
                  <a:lnTo>
                    <a:pt x="191" y="102"/>
                  </a:lnTo>
                  <a:lnTo>
                    <a:pt x="191" y="106"/>
                  </a:lnTo>
                  <a:lnTo>
                    <a:pt x="191" y="107"/>
                  </a:lnTo>
                  <a:lnTo>
                    <a:pt x="190" y="110"/>
                  </a:lnTo>
                  <a:lnTo>
                    <a:pt x="190" y="115"/>
                  </a:lnTo>
                  <a:lnTo>
                    <a:pt x="189" y="115"/>
                  </a:lnTo>
                  <a:lnTo>
                    <a:pt x="189" y="119"/>
                  </a:lnTo>
                  <a:lnTo>
                    <a:pt x="188" y="121"/>
                  </a:lnTo>
                  <a:lnTo>
                    <a:pt x="186" y="123"/>
                  </a:lnTo>
                  <a:lnTo>
                    <a:pt x="186" y="124"/>
                  </a:lnTo>
                  <a:lnTo>
                    <a:pt x="184" y="127"/>
                  </a:lnTo>
                  <a:lnTo>
                    <a:pt x="184" y="129"/>
                  </a:lnTo>
                  <a:lnTo>
                    <a:pt x="183" y="133"/>
                  </a:lnTo>
                  <a:lnTo>
                    <a:pt x="182" y="133"/>
                  </a:lnTo>
                  <a:lnTo>
                    <a:pt x="180" y="137"/>
                  </a:lnTo>
                  <a:lnTo>
                    <a:pt x="179" y="137"/>
                  </a:lnTo>
                  <a:lnTo>
                    <a:pt x="178" y="141"/>
                  </a:lnTo>
                  <a:lnTo>
                    <a:pt x="176" y="142"/>
                  </a:lnTo>
                  <a:lnTo>
                    <a:pt x="174" y="145"/>
                  </a:lnTo>
                  <a:lnTo>
                    <a:pt x="173" y="147"/>
                  </a:lnTo>
                  <a:lnTo>
                    <a:pt x="171" y="149"/>
                  </a:lnTo>
                  <a:lnTo>
                    <a:pt x="171" y="150"/>
                  </a:lnTo>
                  <a:lnTo>
                    <a:pt x="167" y="154"/>
                  </a:lnTo>
                  <a:lnTo>
                    <a:pt x="166" y="155"/>
                  </a:lnTo>
                  <a:lnTo>
                    <a:pt x="164" y="157"/>
                  </a:lnTo>
                  <a:lnTo>
                    <a:pt x="164" y="158"/>
                  </a:lnTo>
                  <a:lnTo>
                    <a:pt x="159" y="162"/>
                  </a:lnTo>
                  <a:lnTo>
                    <a:pt x="158" y="163"/>
                  </a:lnTo>
                  <a:lnTo>
                    <a:pt x="155" y="165"/>
                  </a:lnTo>
                  <a:lnTo>
                    <a:pt x="154" y="165"/>
                  </a:lnTo>
                  <a:lnTo>
                    <a:pt x="150" y="169"/>
                  </a:lnTo>
                  <a:lnTo>
                    <a:pt x="149" y="170"/>
                  </a:lnTo>
                  <a:lnTo>
                    <a:pt x="147" y="171"/>
                  </a:lnTo>
                  <a:lnTo>
                    <a:pt x="146" y="172"/>
                  </a:lnTo>
                  <a:lnTo>
                    <a:pt x="141" y="173"/>
                  </a:lnTo>
                  <a:lnTo>
                    <a:pt x="141" y="175"/>
                  </a:lnTo>
                  <a:lnTo>
                    <a:pt x="137" y="177"/>
                  </a:lnTo>
                  <a:lnTo>
                    <a:pt x="137" y="178"/>
                  </a:lnTo>
                  <a:lnTo>
                    <a:pt x="132" y="179"/>
                  </a:lnTo>
                  <a:lnTo>
                    <a:pt x="131" y="179"/>
                  </a:lnTo>
                  <a:lnTo>
                    <a:pt x="129" y="180"/>
                  </a:lnTo>
                  <a:lnTo>
                    <a:pt x="128" y="180"/>
                  </a:lnTo>
                  <a:lnTo>
                    <a:pt x="124" y="182"/>
                  </a:lnTo>
                  <a:lnTo>
                    <a:pt x="123" y="183"/>
                  </a:lnTo>
                  <a:lnTo>
                    <a:pt x="119" y="183"/>
                  </a:lnTo>
                  <a:lnTo>
                    <a:pt x="119" y="185"/>
                  </a:lnTo>
                  <a:lnTo>
                    <a:pt x="114" y="185"/>
                  </a:lnTo>
                  <a:lnTo>
                    <a:pt x="111" y="186"/>
                  </a:lnTo>
                  <a:lnTo>
                    <a:pt x="108" y="186"/>
                  </a:lnTo>
                  <a:lnTo>
                    <a:pt x="106" y="186"/>
                  </a:lnTo>
                  <a:lnTo>
                    <a:pt x="105" y="186"/>
                  </a:lnTo>
                  <a:lnTo>
                    <a:pt x="101" y="186"/>
                  </a:lnTo>
                  <a:lnTo>
                    <a:pt x="100" y="186"/>
                  </a:lnTo>
                  <a:lnTo>
                    <a:pt x="97" y="188"/>
                  </a:lnTo>
                  <a:lnTo>
                    <a:pt x="92" y="186"/>
                  </a:lnTo>
                  <a:lnTo>
                    <a:pt x="88" y="186"/>
                  </a:lnTo>
                  <a:lnTo>
                    <a:pt x="87" y="186"/>
                  </a:lnTo>
                  <a:lnTo>
                    <a:pt x="83" y="186"/>
                  </a:lnTo>
                  <a:lnTo>
                    <a:pt x="82" y="186"/>
                  </a:lnTo>
                  <a:lnTo>
                    <a:pt x="80" y="185"/>
                  </a:lnTo>
                  <a:lnTo>
                    <a:pt x="79" y="185"/>
                  </a:lnTo>
                  <a:lnTo>
                    <a:pt x="75" y="185"/>
                  </a:lnTo>
                  <a:lnTo>
                    <a:pt x="74" y="183"/>
                  </a:lnTo>
                  <a:lnTo>
                    <a:pt x="71" y="183"/>
                  </a:lnTo>
                  <a:lnTo>
                    <a:pt x="70" y="183"/>
                  </a:lnTo>
                  <a:lnTo>
                    <a:pt x="67" y="182"/>
                  </a:lnTo>
                  <a:lnTo>
                    <a:pt x="65" y="180"/>
                  </a:lnTo>
                  <a:lnTo>
                    <a:pt x="63" y="180"/>
                  </a:lnTo>
                  <a:lnTo>
                    <a:pt x="62" y="179"/>
                  </a:lnTo>
                  <a:lnTo>
                    <a:pt x="58" y="178"/>
                  </a:lnTo>
                  <a:lnTo>
                    <a:pt x="57" y="178"/>
                  </a:lnTo>
                  <a:lnTo>
                    <a:pt x="55" y="177"/>
                  </a:lnTo>
                  <a:lnTo>
                    <a:pt x="50" y="173"/>
                  </a:lnTo>
                  <a:lnTo>
                    <a:pt x="47" y="172"/>
                  </a:lnTo>
                  <a:lnTo>
                    <a:pt x="46" y="171"/>
                  </a:lnTo>
                  <a:lnTo>
                    <a:pt x="43" y="170"/>
                  </a:lnTo>
                  <a:lnTo>
                    <a:pt x="40" y="166"/>
                  </a:lnTo>
                  <a:lnTo>
                    <a:pt x="39" y="166"/>
                  </a:lnTo>
                  <a:lnTo>
                    <a:pt x="37" y="164"/>
                  </a:lnTo>
                  <a:lnTo>
                    <a:pt x="33" y="162"/>
                  </a:lnTo>
                  <a:lnTo>
                    <a:pt x="32" y="162"/>
                  </a:lnTo>
                  <a:lnTo>
                    <a:pt x="31" y="158"/>
                  </a:lnTo>
                  <a:lnTo>
                    <a:pt x="29" y="157"/>
                  </a:lnTo>
                  <a:lnTo>
                    <a:pt x="26" y="156"/>
                  </a:lnTo>
                  <a:lnTo>
                    <a:pt x="26" y="155"/>
                  </a:lnTo>
                  <a:lnTo>
                    <a:pt x="23" y="152"/>
                  </a:lnTo>
                  <a:lnTo>
                    <a:pt x="21" y="149"/>
                  </a:lnTo>
                  <a:lnTo>
                    <a:pt x="21" y="148"/>
                  </a:lnTo>
                  <a:lnTo>
                    <a:pt x="17" y="145"/>
                  </a:lnTo>
                  <a:lnTo>
                    <a:pt x="16" y="142"/>
                  </a:lnTo>
                  <a:lnTo>
                    <a:pt x="15" y="141"/>
                  </a:lnTo>
                  <a:lnTo>
                    <a:pt x="14" y="138"/>
                  </a:lnTo>
                  <a:lnTo>
                    <a:pt x="10" y="134"/>
                  </a:lnTo>
                  <a:lnTo>
                    <a:pt x="9" y="131"/>
                  </a:lnTo>
                  <a:lnTo>
                    <a:pt x="9" y="130"/>
                  </a:lnTo>
                  <a:lnTo>
                    <a:pt x="8" y="127"/>
                  </a:lnTo>
                  <a:lnTo>
                    <a:pt x="7" y="126"/>
                  </a:lnTo>
                  <a:lnTo>
                    <a:pt x="7" y="123"/>
                  </a:lnTo>
                  <a:lnTo>
                    <a:pt x="5" y="122"/>
                  </a:lnTo>
                  <a:lnTo>
                    <a:pt x="4" y="119"/>
                  </a:lnTo>
                  <a:lnTo>
                    <a:pt x="4" y="117"/>
                  </a:lnTo>
                  <a:lnTo>
                    <a:pt x="4" y="115"/>
                  </a:lnTo>
                  <a:lnTo>
                    <a:pt x="2" y="114"/>
                  </a:lnTo>
                  <a:lnTo>
                    <a:pt x="2" y="110"/>
                  </a:lnTo>
                  <a:lnTo>
                    <a:pt x="2" y="109"/>
                  </a:lnTo>
                  <a:lnTo>
                    <a:pt x="1" y="107"/>
                  </a:lnTo>
                  <a:lnTo>
                    <a:pt x="1" y="106"/>
                  </a:lnTo>
                  <a:lnTo>
                    <a:pt x="1" y="102"/>
                  </a:lnTo>
                  <a:lnTo>
                    <a:pt x="1" y="101"/>
                  </a:lnTo>
                  <a:lnTo>
                    <a:pt x="1" y="98"/>
                  </a:lnTo>
                  <a:lnTo>
                    <a:pt x="0" y="93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5"/>
                  </a:lnTo>
                  <a:lnTo>
                    <a:pt x="1" y="84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2" y="75"/>
                  </a:lnTo>
                  <a:lnTo>
                    <a:pt x="2" y="72"/>
                  </a:lnTo>
                  <a:lnTo>
                    <a:pt x="4" y="72"/>
                  </a:lnTo>
                  <a:lnTo>
                    <a:pt x="4" y="67"/>
                  </a:lnTo>
                  <a:lnTo>
                    <a:pt x="5" y="66"/>
                  </a:lnTo>
                  <a:lnTo>
                    <a:pt x="7" y="63"/>
                  </a:lnTo>
                  <a:lnTo>
                    <a:pt x="7" y="61"/>
                  </a:lnTo>
                  <a:lnTo>
                    <a:pt x="8" y="59"/>
                  </a:lnTo>
                  <a:lnTo>
                    <a:pt x="8" y="58"/>
                  </a:lnTo>
                  <a:lnTo>
                    <a:pt x="9" y="53"/>
                  </a:lnTo>
                  <a:lnTo>
                    <a:pt x="10" y="53"/>
                  </a:lnTo>
                  <a:lnTo>
                    <a:pt x="13" y="50"/>
                  </a:lnTo>
                  <a:lnTo>
                    <a:pt x="14" y="50"/>
                  </a:lnTo>
                  <a:lnTo>
                    <a:pt x="15" y="45"/>
                  </a:lnTo>
                  <a:lnTo>
                    <a:pt x="16" y="44"/>
                  </a:lnTo>
                  <a:lnTo>
                    <a:pt x="17" y="42"/>
                  </a:lnTo>
                  <a:lnTo>
                    <a:pt x="19" y="40"/>
                  </a:lnTo>
                  <a:lnTo>
                    <a:pt x="22" y="37"/>
                  </a:lnTo>
                  <a:lnTo>
                    <a:pt x="22" y="36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9" y="29"/>
                  </a:lnTo>
                  <a:lnTo>
                    <a:pt x="29" y="2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98" name="Freeform 38"/>
            <p:cNvSpPr>
              <a:spLocks/>
            </p:cNvSpPr>
            <p:nvPr/>
          </p:nvSpPr>
          <p:spPr bwMode="auto">
            <a:xfrm>
              <a:off x="2119" y="1793"/>
              <a:ext cx="195" cy="189"/>
            </a:xfrm>
            <a:custGeom>
              <a:avLst/>
              <a:gdLst/>
              <a:ahLst/>
              <a:cxnLst>
                <a:cxn ang="0">
                  <a:pos x="38" y="22"/>
                </a:cxn>
                <a:cxn ang="0">
                  <a:pos x="47" y="15"/>
                </a:cxn>
                <a:cxn ang="0">
                  <a:pos x="59" y="8"/>
                </a:cxn>
                <a:cxn ang="0">
                  <a:pos x="70" y="3"/>
                </a:cxn>
                <a:cxn ang="0">
                  <a:pos x="82" y="1"/>
                </a:cxn>
                <a:cxn ang="0">
                  <a:pos x="92" y="1"/>
                </a:cxn>
                <a:cxn ang="0">
                  <a:pos x="105" y="1"/>
                </a:cxn>
                <a:cxn ang="0">
                  <a:pos x="114" y="2"/>
                </a:cxn>
                <a:cxn ang="0">
                  <a:pos x="125" y="5"/>
                </a:cxn>
                <a:cxn ang="0">
                  <a:pos x="136" y="9"/>
                </a:cxn>
                <a:cxn ang="0">
                  <a:pos x="146" y="15"/>
                </a:cxn>
                <a:cxn ang="0">
                  <a:pos x="154" y="19"/>
                </a:cxn>
                <a:cxn ang="0">
                  <a:pos x="162" y="29"/>
                </a:cxn>
                <a:cxn ang="0">
                  <a:pos x="170" y="35"/>
                </a:cxn>
                <a:cxn ang="0">
                  <a:pos x="177" y="45"/>
                </a:cxn>
                <a:cxn ang="0">
                  <a:pos x="182" y="53"/>
                </a:cxn>
                <a:cxn ang="0">
                  <a:pos x="186" y="64"/>
                </a:cxn>
                <a:cxn ang="0">
                  <a:pos x="190" y="73"/>
                </a:cxn>
                <a:cxn ang="0">
                  <a:pos x="191" y="84"/>
                </a:cxn>
                <a:cxn ang="0">
                  <a:pos x="194" y="94"/>
                </a:cxn>
                <a:cxn ang="0">
                  <a:pos x="191" y="106"/>
                </a:cxn>
                <a:cxn ang="0">
                  <a:pos x="189" y="115"/>
                </a:cxn>
                <a:cxn ang="0">
                  <a:pos x="185" y="128"/>
                </a:cxn>
                <a:cxn ang="0">
                  <a:pos x="179" y="137"/>
                </a:cxn>
                <a:cxn ang="0">
                  <a:pos x="171" y="150"/>
                </a:cxn>
                <a:cxn ang="0">
                  <a:pos x="164" y="159"/>
                </a:cxn>
                <a:cxn ang="0">
                  <a:pos x="150" y="169"/>
                </a:cxn>
                <a:cxn ang="0">
                  <a:pos x="141" y="176"/>
                </a:cxn>
                <a:cxn ang="0">
                  <a:pos x="129" y="182"/>
                </a:cxn>
                <a:cxn ang="0">
                  <a:pos x="119" y="185"/>
                </a:cxn>
                <a:cxn ang="0">
                  <a:pos x="106" y="186"/>
                </a:cxn>
                <a:cxn ang="0">
                  <a:pos x="97" y="188"/>
                </a:cxn>
                <a:cxn ang="0">
                  <a:pos x="83" y="186"/>
                </a:cxn>
                <a:cxn ang="0">
                  <a:pos x="74" y="184"/>
                </a:cxn>
                <a:cxn ang="0">
                  <a:pos x="63" y="182"/>
                </a:cxn>
                <a:cxn ang="0">
                  <a:pos x="55" y="177"/>
                </a:cxn>
                <a:cxn ang="0">
                  <a:pos x="43" y="170"/>
                </a:cxn>
                <a:cxn ang="0">
                  <a:pos x="37" y="164"/>
                </a:cxn>
                <a:cxn ang="0">
                  <a:pos x="26" y="156"/>
                </a:cxn>
                <a:cxn ang="0">
                  <a:pos x="21" y="148"/>
                </a:cxn>
                <a:cxn ang="0">
                  <a:pos x="14" y="138"/>
                </a:cxn>
                <a:cxn ang="0">
                  <a:pos x="9" y="130"/>
                </a:cxn>
                <a:cxn ang="0">
                  <a:pos x="4" y="120"/>
                </a:cxn>
                <a:cxn ang="0">
                  <a:pos x="2" y="110"/>
                </a:cxn>
                <a:cxn ang="0">
                  <a:pos x="1" y="98"/>
                </a:cxn>
                <a:cxn ang="0">
                  <a:pos x="1" y="88"/>
                </a:cxn>
                <a:cxn ang="0">
                  <a:pos x="2" y="75"/>
                </a:cxn>
                <a:cxn ang="0">
                  <a:pos x="5" y="66"/>
                </a:cxn>
                <a:cxn ang="0">
                  <a:pos x="9" y="54"/>
                </a:cxn>
                <a:cxn ang="0">
                  <a:pos x="16" y="45"/>
                </a:cxn>
                <a:cxn ang="0">
                  <a:pos x="25" y="33"/>
                </a:cxn>
              </a:cxnLst>
              <a:rect l="0" t="0" r="r" b="b"/>
              <a:pathLst>
                <a:path w="195" h="189">
                  <a:moveTo>
                    <a:pt x="29" y="29"/>
                  </a:moveTo>
                  <a:lnTo>
                    <a:pt x="29" y="29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1" y="18"/>
                  </a:lnTo>
                  <a:lnTo>
                    <a:pt x="43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51" y="14"/>
                  </a:lnTo>
                  <a:lnTo>
                    <a:pt x="51" y="11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59" y="8"/>
                  </a:lnTo>
                  <a:lnTo>
                    <a:pt x="62" y="8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8" y="5"/>
                  </a:lnTo>
                  <a:lnTo>
                    <a:pt x="70" y="3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00" y="1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11" y="1"/>
                  </a:lnTo>
                  <a:lnTo>
                    <a:pt x="113" y="2"/>
                  </a:lnTo>
                  <a:lnTo>
                    <a:pt x="114" y="2"/>
                  </a:lnTo>
                  <a:lnTo>
                    <a:pt x="117" y="2"/>
                  </a:lnTo>
                  <a:lnTo>
                    <a:pt x="119" y="3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5" y="5"/>
                  </a:lnTo>
                  <a:lnTo>
                    <a:pt x="128" y="7"/>
                  </a:lnTo>
                  <a:lnTo>
                    <a:pt x="130" y="7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36" y="9"/>
                  </a:lnTo>
                  <a:lnTo>
                    <a:pt x="138" y="10"/>
                  </a:lnTo>
                  <a:lnTo>
                    <a:pt x="138" y="10"/>
                  </a:lnTo>
                  <a:lnTo>
                    <a:pt x="142" y="14"/>
                  </a:lnTo>
                  <a:lnTo>
                    <a:pt x="142" y="14"/>
                  </a:lnTo>
                  <a:lnTo>
                    <a:pt x="146" y="15"/>
                  </a:lnTo>
                  <a:lnTo>
                    <a:pt x="147" y="16"/>
                  </a:lnTo>
                  <a:lnTo>
                    <a:pt x="149" y="17"/>
                  </a:lnTo>
                  <a:lnTo>
                    <a:pt x="149" y="17"/>
                  </a:lnTo>
                  <a:lnTo>
                    <a:pt x="153" y="19"/>
                  </a:lnTo>
                  <a:lnTo>
                    <a:pt x="154" y="19"/>
                  </a:lnTo>
                  <a:lnTo>
                    <a:pt x="156" y="23"/>
                  </a:lnTo>
                  <a:lnTo>
                    <a:pt x="156" y="23"/>
                  </a:lnTo>
                  <a:lnTo>
                    <a:pt x="159" y="25"/>
                  </a:lnTo>
                  <a:lnTo>
                    <a:pt x="161" y="25"/>
                  </a:lnTo>
                  <a:lnTo>
                    <a:pt x="162" y="29"/>
                  </a:lnTo>
                  <a:lnTo>
                    <a:pt x="164" y="30"/>
                  </a:lnTo>
                  <a:lnTo>
                    <a:pt x="166" y="31"/>
                  </a:lnTo>
                  <a:lnTo>
                    <a:pt x="166" y="32"/>
                  </a:lnTo>
                  <a:lnTo>
                    <a:pt x="170" y="35"/>
                  </a:lnTo>
                  <a:lnTo>
                    <a:pt x="170" y="35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4" y="42"/>
                  </a:lnTo>
                  <a:lnTo>
                    <a:pt x="174" y="42"/>
                  </a:lnTo>
                  <a:lnTo>
                    <a:pt x="177" y="45"/>
                  </a:lnTo>
                  <a:lnTo>
                    <a:pt x="178" y="46"/>
                  </a:lnTo>
                  <a:lnTo>
                    <a:pt x="179" y="49"/>
                  </a:lnTo>
                  <a:lnTo>
                    <a:pt x="179" y="49"/>
                  </a:lnTo>
                  <a:lnTo>
                    <a:pt x="182" y="53"/>
                  </a:lnTo>
                  <a:lnTo>
                    <a:pt x="182" y="53"/>
                  </a:lnTo>
                  <a:lnTo>
                    <a:pt x="183" y="56"/>
                  </a:lnTo>
                  <a:lnTo>
                    <a:pt x="183" y="57"/>
                  </a:lnTo>
                  <a:lnTo>
                    <a:pt x="185" y="59"/>
                  </a:lnTo>
                  <a:lnTo>
                    <a:pt x="186" y="61"/>
                  </a:lnTo>
                  <a:lnTo>
                    <a:pt x="186" y="64"/>
                  </a:lnTo>
                  <a:lnTo>
                    <a:pt x="188" y="65"/>
                  </a:lnTo>
                  <a:lnTo>
                    <a:pt x="189" y="67"/>
                  </a:lnTo>
                  <a:lnTo>
                    <a:pt x="189" y="70"/>
                  </a:lnTo>
                  <a:lnTo>
                    <a:pt x="189" y="72"/>
                  </a:lnTo>
                  <a:lnTo>
                    <a:pt x="190" y="73"/>
                  </a:lnTo>
                  <a:lnTo>
                    <a:pt x="190" y="75"/>
                  </a:lnTo>
                  <a:lnTo>
                    <a:pt x="190" y="78"/>
                  </a:lnTo>
                  <a:lnTo>
                    <a:pt x="191" y="80"/>
                  </a:lnTo>
                  <a:lnTo>
                    <a:pt x="191" y="81"/>
                  </a:lnTo>
                  <a:lnTo>
                    <a:pt x="191" y="84"/>
                  </a:lnTo>
                  <a:lnTo>
                    <a:pt x="191" y="86"/>
                  </a:lnTo>
                  <a:lnTo>
                    <a:pt x="191" y="89"/>
                  </a:lnTo>
                  <a:lnTo>
                    <a:pt x="191" y="89"/>
                  </a:lnTo>
                  <a:lnTo>
                    <a:pt x="194" y="94"/>
                  </a:lnTo>
                  <a:lnTo>
                    <a:pt x="194" y="94"/>
                  </a:lnTo>
                  <a:lnTo>
                    <a:pt x="191" y="98"/>
                  </a:lnTo>
                  <a:lnTo>
                    <a:pt x="191" y="99"/>
                  </a:lnTo>
                  <a:lnTo>
                    <a:pt x="191" y="102"/>
                  </a:lnTo>
                  <a:lnTo>
                    <a:pt x="191" y="103"/>
                  </a:lnTo>
                  <a:lnTo>
                    <a:pt x="191" y="106"/>
                  </a:lnTo>
                  <a:lnTo>
                    <a:pt x="191" y="107"/>
                  </a:lnTo>
                  <a:lnTo>
                    <a:pt x="190" y="112"/>
                  </a:lnTo>
                  <a:lnTo>
                    <a:pt x="190" y="112"/>
                  </a:lnTo>
                  <a:lnTo>
                    <a:pt x="190" y="115"/>
                  </a:lnTo>
                  <a:lnTo>
                    <a:pt x="189" y="115"/>
                  </a:lnTo>
                  <a:lnTo>
                    <a:pt x="189" y="120"/>
                  </a:lnTo>
                  <a:lnTo>
                    <a:pt x="188" y="121"/>
                  </a:lnTo>
                  <a:lnTo>
                    <a:pt x="186" y="123"/>
                  </a:lnTo>
                  <a:lnTo>
                    <a:pt x="186" y="126"/>
                  </a:lnTo>
                  <a:lnTo>
                    <a:pt x="185" y="128"/>
                  </a:lnTo>
                  <a:lnTo>
                    <a:pt x="185" y="129"/>
                  </a:lnTo>
                  <a:lnTo>
                    <a:pt x="183" y="134"/>
                  </a:lnTo>
                  <a:lnTo>
                    <a:pt x="182" y="134"/>
                  </a:lnTo>
                  <a:lnTo>
                    <a:pt x="180" y="137"/>
                  </a:lnTo>
                  <a:lnTo>
                    <a:pt x="179" y="137"/>
                  </a:lnTo>
                  <a:lnTo>
                    <a:pt x="178" y="142"/>
                  </a:lnTo>
                  <a:lnTo>
                    <a:pt x="177" y="143"/>
                  </a:lnTo>
                  <a:lnTo>
                    <a:pt x="174" y="145"/>
                  </a:lnTo>
                  <a:lnTo>
                    <a:pt x="173" y="147"/>
                  </a:lnTo>
                  <a:lnTo>
                    <a:pt x="171" y="150"/>
                  </a:lnTo>
                  <a:lnTo>
                    <a:pt x="171" y="151"/>
                  </a:lnTo>
                  <a:lnTo>
                    <a:pt x="167" y="154"/>
                  </a:lnTo>
                  <a:lnTo>
                    <a:pt x="166" y="155"/>
                  </a:lnTo>
                  <a:lnTo>
                    <a:pt x="164" y="158"/>
                  </a:lnTo>
                  <a:lnTo>
                    <a:pt x="164" y="159"/>
                  </a:lnTo>
                  <a:lnTo>
                    <a:pt x="159" y="162"/>
                  </a:lnTo>
                  <a:lnTo>
                    <a:pt x="158" y="163"/>
                  </a:lnTo>
                  <a:lnTo>
                    <a:pt x="155" y="166"/>
                  </a:lnTo>
                  <a:lnTo>
                    <a:pt x="154" y="166"/>
                  </a:lnTo>
                  <a:lnTo>
                    <a:pt x="150" y="169"/>
                  </a:lnTo>
                  <a:lnTo>
                    <a:pt x="149" y="170"/>
                  </a:lnTo>
                  <a:lnTo>
                    <a:pt x="147" y="171"/>
                  </a:lnTo>
                  <a:lnTo>
                    <a:pt x="146" y="172"/>
                  </a:lnTo>
                  <a:lnTo>
                    <a:pt x="141" y="175"/>
                  </a:lnTo>
                  <a:lnTo>
                    <a:pt x="141" y="176"/>
                  </a:lnTo>
                  <a:lnTo>
                    <a:pt x="137" y="177"/>
                  </a:lnTo>
                  <a:lnTo>
                    <a:pt x="137" y="178"/>
                  </a:lnTo>
                  <a:lnTo>
                    <a:pt x="132" y="179"/>
                  </a:lnTo>
                  <a:lnTo>
                    <a:pt x="131" y="179"/>
                  </a:lnTo>
                  <a:lnTo>
                    <a:pt x="129" y="182"/>
                  </a:lnTo>
                  <a:lnTo>
                    <a:pt x="128" y="182"/>
                  </a:lnTo>
                  <a:lnTo>
                    <a:pt x="124" y="183"/>
                  </a:lnTo>
                  <a:lnTo>
                    <a:pt x="123" y="184"/>
                  </a:lnTo>
                  <a:lnTo>
                    <a:pt x="119" y="184"/>
                  </a:lnTo>
                  <a:lnTo>
                    <a:pt x="119" y="185"/>
                  </a:lnTo>
                  <a:lnTo>
                    <a:pt x="114" y="185"/>
                  </a:lnTo>
                  <a:lnTo>
                    <a:pt x="114" y="185"/>
                  </a:lnTo>
                  <a:lnTo>
                    <a:pt x="111" y="186"/>
                  </a:lnTo>
                  <a:lnTo>
                    <a:pt x="108" y="186"/>
                  </a:lnTo>
                  <a:lnTo>
                    <a:pt x="106" y="186"/>
                  </a:lnTo>
                  <a:lnTo>
                    <a:pt x="105" y="186"/>
                  </a:lnTo>
                  <a:lnTo>
                    <a:pt x="102" y="186"/>
                  </a:lnTo>
                  <a:lnTo>
                    <a:pt x="100" y="186"/>
                  </a:lnTo>
                  <a:lnTo>
                    <a:pt x="97" y="188"/>
                  </a:lnTo>
                  <a:lnTo>
                    <a:pt x="97" y="188"/>
                  </a:lnTo>
                  <a:lnTo>
                    <a:pt x="92" y="186"/>
                  </a:lnTo>
                  <a:lnTo>
                    <a:pt x="92" y="186"/>
                  </a:lnTo>
                  <a:lnTo>
                    <a:pt x="88" y="186"/>
                  </a:lnTo>
                  <a:lnTo>
                    <a:pt x="87" y="186"/>
                  </a:lnTo>
                  <a:lnTo>
                    <a:pt x="83" y="186"/>
                  </a:lnTo>
                  <a:lnTo>
                    <a:pt x="82" y="186"/>
                  </a:lnTo>
                  <a:lnTo>
                    <a:pt x="80" y="185"/>
                  </a:lnTo>
                  <a:lnTo>
                    <a:pt x="79" y="185"/>
                  </a:lnTo>
                  <a:lnTo>
                    <a:pt x="75" y="185"/>
                  </a:lnTo>
                  <a:lnTo>
                    <a:pt x="74" y="184"/>
                  </a:lnTo>
                  <a:lnTo>
                    <a:pt x="71" y="184"/>
                  </a:lnTo>
                  <a:lnTo>
                    <a:pt x="70" y="184"/>
                  </a:lnTo>
                  <a:lnTo>
                    <a:pt x="67" y="183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2" y="179"/>
                  </a:lnTo>
                  <a:lnTo>
                    <a:pt x="58" y="178"/>
                  </a:lnTo>
                  <a:lnTo>
                    <a:pt x="57" y="178"/>
                  </a:lnTo>
                  <a:lnTo>
                    <a:pt x="55" y="177"/>
                  </a:lnTo>
                  <a:lnTo>
                    <a:pt x="55" y="177"/>
                  </a:lnTo>
                  <a:lnTo>
                    <a:pt x="50" y="175"/>
                  </a:lnTo>
                  <a:lnTo>
                    <a:pt x="50" y="175"/>
                  </a:lnTo>
                  <a:lnTo>
                    <a:pt x="47" y="172"/>
                  </a:lnTo>
                  <a:lnTo>
                    <a:pt x="46" y="171"/>
                  </a:lnTo>
                  <a:lnTo>
                    <a:pt x="43" y="170"/>
                  </a:lnTo>
                  <a:lnTo>
                    <a:pt x="43" y="170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7" y="164"/>
                  </a:lnTo>
                  <a:lnTo>
                    <a:pt x="37" y="164"/>
                  </a:lnTo>
                  <a:lnTo>
                    <a:pt x="33" y="162"/>
                  </a:lnTo>
                  <a:lnTo>
                    <a:pt x="32" y="162"/>
                  </a:lnTo>
                  <a:lnTo>
                    <a:pt x="31" y="159"/>
                  </a:lnTo>
                  <a:lnTo>
                    <a:pt x="29" y="158"/>
                  </a:lnTo>
                  <a:lnTo>
                    <a:pt x="26" y="156"/>
                  </a:lnTo>
                  <a:lnTo>
                    <a:pt x="26" y="155"/>
                  </a:lnTo>
                  <a:lnTo>
                    <a:pt x="23" y="152"/>
                  </a:lnTo>
                  <a:lnTo>
                    <a:pt x="23" y="152"/>
                  </a:lnTo>
                  <a:lnTo>
                    <a:pt x="21" y="150"/>
                  </a:lnTo>
                  <a:lnTo>
                    <a:pt x="21" y="148"/>
                  </a:lnTo>
                  <a:lnTo>
                    <a:pt x="17" y="145"/>
                  </a:lnTo>
                  <a:lnTo>
                    <a:pt x="17" y="145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4" y="138"/>
                  </a:lnTo>
                  <a:lnTo>
                    <a:pt x="14" y="138"/>
                  </a:lnTo>
                  <a:lnTo>
                    <a:pt x="10" y="135"/>
                  </a:lnTo>
                  <a:lnTo>
                    <a:pt x="10" y="135"/>
                  </a:lnTo>
                  <a:lnTo>
                    <a:pt x="9" y="131"/>
                  </a:lnTo>
                  <a:lnTo>
                    <a:pt x="9" y="130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3"/>
                  </a:lnTo>
                  <a:lnTo>
                    <a:pt x="5" y="122"/>
                  </a:lnTo>
                  <a:lnTo>
                    <a:pt x="4" y="120"/>
                  </a:lnTo>
                  <a:lnTo>
                    <a:pt x="4" y="119"/>
                  </a:lnTo>
                  <a:lnTo>
                    <a:pt x="4" y="115"/>
                  </a:lnTo>
                  <a:lnTo>
                    <a:pt x="2" y="114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1" y="107"/>
                  </a:lnTo>
                  <a:lnTo>
                    <a:pt x="1" y="106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8"/>
                  </a:lnTo>
                  <a:lnTo>
                    <a:pt x="1" y="9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6"/>
                  </a:lnTo>
                  <a:lnTo>
                    <a:pt x="1" y="84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2" y="72"/>
                  </a:lnTo>
                  <a:lnTo>
                    <a:pt x="4" y="72"/>
                  </a:lnTo>
                  <a:lnTo>
                    <a:pt x="4" y="67"/>
                  </a:lnTo>
                  <a:lnTo>
                    <a:pt x="5" y="66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59"/>
                  </a:lnTo>
                  <a:lnTo>
                    <a:pt x="8" y="58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3" y="50"/>
                  </a:lnTo>
                  <a:lnTo>
                    <a:pt x="14" y="50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7" y="42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9" y="30"/>
                  </a:lnTo>
                  <a:lnTo>
                    <a:pt x="29" y="29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000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52" name="Freeform 39"/>
            <p:cNvSpPr>
              <a:spLocks/>
            </p:cNvSpPr>
            <p:nvPr/>
          </p:nvSpPr>
          <p:spPr bwMode="auto">
            <a:xfrm>
              <a:off x="2119" y="1793"/>
              <a:ext cx="195" cy="189"/>
            </a:xfrm>
            <a:custGeom>
              <a:avLst/>
              <a:gdLst>
                <a:gd name="T0" fmla="*/ 34 w 195"/>
                <a:gd name="T1" fmla="*/ 24 h 189"/>
                <a:gd name="T2" fmla="*/ 43 w 195"/>
                <a:gd name="T3" fmla="*/ 17 h 189"/>
                <a:gd name="T4" fmla="*/ 51 w 195"/>
                <a:gd name="T5" fmla="*/ 11 h 189"/>
                <a:gd name="T6" fmla="*/ 62 w 195"/>
                <a:gd name="T7" fmla="*/ 8 h 189"/>
                <a:gd name="T8" fmla="*/ 70 w 195"/>
                <a:gd name="T9" fmla="*/ 3 h 189"/>
                <a:gd name="T10" fmla="*/ 82 w 195"/>
                <a:gd name="T11" fmla="*/ 1 h 189"/>
                <a:gd name="T12" fmla="*/ 91 w 195"/>
                <a:gd name="T13" fmla="*/ 1 h 189"/>
                <a:gd name="T14" fmla="*/ 105 w 195"/>
                <a:gd name="T15" fmla="*/ 1 h 189"/>
                <a:gd name="T16" fmla="*/ 113 w 195"/>
                <a:gd name="T17" fmla="*/ 2 h 189"/>
                <a:gd name="T18" fmla="*/ 122 w 195"/>
                <a:gd name="T19" fmla="*/ 3 h 189"/>
                <a:gd name="T20" fmla="*/ 130 w 195"/>
                <a:gd name="T21" fmla="*/ 7 h 189"/>
                <a:gd name="T22" fmla="*/ 138 w 195"/>
                <a:gd name="T23" fmla="*/ 10 h 189"/>
                <a:gd name="T24" fmla="*/ 149 w 195"/>
                <a:gd name="T25" fmla="*/ 17 h 189"/>
                <a:gd name="T26" fmla="*/ 159 w 195"/>
                <a:gd name="T27" fmla="*/ 25 h 189"/>
                <a:gd name="T28" fmla="*/ 166 w 195"/>
                <a:gd name="T29" fmla="*/ 31 h 189"/>
                <a:gd name="T30" fmla="*/ 172 w 195"/>
                <a:gd name="T31" fmla="*/ 39 h 189"/>
                <a:gd name="T32" fmla="*/ 179 w 195"/>
                <a:gd name="T33" fmla="*/ 49 h 189"/>
                <a:gd name="T34" fmla="*/ 185 w 195"/>
                <a:gd name="T35" fmla="*/ 59 h 189"/>
                <a:gd name="T36" fmla="*/ 189 w 195"/>
                <a:gd name="T37" fmla="*/ 67 h 189"/>
                <a:gd name="T38" fmla="*/ 190 w 195"/>
                <a:gd name="T39" fmla="*/ 75 h 189"/>
                <a:gd name="T40" fmla="*/ 191 w 195"/>
                <a:gd name="T41" fmla="*/ 84 h 189"/>
                <a:gd name="T42" fmla="*/ 191 w 195"/>
                <a:gd name="T43" fmla="*/ 98 h 189"/>
                <a:gd name="T44" fmla="*/ 191 w 195"/>
                <a:gd name="T45" fmla="*/ 106 h 189"/>
                <a:gd name="T46" fmla="*/ 189 w 195"/>
                <a:gd name="T47" fmla="*/ 115 h 189"/>
                <a:gd name="T48" fmla="*/ 186 w 195"/>
                <a:gd name="T49" fmla="*/ 126 h 189"/>
                <a:gd name="T50" fmla="*/ 182 w 195"/>
                <a:gd name="T51" fmla="*/ 134 h 189"/>
                <a:gd name="T52" fmla="*/ 177 w 195"/>
                <a:gd name="T53" fmla="*/ 143 h 189"/>
                <a:gd name="T54" fmla="*/ 171 w 195"/>
                <a:gd name="T55" fmla="*/ 151 h 189"/>
                <a:gd name="T56" fmla="*/ 164 w 195"/>
                <a:gd name="T57" fmla="*/ 159 h 189"/>
                <a:gd name="T58" fmla="*/ 154 w 195"/>
                <a:gd name="T59" fmla="*/ 166 h 189"/>
                <a:gd name="T60" fmla="*/ 146 w 195"/>
                <a:gd name="T61" fmla="*/ 172 h 189"/>
                <a:gd name="T62" fmla="*/ 137 w 195"/>
                <a:gd name="T63" fmla="*/ 178 h 189"/>
                <a:gd name="T64" fmla="*/ 128 w 195"/>
                <a:gd name="T65" fmla="*/ 182 h 189"/>
                <a:gd name="T66" fmla="*/ 119 w 195"/>
                <a:gd name="T67" fmla="*/ 185 h 189"/>
                <a:gd name="T68" fmla="*/ 106 w 195"/>
                <a:gd name="T69" fmla="*/ 186 h 189"/>
                <a:gd name="T70" fmla="*/ 97 w 195"/>
                <a:gd name="T71" fmla="*/ 188 h 189"/>
                <a:gd name="T72" fmla="*/ 83 w 195"/>
                <a:gd name="T73" fmla="*/ 186 h 189"/>
                <a:gd name="T74" fmla="*/ 75 w 195"/>
                <a:gd name="T75" fmla="*/ 185 h 189"/>
                <a:gd name="T76" fmla="*/ 67 w 195"/>
                <a:gd name="T77" fmla="*/ 183 h 189"/>
                <a:gd name="T78" fmla="*/ 58 w 195"/>
                <a:gd name="T79" fmla="*/ 178 h 189"/>
                <a:gd name="T80" fmla="*/ 47 w 195"/>
                <a:gd name="T81" fmla="*/ 172 h 189"/>
                <a:gd name="T82" fmla="*/ 39 w 195"/>
                <a:gd name="T83" fmla="*/ 168 h 189"/>
                <a:gd name="T84" fmla="*/ 31 w 195"/>
                <a:gd name="T85" fmla="*/ 159 h 189"/>
                <a:gd name="T86" fmla="*/ 23 w 195"/>
                <a:gd name="T87" fmla="*/ 152 h 189"/>
                <a:gd name="T88" fmla="*/ 16 w 195"/>
                <a:gd name="T89" fmla="*/ 143 h 189"/>
                <a:gd name="T90" fmla="*/ 9 w 195"/>
                <a:gd name="T91" fmla="*/ 131 h 189"/>
                <a:gd name="T92" fmla="*/ 7 w 195"/>
                <a:gd name="T93" fmla="*/ 123 h 189"/>
                <a:gd name="T94" fmla="*/ 4 w 195"/>
                <a:gd name="T95" fmla="*/ 115 h 189"/>
                <a:gd name="T96" fmla="*/ 1 w 195"/>
                <a:gd name="T97" fmla="*/ 107 h 189"/>
                <a:gd name="T98" fmla="*/ 1 w 195"/>
                <a:gd name="T99" fmla="*/ 98 h 189"/>
                <a:gd name="T100" fmla="*/ 1 w 195"/>
                <a:gd name="T101" fmla="*/ 86 h 189"/>
                <a:gd name="T102" fmla="*/ 2 w 195"/>
                <a:gd name="T103" fmla="*/ 75 h 189"/>
                <a:gd name="T104" fmla="*/ 5 w 195"/>
                <a:gd name="T105" fmla="*/ 66 h 189"/>
                <a:gd name="T106" fmla="*/ 8 w 195"/>
                <a:gd name="T107" fmla="*/ 58 h 189"/>
                <a:gd name="T108" fmla="*/ 14 w 195"/>
                <a:gd name="T109" fmla="*/ 50 h 189"/>
                <a:gd name="T110" fmla="*/ 20 w 195"/>
                <a:gd name="T111" fmla="*/ 40 h 189"/>
                <a:gd name="T112" fmla="*/ 26 w 195"/>
                <a:gd name="T113" fmla="*/ 32 h 18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5"/>
                <a:gd name="T172" fmla="*/ 0 h 189"/>
                <a:gd name="T173" fmla="*/ 195 w 195"/>
                <a:gd name="T174" fmla="*/ 189 h 18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5" h="189">
                  <a:moveTo>
                    <a:pt x="29" y="29"/>
                  </a:moveTo>
                  <a:lnTo>
                    <a:pt x="29" y="29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1" y="18"/>
                  </a:lnTo>
                  <a:lnTo>
                    <a:pt x="43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51" y="14"/>
                  </a:lnTo>
                  <a:lnTo>
                    <a:pt x="51" y="11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59" y="8"/>
                  </a:lnTo>
                  <a:lnTo>
                    <a:pt x="62" y="8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8" y="5"/>
                  </a:lnTo>
                  <a:lnTo>
                    <a:pt x="70" y="3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7" y="0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11" y="1"/>
                  </a:lnTo>
                  <a:lnTo>
                    <a:pt x="113" y="2"/>
                  </a:lnTo>
                  <a:lnTo>
                    <a:pt x="114" y="2"/>
                  </a:lnTo>
                  <a:lnTo>
                    <a:pt x="117" y="2"/>
                  </a:lnTo>
                  <a:lnTo>
                    <a:pt x="119" y="3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5" y="5"/>
                  </a:lnTo>
                  <a:lnTo>
                    <a:pt x="128" y="7"/>
                  </a:lnTo>
                  <a:lnTo>
                    <a:pt x="130" y="7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36" y="9"/>
                  </a:lnTo>
                  <a:lnTo>
                    <a:pt x="138" y="10"/>
                  </a:lnTo>
                  <a:lnTo>
                    <a:pt x="142" y="14"/>
                  </a:lnTo>
                  <a:lnTo>
                    <a:pt x="146" y="15"/>
                  </a:lnTo>
                  <a:lnTo>
                    <a:pt x="147" y="16"/>
                  </a:lnTo>
                  <a:lnTo>
                    <a:pt x="149" y="17"/>
                  </a:lnTo>
                  <a:lnTo>
                    <a:pt x="153" y="19"/>
                  </a:lnTo>
                  <a:lnTo>
                    <a:pt x="154" y="19"/>
                  </a:lnTo>
                  <a:lnTo>
                    <a:pt x="156" y="23"/>
                  </a:lnTo>
                  <a:lnTo>
                    <a:pt x="159" y="25"/>
                  </a:lnTo>
                  <a:lnTo>
                    <a:pt x="161" y="25"/>
                  </a:lnTo>
                  <a:lnTo>
                    <a:pt x="162" y="29"/>
                  </a:lnTo>
                  <a:lnTo>
                    <a:pt x="164" y="30"/>
                  </a:lnTo>
                  <a:lnTo>
                    <a:pt x="166" y="31"/>
                  </a:lnTo>
                  <a:lnTo>
                    <a:pt x="166" y="32"/>
                  </a:lnTo>
                  <a:lnTo>
                    <a:pt x="170" y="35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4" y="42"/>
                  </a:lnTo>
                  <a:lnTo>
                    <a:pt x="177" y="45"/>
                  </a:lnTo>
                  <a:lnTo>
                    <a:pt x="178" y="46"/>
                  </a:lnTo>
                  <a:lnTo>
                    <a:pt x="179" y="49"/>
                  </a:lnTo>
                  <a:lnTo>
                    <a:pt x="182" y="53"/>
                  </a:lnTo>
                  <a:lnTo>
                    <a:pt x="183" y="56"/>
                  </a:lnTo>
                  <a:lnTo>
                    <a:pt x="183" y="57"/>
                  </a:lnTo>
                  <a:lnTo>
                    <a:pt x="185" y="59"/>
                  </a:lnTo>
                  <a:lnTo>
                    <a:pt x="186" y="61"/>
                  </a:lnTo>
                  <a:lnTo>
                    <a:pt x="186" y="64"/>
                  </a:lnTo>
                  <a:lnTo>
                    <a:pt x="188" y="65"/>
                  </a:lnTo>
                  <a:lnTo>
                    <a:pt x="189" y="67"/>
                  </a:lnTo>
                  <a:lnTo>
                    <a:pt x="189" y="70"/>
                  </a:lnTo>
                  <a:lnTo>
                    <a:pt x="189" y="72"/>
                  </a:lnTo>
                  <a:lnTo>
                    <a:pt x="190" y="73"/>
                  </a:lnTo>
                  <a:lnTo>
                    <a:pt x="190" y="75"/>
                  </a:lnTo>
                  <a:lnTo>
                    <a:pt x="190" y="78"/>
                  </a:lnTo>
                  <a:lnTo>
                    <a:pt x="191" y="80"/>
                  </a:lnTo>
                  <a:lnTo>
                    <a:pt x="191" y="81"/>
                  </a:lnTo>
                  <a:lnTo>
                    <a:pt x="191" y="84"/>
                  </a:lnTo>
                  <a:lnTo>
                    <a:pt x="191" y="86"/>
                  </a:lnTo>
                  <a:lnTo>
                    <a:pt x="191" y="89"/>
                  </a:lnTo>
                  <a:lnTo>
                    <a:pt x="194" y="94"/>
                  </a:lnTo>
                  <a:lnTo>
                    <a:pt x="191" y="98"/>
                  </a:lnTo>
                  <a:lnTo>
                    <a:pt x="191" y="99"/>
                  </a:lnTo>
                  <a:lnTo>
                    <a:pt x="191" y="102"/>
                  </a:lnTo>
                  <a:lnTo>
                    <a:pt x="191" y="103"/>
                  </a:lnTo>
                  <a:lnTo>
                    <a:pt x="191" y="106"/>
                  </a:lnTo>
                  <a:lnTo>
                    <a:pt x="191" y="107"/>
                  </a:lnTo>
                  <a:lnTo>
                    <a:pt x="190" y="112"/>
                  </a:lnTo>
                  <a:lnTo>
                    <a:pt x="190" y="115"/>
                  </a:lnTo>
                  <a:lnTo>
                    <a:pt x="189" y="115"/>
                  </a:lnTo>
                  <a:lnTo>
                    <a:pt x="189" y="120"/>
                  </a:lnTo>
                  <a:lnTo>
                    <a:pt x="188" y="121"/>
                  </a:lnTo>
                  <a:lnTo>
                    <a:pt x="186" y="123"/>
                  </a:lnTo>
                  <a:lnTo>
                    <a:pt x="186" y="126"/>
                  </a:lnTo>
                  <a:lnTo>
                    <a:pt x="185" y="128"/>
                  </a:lnTo>
                  <a:lnTo>
                    <a:pt x="185" y="129"/>
                  </a:lnTo>
                  <a:lnTo>
                    <a:pt x="183" y="134"/>
                  </a:lnTo>
                  <a:lnTo>
                    <a:pt x="182" y="134"/>
                  </a:lnTo>
                  <a:lnTo>
                    <a:pt x="180" y="137"/>
                  </a:lnTo>
                  <a:lnTo>
                    <a:pt x="179" y="137"/>
                  </a:lnTo>
                  <a:lnTo>
                    <a:pt x="178" y="142"/>
                  </a:lnTo>
                  <a:lnTo>
                    <a:pt x="177" y="143"/>
                  </a:lnTo>
                  <a:lnTo>
                    <a:pt x="174" y="145"/>
                  </a:lnTo>
                  <a:lnTo>
                    <a:pt x="173" y="147"/>
                  </a:lnTo>
                  <a:lnTo>
                    <a:pt x="171" y="150"/>
                  </a:lnTo>
                  <a:lnTo>
                    <a:pt x="171" y="151"/>
                  </a:lnTo>
                  <a:lnTo>
                    <a:pt x="167" y="154"/>
                  </a:lnTo>
                  <a:lnTo>
                    <a:pt x="166" y="155"/>
                  </a:lnTo>
                  <a:lnTo>
                    <a:pt x="164" y="158"/>
                  </a:lnTo>
                  <a:lnTo>
                    <a:pt x="164" y="159"/>
                  </a:lnTo>
                  <a:lnTo>
                    <a:pt x="159" y="162"/>
                  </a:lnTo>
                  <a:lnTo>
                    <a:pt x="158" y="163"/>
                  </a:lnTo>
                  <a:lnTo>
                    <a:pt x="155" y="166"/>
                  </a:lnTo>
                  <a:lnTo>
                    <a:pt x="154" y="166"/>
                  </a:lnTo>
                  <a:lnTo>
                    <a:pt x="150" y="169"/>
                  </a:lnTo>
                  <a:lnTo>
                    <a:pt x="149" y="170"/>
                  </a:lnTo>
                  <a:lnTo>
                    <a:pt x="147" y="171"/>
                  </a:lnTo>
                  <a:lnTo>
                    <a:pt x="146" y="172"/>
                  </a:lnTo>
                  <a:lnTo>
                    <a:pt x="141" y="175"/>
                  </a:lnTo>
                  <a:lnTo>
                    <a:pt x="141" y="176"/>
                  </a:lnTo>
                  <a:lnTo>
                    <a:pt x="137" y="177"/>
                  </a:lnTo>
                  <a:lnTo>
                    <a:pt x="137" y="178"/>
                  </a:lnTo>
                  <a:lnTo>
                    <a:pt x="132" y="179"/>
                  </a:lnTo>
                  <a:lnTo>
                    <a:pt x="131" y="179"/>
                  </a:lnTo>
                  <a:lnTo>
                    <a:pt x="129" y="182"/>
                  </a:lnTo>
                  <a:lnTo>
                    <a:pt x="128" y="182"/>
                  </a:lnTo>
                  <a:lnTo>
                    <a:pt x="124" y="183"/>
                  </a:lnTo>
                  <a:lnTo>
                    <a:pt x="123" y="184"/>
                  </a:lnTo>
                  <a:lnTo>
                    <a:pt x="119" y="184"/>
                  </a:lnTo>
                  <a:lnTo>
                    <a:pt x="119" y="185"/>
                  </a:lnTo>
                  <a:lnTo>
                    <a:pt x="114" y="185"/>
                  </a:lnTo>
                  <a:lnTo>
                    <a:pt x="111" y="186"/>
                  </a:lnTo>
                  <a:lnTo>
                    <a:pt x="108" y="186"/>
                  </a:lnTo>
                  <a:lnTo>
                    <a:pt x="106" y="186"/>
                  </a:lnTo>
                  <a:lnTo>
                    <a:pt x="105" y="186"/>
                  </a:lnTo>
                  <a:lnTo>
                    <a:pt x="102" y="186"/>
                  </a:lnTo>
                  <a:lnTo>
                    <a:pt x="100" y="186"/>
                  </a:lnTo>
                  <a:lnTo>
                    <a:pt x="97" y="188"/>
                  </a:lnTo>
                  <a:lnTo>
                    <a:pt x="92" y="186"/>
                  </a:lnTo>
                  <a:lnTo>
                    <a:pt x="88" y="186"/>
                  </a:lnTo>
                  <a:lnTo>
                    <a:pt x="87" y="186"/>
                  </a:lnTo>
                  <a:lnTo>
                    <a:pt x="83" y="186"/>
                  </a:lnTo>
                  <a:lnTo>
                    <a:pt x="82" y="186"/>
                  </a:lnTo>
                  <a:lnTo>
                    <a:pt x="80" y="185"/>
                  </a:lnTo>
                  <a:lnTo>
                    <a:pt x="79" y="185"/>
                  </a:lnTo>
                  <a:lnTo>
                    <a:pt x="75" y="185"/>
                  </a:lnTo>
                  <a:lnTo>
                    <a:pt x="74" y="184"/>
                  </a:lnTo>
                  <a:lnTo>
                    <a:pt x="71" y="184"/>
                  </a:lnTo>
                  <a:lnTo>
                    <a:pt x="70" y="184"/>
                  </a:lnTo>
                  <a:lnTo>
                    <a:pt x="67" y="183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2" y="179"/>
                  </a:lnTo>
                  <a:lnTo>
                    <a:pt x="58" y="178"/>
                  </a:lnTo>
                  <a:lnTo>
                    <a:pt x="57" y="178"/>
                  </a:lnTo>
                  <a:lnTo>
                    <a:pt x="55" y="177"/>
                  </a:lnTo>
                  <a:lnTo>
                    <a:pt x="50" y="175"/>
                  </a:lnTo>
                  <a:lnTo>
                    <a:pt x="47" y="172"/>
                  </a:lnTo>
                  <a:lnTo>
                    <a:pt x="46" y="171"/>
                  </a:lnTo>
                  <a:lnTo>
                    <a:pt x="43" y="170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7" y="164"/>
                  </a:lnTo>
                  <a:lnTo>
                    <a:pt x="33" y="162"/>
                  </a:lnTo>
                  <a:lnTo>
                    <a:pt x="32" y="162"/>
                  </a:lnTo>
                  <a:lnTo>
                    <a:pt x="31" y="159"/>
                  </a:lnTo>
                  <a:lnTo>
                    <a:pt x="29" y="158"/>
                  </a:lnTo>
                  <a:lnTo>
                    <a:pt x="26" y="156"/>
                  </a:lnTo>
                  <a:lnTo>
                    <a:pt x="26" y="155"/>
                  </a:lnTo>
                  <a:lnTo>
                    <a:pt x="23" y="152"/>
                  </a:lnTo>
                  <a:lnTo>
                    <a:pt x="21" y="150"/>
                  </a:lnTo>
                  <a:lnTo>
                    <a:pt x="21" y="148"/>
                  </a:lnTo>
                  <a:lnTo>
                    <a:pt x="17" y="145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4" y="138"/>
                  </a:lnTo>
                  <a:lnTo>
                    <a:pt x="10" y="135"/>
                  </a:lnTo>
                  <a:lnTo>
                    <a:pt x="9" y="131"/>
                  </a:lnTo>
                  <a:lnTo>
                    <a:pt x="9" y="130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3"/>
                  </a:lnTo>
                  <a:lnTo>
                    <a:pt x="5" y="122"/>
                  </a:lnTo>
                  <a:lnTo>
                    <a:pt x="4" y="120"/>
                  </a:lnTo>
                  <a:lnTo>
                    <a:pt x="4" y="119"/>
                  </a:lnTo>
                  <a:lnTo>
                    <a:pt x="4" y="115"/>
                  </a:lnTo>
                  <a:lnTo>
                    <a:pt x="2" y="114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1" y="107"/>
                  </a:lnTo>
                  <a:lnTo>
                    <a:pt x="1" y="106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8"/>
                  </a:lnTo>
                  <a:lnTo>
                    <a:pt x="0" y="94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6"/>
                  </a:lnTo>
                  <a:lnTo>
                    <a:pt x="1" y="84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2" y="75"/>
                  </a:lnTo>
                  <a:lnTo>
                    <a:pt x="2" y="72"/>
                  </a:lnTo>
                  <a:lnTo>
                    <a:pt x="4" y="72"/>
                  </a:lnTo>
                  <a:lnTo>
                    <a:pt x="4" y="67"/>
                  </a:lnTo>
                  <a:lnTo>
                    <a:pt x="5" y="66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59"/>
                  </a:lnTo>
                  <a:lnTo>
                    <a:pt x="8" y="58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3" y="50"/>
                  </a:lnTo>
                  <a:lnTo>
                    <a:pt x="14" y="50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7" y="42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9" y="30"/>
                  </a:lnTo>
                  <a:lnTo>
                    <a:pt x="29" y="2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3" name="Freeform 40"/>
            <p:cNvSpPr>
              <a:spLocks/>
            </p:cNvSpPr>
            <p:nvPr/>
          </p:nvSpPr>
          <p:spPr bwMode="auto">
            <a:xfrm>
              <a:off x="3575" y="2924"/>
              <a:ext cx="194" cy="188"/>
            </a:xfrm>
            <a:custGeom>
              <a:avLst/>
              <a:gdLst>
                <a:gd name="T0" fmla="*/ 37 w 194"/>
                <a:gd name="T1" fmla="*/ 22 h 188"/>
                <a:gd name="T2" fmla="*/ 46 w 194"/>
                <a:gd name="T3" fmla="*/ 15 h 188"/>
                <a:gd name="T4" fmla="*/ 59 w 194"/>
                <a:gd name="T5" fmla="*/ 8 h 188"/>
                <a:gd name="T6" fmla="*/ 69 w 194"/>
                <a:gd name="T7" fmla="*/ 3 h 188"/>
                <a:gd name="T8" fmla="*/ 82 w 194"/>
                <a:gd name="T9" fmla="*/ 1 h 188"/>
                <a:gd name="T10" fmla="*/ 92 w 194"/>
                <a:gd name="T11" fmla="*/ 1 h 188"/>
                <a:gd name="T12" fmla="*/ 104 w 194"/>
                <a:gd name="T13" fmla="*/ 1 h 188"/>
                <a:gd name="T14" fmla="*/ 115 w 194"/>
                <a:gd name="T15" fmla="*/ 2 h 188"/>
                <a:gd name="T16" fmla="*/ 125 w 194"/>
                <a:gd name="T17" fmla="*/ 4 h 188"/>
                <a:gd name="T18" fmla="*/ 135 w 194"/>
                <a:gd name="T19" fmla="*/ 9 h 188"/>
                <a:gd name="T20" fmla="*/ 145 w 194"/>
                <a:gd name="T21" fmla="*/ 15 h 188"/>
                <a:gd name="T22" fmla="*/ 153 w 194"/>
                <a:gd name="T23" fmla="*/ 19 h 188"/>
                <a:gd name="T24" fmla="*/ 161 w 194"/>
                <a:gd name="T25" fmla="*/ 27 h 188"/>
                <a:gd name="T26" fmla="*/ 169 w 194"/>
                <a:gd name="T27" fmla="*/ 34 h 188"/>
                <a:gd name="T28" fmla="*/ 176 w 194"/>
                <a:gd name="T29" fmla="*/ 44 h 188"/>
                <a:gd name="T30" fmla="*/ 182 w 194"/>
                <a:gd name="T31" fmla="*/ 52 h 188"/>
                <a:gd name="T32" fmla="*/ 185 w 194"/>
                <a:gd name="T33" fmla="*/ 63 h 188"/>
                <a:gd name="T34" fmla="*/ 190 w 194"/>
                <a:gd name="T35" fmla="*/ 73 h 188"/>
                <a:gd name="T36" fmla="*/ 191 w 194"/>
                <a:gd name="T37" fmla="*/ 83 h 188"/>
                <a:gd name="T38" fmla="*/ 193 w 194"/>
                <a:gd name="T39" fmla="*/ 92 h 188"/>
                <a:gd name="T40" fmla="*/ 191 w 194"/>
                <a:gd name="T41" fmla="*/ 105 h 188"/>
                <a:gd name="T42" fmla="*/ 189 w 194"/>
                <a:gd name="T43" fmla="*/ 114 h 188"/>
                <a:gd name="T44" fmla="*/ 184 w 194"/>
                <a:gd name="T45" fmla="*/ 127 h 188"/>
                <a:gd name="T46" fmla="*/ 178 w 194"/>
                <a:gd name="T47" fmla="*/ 137 h 188"/>
                <a:gd name="T48" fmla="*/ 170 w 194"/>
                <a:gd name="T49" fmla="*/ 148 h 188"/>
                <a:gd name="T50" fmla="*/ 163 w 194"/>
                <a:gd name="T51" fmla="*/ 159 h 188"/>
                <a:gd name="T52" fmla="*/ 151 w 194"/>
                <a:gd name="T53" fmla="*/ 168 h 188"/>
                <a:gd name="T54" fmla="*/ 141 w 194"/>
                <a:gd name="T55" fmla="*/ 175 h 188"/>
                <a:gd name="T56" fmla="*/ 128 w 194"/>
                <a:gd name="T57" fmla="*/ 180 h 188"/>
                <a:gd name="T58" fmla="*/ 118 w 194"/>
                <a:gd name="T59" fmla="*/ 184 h 188"/>
                <a:gd name="T60" fmla="*/ 106 w 194"/>
                <a:gd name="T61" fmla="*/ 185 h 188"/>
                <a:gd name="T62" fmla="*/ 95 w 194"/>
                <a:gd name="T63" fmla="*/ 187 h 188"/>
                <a:gd name="T64" fmla="*/ 83 w 194"/>
                <a:gd name="T65" fmla="*/ 185 h 188"/>
                <a:gd name="T66" fmla="*/ 74 w 194"/>
                <a:gd name="T67" fmla="*/ 183 h 188"/>
                <a:gd name="T68" fmla="*/ 62 w 194"/>
                <a:gd name="T69" fmla="*/ 180 h 188"/>
                <a:gd name="T70" fmla="*/ 53 w 194"/>
                <a:gd name="T71" fmla="*/ 176 h 188"/>
                <a:gd name="T72" fmla="*/ 43 w 194"/>
                <a:gd name="T73" fmla="*/ 169 h 188"/>
                <a:gd name="T74" fmla="*/ 35 w 194"/>
                <a:gd name="T75" fmla="*/ 163 h 188"/>
                <a:gd name="T76" fmla="*/ 26 w 194"/>
                <a:gd name="T77" fmla="*/ 155 h 188"/>
                <a:gd name="T78" fmla="*/ 20 w 194"/>
                <a:gd name="T79" fmla="*/ 147 h 188"/>
                <a:gd name="T80" fmla="*/ 13 w 194"/>
                <a:gd name="T81" fmla="*/ 138 h 188"/>
                <a:gd name="T82" fmla="*/ 9 w 194"/>
                <a:gd name="T83" fmla="*/ 130 h 188"/>
                <a:gd name="T84" fmla="*/ 3 w 194"/>
                <a:gd name="T85" fmla="*/ 119 h 188"/>
                <a:gd name="T86" fmla="*/ 2 w 194"/>
                <a:gd name="T87" fmla="*/ 110 h 188"/>
                <a:gd name="T88" fmla="*/ 1 w 194"/>
                <a:gd name="T89" fmla="*/ 97 h 188"/>
                <a:gd name="T90" fmla="*/ 1 w 194"/>
                <a:gd name="T91" fmla="*/ 88 h 188"/>
                <a:gd name="T92" fmla="*/ 2 w 194"/>
                <a:gd name="T93" fmla="*/ 75 h 188"/>
                <a:gd name="T94" fmla="*/ 4 w 194"/>
                <a:gd name="T95" fmla="*/ 66 h 188"/>
                <a:gd name="T96" fmla="*/ 9 w 194"/>
                <a:gd name="T97" fmla="*/ 54 h 188"/>
                <a:gd name="T98" fmla="*/ 16 w 194"/>
                <a:gd name="T99" fmla="*/ 44 h 188"/>
                <a:gd name="T100" fmla="*/ 25 w 194"/>
                <a:gd name="T101" fmla="*/ 33 h 18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4"/>
                <a:gd name="T154" fmla="*/ 0 h 188"/>
                <a:gd name="T155" fmla="*/ 194 w 194"/>
                <a:gd name="T156" fmla="*/ 188 h 18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4" h="188">
                  <a:moveTo>
                    <a:pt x="28" y="27"/>
                  </a:moveTo>
                  <a:lnTo>
                    <a:pt x="28" y="27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7" y="22"/>
                  </a:lnTo>
                  <a:lnTo>
                    <a:pt x="38" y="22"/>
                  </a:lnTo>
                  <a:lnTo>
                    <a:pt x="41" y="18"/>
                  </a:lnTo>
                  <a:lnTo>
                    <a:pt x="43" y="17"/>
                  </a:lnTo>
                  <a:lnTo>
                    <a:pt x="45" y="16"/>
                  </a:lnTo>
                  <a:lnTo>
                    <a:pt x="46" y="15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5" y="10"/>
                  </a:lnTo>
                  <a:lnTo>
                    <a:pt x="55" y="9"/>
                  </a:lnTo>
                  <a:lnTo>
                    <a:pt x="59" y="8"/>
                  </a:lnTo>
                  <a:lnTo>
                    <a:pt x="61" y="8"/>
                  </a:lnTo>
                  <a:lnTo>
                    <a:pt x="63" y="6"/>
                  </a:lnTo>
                  <a:lnTo>
                    <a:pt x="65" y="6"/>
                  </a:lnTo>
                  <a:lnTo>
                    <a:pt x="68" y="4"/>
                  </a:lnTo>
                  <a:lnTo>
                    <a:pt x="69" y="3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7" y="2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6" y="1"/>
                  </a:lnTo>
                  <a:lnTo>
                    <a:pt x="87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5" y="0"/>
                  </a:lnTo>
                  <a:lnTo>
                    <a:pt x="100" y="1"/>
                  </a:lnTo>
                  <a:lnTo>
                    <a:pt x="104" y="1"/>
                  </a:lnTo>
                  <a:lnTo>
                    <a:pt x="106" y="1"/>
                  </a:lnTo>
                  <a:lnTo>
                    <a:pt x="109" y="1"/>
                  </a:lnTo>
                  <a:lnTo>
                    <a:pt x="110" y="1"/>
                  </a:lnTo>
                  <a:lnTo>
                    <a:pt x="112" y="2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8" y="3"/>
                  </a:lnTo>
                  <a:lnTo>
                    <a:pt x="121" y="3"/>
                  </a:lnTo>
                  <a:lnTo>
                    <a:pt x="123" y="3"/>
                  </a:lnTo>
                  <a:lnTo>
                    <a:pt x="125" y="4"/>
                  </a:lnTo>
                  <a:lnTo>
                    <a:pt x="127" y="6"/>
                  </a:lnTo>
                  <a:lnTo>
                    <a:pt x="129" y="6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35" y="9"/>
                  </a:lnTo>
                  <a:lnTo>
                    <a:pt x="137" y="10"/>
                  </a:lnTo>
                  <a:lnTo>
                    <a:pt x="142" y="12"/>
                  </a:lnTo>
                  <a:lnTo>
                    <a:pt x="145" y="15"/>
                  </a:lnTo>
                  <a:lnTo>
                    <a:pt x="146" y="16"/>
                  </a:lnTo>
                  <a:lnTo>
                    <a:pt x="149" y="17"/>
                  </a:lnTo>
                  <a:lnTo>
                    <a:pt x="152" y="19"/>
                  </a:lnTo>
                  <a:lnTo>
                    <a:pt x="153" y="19"/>
                  </a:lnTo>
                  <a:lnTo>
                    <a:pt x="157" y="23"/>
                  </a:lnTo>
                  <a:lnTo>
                    <a:pt x="159" y="25"/>
                  </a:lnTo>
                  <a:lnTo>
                    <a:pt x="160" y="25"/>
                  </a:lnTo>
                  <a:lnTo>
                    <a:pt x="161" y="27"/>
                  </a:lnTo>
                  <a:lnTo>
                    <a:pt x="163" y="30"/>
                  </a:lnTo>
                  <a:lnTo>
                    <a:pt x="166" y="31"/>
                  </a:lnTo>
                  <a:lnTo>
                    <a:pt x="166" y="32"/>
                  </a:lnTo>
                  <a:lnTo>
                    <a:pt x="169" y="34"/>
                  </a:lnTo>
                  <a:lnTo>
                    <a:pt x="171" y="38"/>
                  </a:lnTo>
                  <a:lnTo>
                    <a:pt x="171" y="39"/>
                  </a:lnTo>
                  <a:lnTo>
                    <a:pt x="175" y="41"/>
                  </a:lnTo>
                  <a:lnTo>
                    <a:pt x="176" y="44"/>
                  </a:lnTo>
                  <a:lnTo>
                    <a:pt x="177" y="46"/>
                  </a:lnTo>
                  <a:lnTo>
                    <a:pt x="178" y="48"/>
                  </a:lnTo>
                  <a:lnTo>
                    <a:pt x="182" y="52"/>
                  </a:lnTo>
                  <a:lnTo>
                    <a:pt x="183" y="55"/>
                  </a:lnTo>
                  <a:lnTo>
                    <a:pt x="183" y="56"/>
                  </a:lnTo>
                  <a:lnTo>
                    <a:pt x="184" y="59"/>
                  </a:lnTo>
                  <a:lnTo>
                    <a:pt x="185" y="60"/>
                  </a:lnTo>
                  <a:lnTo>
                    <a:pt x="185" y="63"/>
                  </a:lnTo>
                  <a:lnTo>
                    <a:pt x="187" y="65"/>
                  </a:lnTo>
                  <a:lnTo>
                    <a:pt x="189" y="67"/>
                  </a:lnTo>
                  <a:lnTo>
                    <a:pt x="189" y="68"/>
                  </a:lnTo>
                  <a:lnTo>
                    <a:pt x="189" y="72"/>
                  </a:lnTo>
                  <a:lnTo>
                    <a:pt x="190" y="73"/>
                  </a:lnTo>
                  <a:lnTo>
                    <a:pt x="190" y="75"/>
                  </a:lnTo>
                  <a:lnTo>
                    <a:pt x="190" y="76"/>
                  </a:lnTo>
                  <a:lnTo>
                    <a:pt x="191" y="80"/>
                  </a:lnTo>
                  <a:lnTo>
                    <a:pt x="191" y="81"/>
                  </a:lnTo>
                  <a:lnTo>
                    <a:pt x="191" y="83"/>
                  </a:lnTo>
                  <a:lnTo>
                    <a:pt x="191" y="84"/>
                  </a:lnTo>
                  <a:lnTo>
                    <a:pt x="191" y="89"/>
                  </a:lnTo>
                  <a:lnTo>
                    <a:pt x="193" y="92"/>
                  </a:lnTo>
                  <a:lnTo>
                    <a:pt x="191" y="97"/>
                  </a:lnTo>
                  <a:lnTo>
                    <a:pt x="191" y="98"/>
                  </a:lnTo>
                  <a:lnTo>
                    <a:pt x="191" y="102"/>
                  </a:lnTo>
                  <a:lnTo>
                    <a:pt x="191" y="103"/>
                  </a:lnTo>
                  <a:lnTo>
                    <a:pt x="191" y="105"/>
                  </a:lnTo>
                  <a:lnTo>
                    <a:pt x="191" y="106"/>
                  </a:lnTo>
                  <a:lnTo>
                    <a:pt x="190" y="111"/>
                  </a:lnTo>
                  <a:lnTo>
                    <a:pt x="190" y="114"/>
                  </a:lnTo>
                  <a:lnTo>
                    <a:pt x="189" y="114"/>
                  </a:lnTo>
                  <a:lnTo>
                    <a:pt x="189" y="119"/>
                  </a:lnTo>
                  <a:lnTo>
                    <a:pt x="187" y="120"/>
                  </a:lnTo>
                  <a:lnTo>
                    <a:pt x="185" y="123"/>
                  </a:lnTo>
                  <a:lnTo>
                    <a:pt x="185" y="124"/>
                  </a:lnTo>
                  <a:lnTo>
                    <a:pt x="184" y="127"/>
                  </a:lnTo>
                  <a:lnTo>
                    <a:pt x="184" y="128"/>
                  </a:lnTo>
                  <a:lnTo>
                    <a:pt x="183" y="132"/>
                  </a:lnTo>
                  <a:lnTo>
                    <a:pt x="182" y="132"/>
                  </a:lnTo>
                  <a:lnTo>
                    <a:pt x="179" y="137"/>
                  </a:lnTo>
                  <a:lnTo>
                    <a:pt x="178" y="137"/>
                  </a:lnTo>
                  <a:lnTo>
                    <a:pt x="177" y="140"/>
                  </a:lnTo>
                  <a:lnTo>
                    <a:pt x="176" y="142"/>
                  </a:lnTo>
                  <a:lnTo>
                    <a:pt x="175" y="145"/>
                  </a:lnTo>
                  <a:lnTo>
                    <a:pt x="173" y="146"/>
                  </a:lnTo>
                  <a:lnTo>
                    <a:pt x="170" y="148"/>
                  </a:lnTo>
                  <a:lnTo>
                    <a:pt x="170" y="150"/>
                  </a:lnTo>
                  <a:lnTo>
                    <a:pt x="167" y="153"/>
                  </a:lnTo>
                  <a:lnTo>
                    <a:pt x="166" y="154"/>
                  </a:lnTo>
                  <a:lnTo>
                    <a:pt x="163" y="156"/>
                  </a:lnTo>
                  <a:lnTo>
                    <a:pt x="163" y="159"/>
                  </a:lnTo>
                  <a:lnTo>
                    <a:pt x="159" y="161"/>
                  </a:lnTo>
                  <a:lnTo>
                    <a:pt x="158" y="162"/>
                  </a:lnTo>
                  <a:lnTo>
                    <a:pt x="154" y="164"/>
                  </a:lnTo>
                  <a:lnTo>
                    <a:pt x="153" y="164"/>
                  </a:lnTo>
                  <a:lnTo>
                    <a:pt x="151" y="168"/>
                  </a:lnTo>
                  <a:lnTo>
                    <a:pt x="149" y="169"/>
                  </a:lnTo>
                  <a:lnTo>
                    <a:pt x="146" y="170"/>
                  </a:lnTo>
                  <a:lnTo>
                    <a:pt x="145" y="171"/>
                  </a:lnTo>
                  <a:lnTo>
                    <a:pt x="141" y="174"/>
                  </a:lnTo>
                  <a:lnTo>
                    <a:pt x="141" y="175"/>
                  </a:lnTo>
                  <a:lnTo>
                    <a:pt x="136" y="176"/>
                  </a:lnTo>
                  <a:lnTo>
                    <a:pt x="136" y="177"/>
                  </a:lnTo>
                  <a:lnTo>
                    <a:pt x="133" y="178"/>
                  </a:lnTo>
                  <a:lnTo>
                    <a:pt x="131" y="178"/>
                  </a:lnTo>
                  <a:lnTo>
                    <a:pt x="128" y="180"/>
                  </a:lnTo>
                  <a:lnTo>
                    <a:pt x="127" y="180"/>
                  </a:lnTo>
                  <a:lnTo>
                    <a:pt x="124" y="182"/>
                  </a:lnTo>
                  <a:lnTo>
                    <a:pt x="123" y="183"/>
                  </a:lnTo>
                  <a:lnTo>
                    <a:pt x="118" y="183"/>
                  </a:lnTo>
                  <a:lnTo>
                    <a:pt x="118" y="184"/>
                  </a:lnTo>
                  <a:lnTo>
                    <a:pt x="115" y="184"/>
                  </a:lnTo>
                  <a:lnTo>
                    <a:pt x="110" y="185"/>
                  </a:lnTo>
                  <a:lnTo>
                    <a:pt x="109" y="185"/>
                  </a:lnTo>
                  <a:lnTo>
                    <a:pt x="106" y="185"/>
                  </a:lnTo>
                  <a:lnTo>
                    <a:pt x="104" y="185"/>
                  </a:lnTo>
                  <a:lnTo>
                    <a:pt x="101" y="185"/>
                  </a:lnTo>
                  <a:lnTo>
                    <a:pt x="100" y="185"/>
                  </a:lnTo>
                  <a:lnTo>
                    <a:pt x="95" y="187"/>
                  </a:lnTo>
                  <a:lnTo>
                    <a:pt x="92" y="185"/>
                  </a:lnTo>
                  <a:lnTo>
                    <a:pt x="87" y="185"/>
                  </a:lnTo>
                  <a:lnTo>
                    <a:pt x="86" y="185"/>
                  </a:lnTo>
                  <a:lnTo>
                    <a:pt x="83" y="185"/>
                  </a:lnTo>
                  <a:lnTo>
                    <a:pt x="82" y="185"/>
                  </a:lnTo>
                  <a:lnTo>
                    <a:pt x="79" y="184"/>
                  </a:lnTo>
                  <a:lnTo>
                    <a:pt x="77" y="184"/>
                  </a:lnTo>
                  <a:lnTo>
                    <a:pt x="75" y="184"/>
                  </a:lnTo>
                  <a:lnTo>
                    <a:pt x="74" y="183"/>
                  </a:lnTo>
                  <a:lnTo>
                    <a:pt x="70" y="183"/>
                  </a:lnTo>
                  <a:lnTo>
                    <a:pt x="69" y="183"/>
                  </a:lnTo>
                  <a:lnTo>
                    <a:pt x="67" y="182"/>
                  </a:lnTo>
                  <a:lnTo>
                    <a:pt x="65" y="180"/>
                  </a:lnTo>
                  <a:lnTo>
                    <a:pt x="62" y="180"/>
                  </a:lnTo>
                  <a:lnTo>
                    <a:pt x="61" y="178"/>
                  </a:lnTo>
                  <a:lnTo>
                    <a:pt x="58" y="177"/>
                  </a:lnTo>
                  <a:lnTo>
                    <a:pt x="57" y="177"/>
                  </a:lnTo>
                  <a:lnTo>
                    <a:pt x="53" y="176"/>
                  </a:lnTo>
                  <a:lnTo>
                    <a:pt x="50" y="174"/>
                  </a:lnTo>
                  <a:lnTo>
                    <a:pt x="46" y="171"/>
                  </a:lnTo>
                  <a:lnTo>
                    <a:pt x="45" y="170"/>
                  </a:lnTo>
                  <a:lnTo>
                    <a:pt x="43" y="169"/>
                  </a:lnTo>
                  <a:lnTo>
                    <a:pt x="40" y="167"/>
                  </a:lnTo>
                  <a:lnTo>
                    <a:pt x="38" y="167"/>
                  </a:lnTo>
                  <a:lnTo>
                    <a:pt x="35" y="163"/>
                  </a:lnTo>
                  <a:lnTo>
                    <a:pt x="33" y="161"/>
                  </a:lnTo>
                  <a:lnTo>
                    <a:pt x="32" y="161"/>
                  </a:lnTo>
                  <a:lnTo>
                    <a:pt x="29" y="159"/>
                  </a:lnTo>
                  <a:lnTo>
                    <a:pt x="28" y="156"/>
                  </a:lnTo>
                  <a:lnTo>
                    <a:pt x="26" y="155"/>
                  </a:lnTo>
                  <a:lnTo>
                    <a:pt x="26" y="154"/>
                  </a:lnTo>
                  <a:lnTo>
                    <a:pt x="22" y="152"/>
                  </a:lnTo>
                  <a:lnTo>
                    <a:pt x="20" y="148"/>
                  </a:lnTo>
                  <a:lnTo>
                    <a:pt x="20" y="147"/>
                  </a:lnTo>
                  <a:lnTo>
                    <a:pt x="17" y="145"/>
                  </a:lnTo>
                  <a:lnTo>
                    <a:pt x="16" y="142"/>
                  </a:lnTo>
                  <a:lnTo>
                    <a:pt x="14" y="140"/>
                  </a:lnTo>
                  <a:lnTo>
                    <a:pt x="13" y="138"/>
                  </a:lnTo>
                  <a:lnTo>
                    <a:pt x="10" y="134"/>
                  </a:lnTo>
                  <a:lnTo>
                    <a:pt x="9" y="131"/>
                  </a:lnTo>
                  <a:lnTo>
                    <a:pt x="9" y="130"/>
                  </a:lnTo>
                  <a:lnTo>
                    <a:pt x="8" y="127"/>
                  </a:lnTo>
                  <a:lnTo>
                    <a:pt x="5" y="126"/>
                  </a:lnTo>
                  <a:lnTo>
                    <a:pt x="5" y="123"/>
                  </a:lnTo>
                  <a:lnTo>
                    <a:pt x="4" y="121"/>
                  </a:lnTo>
                  <a:lnTo>
                    <a:pt x="3" y="119"/>
                  </a:lnTo>
                  <a:lnTo>
                    <a:pt x="3" y="118"/>
                  </a:lnTo>
                  <a:lnTo>
                    <a:pt x="3" y="114"/>
                  </a:lnTo>
                  <a:lnTo>
                    <a:pt x="2" y="113"/>
                  </a:lnTo>
                  <a:lnTo>
                    <a:pt x="2" y="111"/>
                  </a:lnTo>
                  <a:lnTo>
                    <a:pt x="2" y="110"/>
                  </a:lnTo>
                  <a:lnTo>
                    <a:pt x="1" y="106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7"/>
                  </a:lnTo>
                  <a:lnTo>
                    <a:pt x="0" y="92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4"/>
                  </a:lnTo>
                  <a:lnTo>
                    <a:pt x="1" y="83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2" y="75"/>
                  </a:lnTo>
                  <a:lnTo>
                    <a:pt x="2" y="72"/>
                  </a:lnTo>
                  <a:lnTo>
                    <a:pt x="3" y="72"/>
                  </a:lnTo>
                  <a:lnTo>
                    <a:pt x="3" y="67"/>
                  </a:lnTo>
                  <a:lnTo>
                    <a:pt x="4" y="66"/>
                  </a:lnTo>
                  <a:lnTo>
                    <a:pt x="5" y="63"/>
                  </a:lnTo>
                  <a:lnTo>
                    <a:pt x="5" y="62"/>
                  </a:lnTo>
                  <a:lnTo>
                    <a:pt x="8" y="59"/>
                  </a:lnTo>
                  <a:lnTo>
                    <a:pt x="8" y="58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1" y="49"/>
                  </a:lnTo>
                  <a:lnTo>
                    <a:pt x="13" y="49"/>
                  </a:lnTo>
                  <a:lnTo>
                    <a:pt x="14" y="46"/>
                  </a:lnTo>
                  <a:lnTo>
                    <a:pt x="16" y="44"/>
                  </a:lnTo>
                  <a:lnTo>
                    <a:pt x="17" y="41"/>
                  </a:lnTo>
                  <a:lnTo>
                    <a:pt x="19" y="40"/>
                  </a:lnTo>
                  <a:lnTo>
                    <a:pt x="21" y="38"/>
                  </a:lnTo>
                  <a:lnTo>
                    <a:pt x="21" y="36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27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1" name="Freeform 41"/>
            <p:cNvSpPr>
              <a:spLocks/>
            </p:cNvSpPr>
            <p:nvPr/>
          </p:nvSpPr>
          <p:spPr bwMode="auto">
            <a:xfrm>
              <a:off x="3575" y="2924"/>
              <a:ext cx="194" cy="188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43" y="17"/>
                </a:cxn>
                <a:cxn ang="0">
                  <a:pos x="51" y="11"/>
                </a:cxn>
                <a:cxn ang="0">
                  <a:pos x="61" y="8"/>
                </a:cxn>
                <a:cxn ang="0">
                  <a:pos x="69" y="3"/>
                </a:cxn>
                <a:cxn ang="0">
                  <a:pos x="82" y="1"/>
                </a:cxn>
                <a:cxn ang="0">
                  <a:pos x="91" y="1"/>
                </a:cxn>
                <a:cxn ang="0">
                  <a:pos x="104" y="1"/>
                </a:cxn>
                <a:cxn ang="0">
                  <a:pos x="112" y="2"/>
                </a:cxn>
                <a:cxn ang="0">
                  <a:pos x="121" y="3"/>
                </a:cxn>
                <a:cxn ang="0">
                  <a:pos x="129" y="6"/>
                </a:cxn>
                <a:cxn ang="0">
                  <a:pos x="137" y="10"/>
                </a:cxn>
                <a:cxn ang="0">
                  <a:pos x="149" y="17"/>
                </a:cxn>
                <a:cxn ang="0">
                  <a:pos x="159" y="25"/>
                </a:cxn>
                <a:cxn ang="0">
                  <a:pos x="166" y="31"/>
                </a:cxn>
                <a:cxn ang="0">
                  <a:pos x="171" y="39"/>
                </a:cxn>
                <a:cxn ang="0">
                  <a:pos x="178" y="48"/>
                </a:cxn>
                <a:cxn ang="0">
                  <a:pos x="184" y="59"/>
                </a:cxn>
                <a:cxn ang="0">
                  <a:pos x="189" y="67"/>
                </a:cxn>
                <a:cxn ang="0">
                  <a:pos x="190" y="75"/>
                </a:cxn>
                <a:cxn ang="0">
                  <a:pos x="191" y="83"/>
                </a:cxn>
                <a:cxn ang="0">
                  <a:pos x="191" y="97"/>
                </a:cxn>
                <a:cxn ang="0">
                  <a:pos x="191" y="105"/>
                </a:cxn>
                <a:cxn ang="0">
                  <a:pos x="189" y="114"/>
                </a:cxn>
                <a:cxn ang="0">
                  <a:pos x="185" y="124"/>
                </a:cxn>
                <a:cxn ang="0">
                  <a:pos x="182" y="132"/>
                </a:cxn>
                <a:cxn ang="0">
                  <a:pos x="176" y="142"/>
                </a:cxn>
                <a:cxn ang="0">
                  <a:pos x="170" y="150"/>
                </a:cxn>
                <a:cxn ang="0">
                  <a:pos x="163" y="159"/>
                </a:cxn>
                <a:cxn ang="0">
                  <a:pos x="153" y="164"/>
                </a:cxn>
                <a:cxn ang="0">
                  <a:pos x="145" y="171"/>
                </a:cxn>
                <a:cxn ang="0">
                  <a:pos x="136" y="177"/>
                </a:cxn>
                <a:cxn ang="0">
                  <a:pos x="127" y="180"/>
                </a:cxn>
                <a:cxn ang="0">
                  <a:pos x="118" y="184"/>
                </a:cxn>
                <a:cxn ang="0">
                  <a:pos x="106" y="185"/>
                </a:cxn>
                <a:cxn ang="0">
                  <a:pos x="95" y="187"/>
                </a:cxn>
                <a:cxn ang="0">
                  <a:pos x="83" y="185"/>
                </a:cxn>
                <a:cxn ang="0">
                  <a:pos x="75" y="184"/>
                </a:cxn>
                <a:cxn ang="0">
                  <a:pos x="67" y="182"/>
                </a:cxn>
                <a:cxn ang="0">
                  <a:pos x="58" y="177"/>
                </a:cxn>
                <a:cxn ang="0">
                  <a:pos x="46" y="171"/>
                </a:cxn>
                <a:cxn ang="0">
                  <a:pos x="38" y="167"/>
                </a:cxn>
                <a:cxn ang="0">
                  <a:pos x="29" y="159"/>
                </a:cxn>
                <a:cxn ang="0">
                  <a:pos x="22" y="152"/>
                </a:cxn>
                <a:cxn ang="0">
                  <a:pos x="16" y="142"/>
                </a:cxn>
                <a:cxn ang="0">
                  <a:pos x="9" y="131"/>
                </a:cxn>
                <a:cxn ang="0">
                  <a:pos x="5" y="123"/>
                </a:cxn>
                <a:cxn ang="0">
                  <a:pos x="3" y="114"/>
                </a:cxn>
                <a:cxn ang="0">
                  <a:pos x="1" y="106"/>
                </a:cxn>
                <a:cxn ang="0">
                  <a:pos x="1" y="97"/>
                </a:cxn>
                <a:cxn ang="0">
                  <a:pos x="1" y="84"/>
                </a:cxn>
                <a:cxn ang="0">
                  <a:pos x="2" y="75"/>
                </a:cxn>
                <a:cxn ang="0">
                  <a:pos x="4" y="66"/>
                </a:cxn>
                <a:cxn ang="0">
                  <a:pos x="8" y="58"/>
                </a:cxn>
                <a:cxn ang="0">
                  <a:pos x="13" y="49"/>
                </a:cxn>
                <a:cxn ang="0">
                  <a:pos x="19" y="40"/>
                </a:cxn>
                <a:cxn ang="0">
                  <a:pos x="26" y="32"/>
                </a:cxn>
              </a:cxnLst>
              <a:rect l="0" t="0" r="r" b="b"/>
              <a:pathLst>
                <a:path w="194" h="188">
                  <a:moveTo>
                    <a:pt x="28" y="27"/>
                  </a:moveTo>
                  <a:lnTo>
                    <a:pt x="28" y="27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7" y="22"/>
                  </a:lnTo>
                  <a:lnTo>
                    <a:pt x="38" y="22"/>
                  </a:lnTo>
                  <a:lnTo>
                    <a:pt x="41" y="18"/>
                  </a:lnTo>
                  <a:lnTo>
                    <a:pt x="43" y="17"/>
                  </a:lnTo>
                  <a:lnTo>
                    <a:pt x="45" y="16"/>
                  </a:lnTo>
                  <a:lnTo>
                    <a:pt x="46" y="15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5" y="10"/>
                  </a:lnTo>
                  <a:lnTo>
                    <a:pt x="55" y="9"/>
                  </a:lnTo>
                  <a:lnTo>
                    <a:pt x="59" y="8"/>
                  </a:lnTo>
                  <a:lnTo>
                    <a:pt x="61" y="8"/>
                  </a:lnTo>
                  <a:lnTo>
                    <a:pt x="63" y="6"/>
                  </a:lnTo>
                  <a:lnTo>
                    <a:pt x="65" y="6"/>
                  </a:lnTo>
                  <a:lnTo>
                    <a:pt x="68" y="4"/>
                  </a:lnTo>
                  <a:lnTo>
                    <a:pt x="69" y="3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7" y="2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6" y="1"/>
                  </a:lnTo>
                  <a:lnTo>
                    <a:pt x="87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5" y="0"/>
                  </a:lnTo>
                  <a:lnTo>
                    <a:pt x="100" y="1"/>
                  </a:lnTo>
                  <a:lnTo>
                    <a:pt x="104" y="1"/>
                  </a:lnTo>
                  <a:lnTo>
                    <a:pt x="106" y="1"/>
                  </a:lnTo>
                  <a:lnTo>
                    <a:pt x="109" y="1"/>
                  </a:lnTo>
                  <a:lnTo>
                    <a:pt x="110" y="1"/>
                  </a:lnTo>
                  <a:lnTo>
                    <a:pt x="112" y="2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8" y="3"/>
                  </a:lnTo>
                  <a:lnTo>
                    <a:pt x="121" y="3"/>
                  </a:lnTo>
                  <a:lnTo>
                    <a:pt x="123" y="3"/>
                  </a:lnTo>
                  <a:lnTo>
                    <a:pt x="125" y="4"/>
                  </a:lnTo>
                  <a:lnTo>
                    <a:pt x="127" y="6"/>
                  </a:lnTo>
                  <a:lnTo>
                    <a:pt x="129" y="6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35" y="9"/>
                  </a:lnTo>
                  <a:lnTo>
                    <a:pt x="137" y="10"/>
                  </a:lnTo>
                  <a:lnTo>
                    <a:pt x="142" y="12"/>
                  </a:lnTo>
                  <a:lnTo>
                    <a:pt x="145" y="15"/>
                  </a:lnTo>
                  <a:lnTo>
                    <a:pt x="146" y="16"/>
                  </a:lnTo>
                  <a:lnTo>
                    <a:pt x="149" y="17"/>
                  </a:lnTo>
                  <a:lnTo>
                    <a:pt x="152" y="19"/>
                  </a:lnTo>
                  <a:lnTo>
                    <a:pt x="153" y="19"/>
                  </a:lnTo>
                  <a:lnTo>
                    <a:pt x="157" y="23"/>
                  </a:lnTo>
                  <a:lnTo>
                    <a:pt x="159" y="25"/>
                  </a:lnTo>
                  <a:lnTo>
                    <a:pt x="160" y="25"/>
                  </a:lnTo>
                  <a:lnTo>
                    <a:pt x="161" y="27"/>
                  </a:lnTo>
                  <a:lnTo>
                    <a:pt x="163" y="30"/>
                  </a:lnTo>
                  <a:lnTo>
                    <a:pt x="166" y="31"/>
                  </a:lnTo>
                  <a:lnTo>
                    <a:pt x="166" y="32"/>
                  </a:lnTo>
                  <a:lnTo>
                    <a:pt x="169" y="34"/>
                  </a:lnTo>
                  <a:lnTo>
                    <a:pt x="171" y="38"/>
                  </a:lnTo>
                  <a:lnTo>
                    <a:pt x="171" y="39"/>
                  </a:lnTo>
                  <a:lnTo>
                    <a:pt x="175" y="41"/>
                  </a:lnTo>
                  <a:lnTo>
                    <a:pt x="176" y="44"/>
                  </a:lnTo>
                  <a:lnTo>
                    <a:pt x="177" y="46"/>
                  </a:lnTo>
                  <a:lnTo>
                    <a:pt x="178" y="48"/>
                  </a:lnTo>
                  <a:lnTo>
                    <a:pt x="182" y="52"/>
                  </a:lnTo>
                  <a:lnTo>
                    <a:pt x="183" y="55"/>
                  </a:lnTo>
                  <a:lnTo>
                    <a:pt x="183" y="56"/>
                  </a:lnTo>
                  <a:lnTo>
                    <a:pt x="184" y="59"/>
                  </a:lnTo>
                  <a:lnTo>
                    <a:pt x="185" y="60"/>
                  </a:lnTo>
                  <a:lnTo>
                    <a:pt x="185" y="63"/>
                  </a:lnTo>
                  <a:lnTo>
                    <a:pt x="187" y="65"/>
                  </a:lnTo>
                  <a:lnTo>
                    <a:pt x="189" y="67"/>
                  </a:lnTo>
                  <a:lnTo>
                    <a:pt x="189" y="68"/>
                  </a:lnTo>
                  <a:lnTo>
                    <a:pt x="189" y="72"/>
                  </a:lnTo>
                  <a:lnTo>
                    <a:pt x="190" y="73"/>
                  </a:lnTo>
                  <a:lnTo>
                    <a:pt x="190" y="75"/>
                  </a:lnTo>
                  <a:lnTo>
                    <a:pt x="190" y="76"/>
                  </a:lnTo>
                  <a:lnTo>
                    <a:pt x="191" y="80"/>
                  </a:lnTo>
                  <a:lnTo>
                    <a:pt x="191" y="81"/>
                  </a:lnTo>
                  <a:lnTo>
                    <a:pt x="191" y="83"/>
                  </a:lnTo>
                  <a:lnTo>
                    <a:pt x="191" y="84"/>
                  </a:lnTo>
                  <a:lnTo>
                    <a:pt x="191" y="89"/>
                  </a:lnTo>
                  <a:lnTo>
                    <a:pt x="193" y="92"/>
                  </a:lnTo>
                  <a:lnTo>
                    <a:pt x="191" y="97"/>
                  </a:lnTo>
                  <a:lnTo>
                    <a:pt x="191" y="98"/>
                  </a:lnTo>
                  <a:lnTo>
                    <a:pt x="191" y="102"/>
                  </a:lnTo>
                  <a:lnTo>
                    <a:pt x="191" y="103"/>
                  </a:lnTo>
                  <a:lnTo>
                    <a:pt x="191" y="105"/>
                  </a:lnTo>
                  <a:lnTo>
                    <a:pt x="191" y="106"/>
                  </a:lnTo>
                  <a:lnTo>
                    <a:pt x="190" y="111"/>
                  </a:lnTo>
                  <a:lnTo>
                    <a:pt x="190" y="114"/>
                  </a:lnTo>
                  <a:lnTo>
                    <a:pt x="189" y="114"/>
                  </a:lnTo>
                  <a:lnTo>
                    <a:pt x="189" y="119"/>
                  </a:lnTo>
                  <a:lnTo>
                    <a:pt x="187" y="120"/>
                  </a:lnTo>
                  <a:lnTo>
                    <a:pt x="185" y="123"/>
                  </a:lnTo>
                  <a:lnTo>
                    <a:pt x="185" y="124"/>
                  </a:lnTo>
                  <a:lnTo>
                    <a:pt x="184" y="127"/>
                  </a:lnTo>
                  <a:lnTo>
                    <a:pt x="184" y="128"/>
                  </a:lnTo>
                  <a:lnTo>
                    <a:pt x="183" y="132"/>
                  </a:lnTo>
                  <a:lnTo>
                    <a:pt x="182" y="132"/>
                  </a:lnTo>
                  <a:lnTo>
                    <a:pt x="179" y="137"/>
                  </a:lnTo>
                  <a:lnTo>
                    <a:pt x="178" y="137"/>
                  </a:lnTo>
                  <a:lnTo>
                    <a:pt x="177" y="140"/>
                  </a:lnTo>
                  <a:lnTo>
                    <a:pt x="176" y="142"/>
                  </a:lnTo>
                  <a:lnTo>
                    <a:pt x="175" y="145"/>
                  </a:lnTo>
                  <a:lnTo>
                    <a:pt x="173" y="146"/>
                  </a:lnTo>
                  <a:lnTo>
                    <a:pt x="170" y="148"/>
                  </a:lnTo>
                  <a:lnTo>
                    <a:pt x="170" y="150"/>
                  </a:lnTo>
                  <a:lnTo>
                    <a:pt x="167" y="153"/>
                  </a:lnTo>
                  <a:lnTo>
                    <a:pt x="166" y="154"/>
                  </a:lnTo>
                  <a:lnTo>
                    <a:pt x="163" y="156"/>
                  </a:lnTo>
                  <a:lnTo>
                    <a:pt x="163" y="159"/>
                  </a:lnTo>
                  <a:lnTo>
                    <a:pt x="159" y="161"/>
                  </a:lnTo>
                  <a:lnTo>
                    <a:pt x="158" y="162"/>
                  </a:lnTo>
                  <a:lnTo>
                    <a:pt x="154" y="164"/>
                  </a:lnTo>
                  <a:lnTo>
                    <a:pt x="153" y="164"/>
                  </a:lnTo>
                  <a:lnTo>
                    <a:pt x="151" y="168"/>
                  </a:lnTo>
                  <a:lnTo>
                    <a:pt x="149" y="169"/>
                  </a:lnTo>
                  <a:lnTo>
                    <a:pt x="146" y="170"/>
                  </a:lnTo>
                  <a:lnTo>
                    <a:pt x="145" y="171"/>
                  </a:lnTo>
                  <a:lnTo>
                    <a:pt x="141" y="174"/>
                  </a:lnTo>
                  <a:lnTo>
                    <a:pt x="141" y="175"/>
                  </a:lnTo>
                  <a:lnTo>
                    <a:pt x="136" y="176"/>
                  </a:lnTo>
                  <a:lnTo>
                    <a:pt x="136" y="177"/>
                  </a:lnTo>
                  <a:lnTo>
                    <a:pt x="133" y="178"/>
                  </a:lnTo>
                  <a:lnTo>
                    <a:pt x="131" y="178"/>
                  </a:lnTo>
                  <a:lnTo>
                    <a:pt x="128" y="180"/>
                  </a:lnTo>
                  <a:lnTo>
                    <a:pt x="127" y="180"/>
                  </a:lnTo>
                  <a:lnTo>
                    <a:pt x="124" y="182"/>
                  </a:lnTo>
                  <a:lnTo>
                    <a:pt x="123" y="183"/>
                  </a:lnTo>
                  <a:lnTo>
                    <a:pt x="118" y="183"/>
                  </a:lnTo>
                  <a:lnTo>
                    <a:pt x="118" y="184"/>
                  </a:lnTo>
                  <a:lnTo>
                    <a:pt x="115" y="184"/>
                  </a:lnTo>
                  <a:lnTo>
                    <a:pt x="110" y="185"/>
                  </a:lnTo>
                  <a:lnTo>
                    <a:pt x="109" y="185"/>
                  </a:lnTo>
                  <a:lnTo>
                    <a:pt x="106" y="185"/>
                  </a:lnTo>
                  <a:lnTo>
                    <a:pt x="104" y="185"/>
                  </a:lnTo>
                  <a:lnTo>
                    <a:pt x="101" y="185"/>
                  </a:lnTo>
                  <a:lnTo>
                    <a:pt x="100" y="185"/>
                  </a:lnTo>
                  <a:lnTo>
                    <a:pt x="95" y="187"/>
                  </a:lnTo>
                  <a:lnTo>
                    <a:pt x="92" y="185"/>
                  </a:lnTo>
                  <a:lnTo>
                    <a:pt x="87" y="185"/>
                  </a:lnTo>
                  <a:lnTo>
                    <a:pt x="86" y="185"/>
                  </a:lnTo>
                  <a:lnTo>
                    <a:pt x="83" y="185"/>
                  </a:lnTo>
                  <a:lnTo>
                    <a:pt x="82" y="185"/>
                  </a:lnTo>
                  <a:lnTo>
                    <a:pt x="79" y="184"/>
                  </a:lnTo>
                  <a:lnTo>
                    <a:pt x="77" y="184"/>
                  </a:lnTo>
                  <a:lnTo>
                    <a:pt x="75" y="184"/>
                  </a:lnTo>
                  <a:lnTo>
                    <a:pt x="74" y="183"/>
                  </a:lnTo>
                  <a:lnTo>
                    <a:pt x="70" y="183"/>
                  </a:lnTo>
                  <a:lnTo>
                    <a:pt x="69" y="183"/>
                  </a:lnTo>
                  <a:lnTo>
                    <a:pt x="67" y="182"/>
                  </a:lnTo>
                  <a:lnTo>
                    <a:pt x="65" y="180"/>
                  </a:lnTo>
                  <a:lnTo>
                    <a:pt x="62" y="180"/>
                  </a:lnTo>
                  <a:lnTo>
                    <a:pt x="61" y="178"/>
                  </a:lnTo>
                  <a:lnTo>
                    <a:pt x="58" y="177"/>
                  </a:lnTo>
                  <a:lnTo>
                    <a:pt x="57" y="177"/>
                  </a:lnTo>
                  <a:lnTo>
                    <a:pt x="53" y="176"/>
                  </a:lnTo>
                  <a:lnTo>
                    <a:pt x="50" y="174"/>
                  </a:lnTo>
                  <a:lnTo>
                    <a:pt x="46" y="171"/>
                  </a:lnTo>
                  <a:lnTo>
                    <a:pt x="45" y="170"/>
                  </a:lnTo>
                  <a:lnTo>
                    <a:pt x="43" y="169"/>
                  </a:lnTo>
                  <a:lnTo>
                    <a:pt x="40" y="167"/>
                  </a:lnTo>
                  <a:lnTo>
                    <a:pt x="38" y="167"/>
                  </a:lnTo>
                  <a:lnTo>
                    <a:pt x="35" y="163"/>
                  </a:lnTo>
                  <a:lnTo>
                    <a:pt x="33" y="161"/>
                  </a:lnTo>
                  <a:lnTo>
                    <a:pt x="32" y="161"/>
                  </a:lnTo>
                  <a:lnTo>
                    <a:pt x="29" y="159"/>
                  </a:lnTo>
                  <a:lnTo>
                    <a:pt x="28" y="156"/>
                  </a:lnTo>
                  <a:lnTo>
                    <a:pt x="26" y="155"/>
                  </a:lnTo>
                  <a:lnTo>
                    <a:pt x="26" y="154"/>
                  </a:lnTo>
                  <a:lnTo>
                    <a:pt x="22" y="152"/>
                  </a:lnTo>
                  <a:lnTo>
                    <a:pt x="20" y="148"/>
                  </a:lnTo>
                  <a:lnTo>
                    <a:pt x="20" y="147"/>
                  </a:lnTo>
                  <a:lnTo>
                    <a:pt x="17" y="145"/>
                  </a:lnTo>
                  <a:lnTo>
                    <a:pt x="16" y="142"/>
                  </a:lnTo>
                  <a:lnTo>
                    <a:pt x="14" y="140"/>
                  </a:lnTo>
                  <a:lnTo>
                    <a:pt x="13" y="138"/>
                  </a:lnTo>
                  <a:lnTo>
                    <a:pt x="10" y="134"/>
                  </a:lnTo>
                  <a:lnTo>
                    <a:pt x="9" y="131"/>
                  </a:lnTo>
                  <a:lnTo>
                    <a:pt x="9" y="130"/>
                  </a:lnTo>
                  <a:lnTo>
                    <a:pt x="8" y="127"/>
                  </a:lnTo>
                  <a:lnTo>
                    <a:pt x="5" y="126"/>
                  </a:lnTo>
                  <a:lnTo>
                    <a:pt x="5" y="123"/>
                  </a:lnTo>
                  <a:lnTo>
                    <a:pt x="4" y="121"/>
                  </a:lnTo>
                  <a:lnTo>
                    <a:pt x="3" y="119"/>
                  </a:lnTo>
                  <a:lnTo>
                    <a:pt x="3" y="118"/>
                  </a:lnTo>
                  <a:lnTo>
                    <a:pt x="3" y="114"/>
                  </a:lnTo>
                  <a:lnTo>
                    <a:pt x="2" y="113"/>
                  </a:lnTo>
                  <a:lnTo>
                    <a:pt x="2" y="111"/>
                  </a:lnTo>
                  <a:lnTo>
                    <a:pt x="2" y="110"/>
                  </a:lnTo>
                  <a:lnTo>
                    <a:pt x="1" y="106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7"/>
                  </a:lnTo>
                  <a:lnTo>
                    <a:pt x="0" y="92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4"/>
                  </a:lnTo>
                  <a:lnTo>
                    <a:pt x="1" y="83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2" y="75"/>
                  </a:lnTo>
                  <a:lnTo>
                    <a:pt x="2" y="72"/>
                  </a:lnTo>
                  <a:lnTo>
                    <a:pt x="3" y="72"/>
                  </a:lnTo>
                  <a:lnTo>
                    <a:pt x="3" y="67"/>
                  </a:lnTo>
                  <a:lnTo>
                    <a:pt x="4" y="66"/>
                  </a:lnTo>
                  <a:lnTo>
                    <a:pt x="5" y="63"/>
                  </a:lnTo>
                  <a:lnTo>
                    <a:pt x="5" y="62"/>
                  </a:lnTo>
                  <a:lnTo>
                    <a:pt x="8" y="59"/>
                  </a:lnTo>
                  <a:lnTo>
                    <a:pt x="8" y="58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1" y="49"/>
                  </a:lnTo>
                  <a:lnTo>
                    <a:pt x="13" y="49"/>
                  </a:lnTo>
                  <a:lnTo>
                    <a:pt x="14" y="46"/>
                  </a:lnTo>
                  <a:lnTo>
                    <a:pt x="16" y="44"/>
                  </a:lnTo>
                  <a:lnTo>
                    <a:pt x="17" y="41"/>
                  </a:lnTo>
                  <a:lnTo>
                    <a:pt x="19" y="40"/>
                  </a:lnTo>
                  <a:lnTo>
                    <a:pt x="21" y="38"/>
                  </a:lnTo>
                  <a:lnTo>
                    <a:pt x="21" y="36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27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000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42"/>
            <p:cNvSpPr>
              <a:spLocks/>
            </p:cNvSpPr>
            <p:nvPr/>
          </p:nvSpPr>
          <p:spPr bwMode="auto">
            <a:xfrm>
              <a:off x="3672" y="2652"/>
              <a:ext cx="195" cy="187"/>
            </a:xfrm>
            <a:custGeom>
              <a:avLst/>
              <a:gdLst/>
              <a:ahLst/>
              <a:cxnLst>
                <a:cxn ang="0">
                  <a:pos x="38" y="21"/>
                </a:cxn>
                <a:cxn ang="0">
                  <a:pos x="47" y="15"/>
                </a:cxn>
                <a:cxn ang="0">
                  <a:pos x="61" y="8"/>
                </a:cxn>
                <a:cxn ang="0">
                  <a:pos x="70" y="3"/>
                </a:cxn>
                <a:cxn ang="0">
                  <a:pos x="82" y="1"/>
                </a:cxn>
                <a:cxn ang="0">
                  <a:pos x="93" y="1"/>
                </a:cxn>
                <a:cxn ang="0">
                  <a:pos x="105" y="1"/>
                </a:cxn>
                <a:cxn ang="0">
                  <a:pos x="114" y="2"/>
                </a:cxn>
                <a:cxn ang="0">
                  <a:pos x="126" y="5"/>
                </a:cxn>
                <a:cxn ang="0">
                  <a:pos x="136" y="9"/>
                </a:cxn>
                <a:cxn ang="0">
                  <a:pos x="146" y="15"/>
                </a:cxn>
                <a:cxn ang="0">
                  <a:pos x="154" y="19"/>
                </a:cxn>
                <a:cxn ang="0">
                  <a:pos x="162" y="27"/>
                </a:cxn>
                <a:cxn ang="0">
                  <a:pos x="170" y="34"/>
                </a:cxn>
                <a:cxn ang="0">
                  <a:pos x="177" y="43"/>
                </a:cxn>
                <a:cxn ang="0">
                  <a:pos x="183" y="51"/>
                </a:cxn>
                <a:cxn ang="0">
                  <a:pos x="186" y="63"/>
                </a:cxn>
                <a:cxn ang="0">
                  <a:pos x="191" y="72"/>
                </a:cxn>
                <a:cxn ang="0">
                  <a:pos x="192" y="83"/>
                </a:cxn>
                <a:cxn ang="0">
                  <a:pos x="194" y="93"/>
                </a:cxn>
                <a:cxn ang="0">
                  <a:pos x="192" y="105"/>
                </a:cxn>
                <a:cxn ang="0">
                  <a:pos x="189" y="114"/>
                </a:cxn>
                <a:cxn ang="0">
                  <a:pos x="185" y="127"/>
                </a:cxn>
                <a:cxn ang="0">
                  <a:pos x="179" y="136"/>
                </a:cxn>
                <a:cxn ang="0">
                  <a:pos x="171" y="149"/>
                </a:cxn>
                <a:cxn ang="0">
                  <a:pos x="164" y="158"/>
                </a:cxn>
                <a:cxn ang="0">
                  <a:pos x="152" y="167"/>
                </a:cxn>
                <a:cxn ang="0">
                  <a:pos x="142" y="174"/>
                </a:cxn>
                <a:cxn ang="0">
                  <a:pos x="129" y="179"/>
                </a:cxn>
                <a:cxn ang="0">
                  <a:pos x="119" y="183"/>
                </a:cxn>
                <a:cxn ang="0">
                  <a:pos x="106" y="184"/>
                </a:cxn>
                <a:cxn ang="0">
                  <a:pos x="97" y="186"/>
                </a:cxn>
                <a:cxn ang="0">
                  <a:pos x="85" y="184"/>
                </a:cxn>
                <a:cxn ang="0">
                  <a:pos x="74" y="182"/>
                </a:cxn>
                <a:cxn ang="0">
                  <a:pos x="63" y="179"/>
                </a:cxn>
                <a:cxn ang="0">
                  <a:pos x="55" y="175"/>
                </a:cxn>
                <a:cxn ang="0">
                  <a:pos x="44" y="168"/>
                </a:cxn>
                <a:cxn ang="0">
                  <a:pos x="37" y="162"/>
                </a:cxn>
                <a:cxn ang="0">
                  <a:pos x="27" y="154"/>
                </a:cxn>
                <a:cxn ang="0">
                  <a:pos x="21" y="146"/>
                </a:cxn>
                <a:cxn ang="0">
                  <a:pos x="14" y="137"/>
                </a:cxn>
                <a:cxn ang="0">
                  <a:pos x="10" y="129"/>
                </a:cxn>
                <a:cxn ang="0">
                  <a:pos x="4" y="118"/>
                </a:cxn>
                <a:cxn ang="0">
                  <a:pos x="3" y="109"/>
                </a:cxn>
                <a:cxn ang="0">
                  <a:pos x="2" y="97"/>
                </a:cxn>
                <a:cxn ang="0">
                  <a:pos x="2" y="87"/>
                </a:cxn>
                <a:cxn ang="0">
                  <a:pos x="3" y="75"/>
                </a:cxn>
                <a:cxn ang="0">
                  <a:pos x="5" y="65"/>
                </a:cxn>
                <a:cxn ang="0">
                  <a:pos x="10" y="54"/>
                </a:cxn>
                <a:cxn ang="0">
                  <a:pos x="17" y="43"/>
                </a:cxn>
                <a:cxn ang="0">
                  <a:pos x="26" y="33"/>
                </a:cxn>
              </a:cxnLst>
              <a:rect l="0" t="0" r="r" b="b"/>
              <a:pathLst>
                <a:path w="195" h="187">
                  <a:moveTo>
                    <a:pt x="29" y="27"/>
                  </a:moveTo>
                  <a:lnTo>
                    <a:pt x="29" y="27"/>
                  </a:lnTo>
                  <a:lnTo>
                    <a:pt x="34" y="25"/>
                  </a:lnTo>
                  <a:lnTo>
                    <a:pt x="35" y="24"/>
                  </a:lnTo>
                  <a:lnTo>
                    <a:pt x="38" y="21"/>
                  </a:lnTo>
                  <a:lnTo>
                    <a:pt x="39" y="21"/>
                  </a:lnTo>
                  <a:lnTo>
                    <a:pt x="43" y="18"/>
                  </a:lnTo>
                  <a:lnTo>
                    <a:pt x="44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52" y="13"/>
                  </a:lnTo>
                  <a:lnTo>
                    <a:pt x="52" y="11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61" y="8"/>
                  </a:lnTo>
                  <a:lnTo>
                    <a:pt x="62" y="8"/>
                  </a:lnTo>
                  <a:lnTo>
                    <a:pt x="64" y="6"/>
                  </a:lnTo>
                  <a:lnTo>
                    <a:pt x="65" y="6"/>
                  </a:lnTo>
                  <a:lnTo>
                    <a:pt x="69" y="5"/>
                  </a:lnTo>
                  <a:lnTo>
                    <a:pt x="70" y="3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5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2" y="1"/>
                  </a:lnTo>
                  <a:lnTo>
                    <a:pt x="93" y="1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01" y="1"/>
                  </a:lnTo>
                  <a:lnTo>
                    <a:pt x="101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10" y="1"/>
                  </a:lnTo>
                  <a:lnTo>
                    <a:pt x="111" y="1"/>
                  </a:lnTo>
                  <a:lnTo>
                    <a:pt x="113" y="2"/>
                  </a:lnTo>
                  <a:lnTo>
                    <a:pt x="114" y="2"/>
                  </a:lnTo>
                  <a:lnTo>
                    <a:pt x="118" y="2"/>
                  </a:lnTo>
                  <a:lnTo>
                    <a:pt x="119" y="3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6" y="5"/>
                  </a:lnTo>
                  <a:lnTo>
                    <a:pt x="128" y="6"/>
                  </a:lnTo>
                  <a:lnTo>
                    <a:pt x="130" y="6"/>
                  </a:lnTo>
                  <a:lnTo>
                    <a:pt x="131" y="8"/>
                  </a:lnTo>
                  <a:lnTo>
                    <a:pt x="135" y="9"/>
                  </a:lnTo>
                  <a:lnTo>
                    <a:pt x="136" y="9"/>
                  </a:lnTo>
                  <a:lnTo>
                    <a:pt x="138" y="10"/>
                  </a:lnTo>
                  <a:lnTo>
                    <a:pt x="138" y="10"/>
                  </a:lnTo>
                  <a:lnTo>
                    <a:pt x="143" y="13"/>
                  </a:lnTo>
                  <a:lnTo>
                    <a:pt x="143" y="13"/>
                  </a:lnTo>
                  <a:lnTo>
                    <a:pt x="146" y="15"/>
                  </a:lnTo>
                  <a:lnTo>
                    <a:pt x="147" y="16"/>
                  </a:lnTo>
                  <a:lnTo>
                    <a:pt x="150" y="17"/>
                  </a:lnTo>
                  <a:lnTo>
                    <a:pt x="150" y="17"/>
                  </a:lnTo>
                  <a:lnTo>
                    <a:pt x="153" y="19"/>
                  </a:lnTo>
                  <a:lnTo>
                    <a:pt x="154" y="19"/>
                  </a:lnTo>
                  <a:lnTo>
                    <a:pt x="156" y="23"/>
                  </a:lnTo>
                  <a:lnTo>
                    <a:pt x="156" y="23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2" y="27"/>
                  </a:lnTo>
                  <a:lnTo>
                    <a:pt x="164" y="30"/>
                  </a:lnTo>
                  <a:lnTo>
                    <a:pt x="167" y="31"/>
                  </a:lnTo>
                  <a:lnTo>
                    <a:pt x="167" y="32"/>
                  </a:lnTo>
                  <a:lnTo>
                    <a:pt x="170" y="34"/>
                  </a:lnTo>
                  <a:lnTo>
                    <a:pt x="170" y="34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6" y="41"/>
                  </a:lnTo>
                  <a:lnTo>
                    <a:pt x="176" y="41"/>
                  </a:lnTo>
                  <a:lnTo>
                    <a:pt x="177" y="43"/>
                  </a:lnTo>
                  <a:lnTo>
                    <a:pt x="178" y="46"/>
                  </a:lnTo>
                  <a:lnTo>
                    <a:pt x="179" y="48"/>
                  </a:lnTo>
                  <a:lnTo>
                    <a:pt x="179" y="48"/>
                  </a:lnTo>
                  <a:lnTo>
                    <a:pt x="183" y="51"/>
                  </a:lnTo>
                  <a:lnTo>
                    <a:pt x="183" y="51"/>
                  </a:lnTo>
                  <a:lnTo>
                    <a:pt x="184" y="55"/>
                  </a:lnTo>
                  <a:lnTo>
                    <a:pt x="184" y="56"/>
                  </a:lnTo>
                  <a:lnTo>
                    <a:pt x="185" y="58"/>
                  </a:lnTo>
                  <a:lnTo>
                    <a:pt x="186" y="60"/>
                  </a:lnTo>
                  <a:lnTo>
                    <a:pt x="186" y="63"/>
                  </a:lnTo>
                  <a:lnTo>
                    <a:pt x="188" y="64"/>
                  </a:lnTo>
                  <a:lnTo>
                    <a:pt x="189" y="67"/>
                  </a:lnTo>
                  <a:lnTo>
                    <a:pt x="189" y="69"/>
                  </a:lnTo>
                  <a:lnTo>
                    <a:pt x="189" y="71"/>
                  </a:lnTo>
                  <a:lnTo>
                    <a:pt x="191" y="72"/>
                  </a:lnTo>
                  <a:lnTo>
                    <a:pt x="191" y="75"/>
                  </a:lnTo>
                  <a:lnTo>
                    <a:pt x="191" y="77"/>
                  </a:lnTo>
                  <a:lnTo>
                    <a:pt x="192" y="79"/>
                  </a:lnTo>
                  <a:lnTo>
                    <a:pt x="192" y="80"/>
                  </a:lnTo>
                  <a:lnTo>
                    <a:pt x="192" y="83"/>
                  </a:lnTo>
                  <a:lnTo>
                    <a:pt x="192" y="85"/>
                  </a:lnTo>
                  <a:lnTo>
                    <a:pt x="192" y="88"/>
                  </a:lnTo>
                  <a:lnTo>
                    <a:pt x="192" y="88"/>
                  </a:lnTo>
                  <a:lnTo>
                    <a:pt x="194" y="93"/>
                  </a:lnTo>
                  <a:lnTo>
                    <a:pt x="194" y="93"/>
                  </a:lnTo>
                  <a:lnTo>
                    <a:pt x="192" y="97"/>
                  </a:lnTo>
                  <a:lnTo>
                    <a:pt x="192" y="98"/>
                  </a:lnTo>
                  <a:lnTo>
                    <a:pt x="192" y="101"/>
                  </a:lnTo>
                  <a:lnTo>
                    <a:pt x="192" y="102"/>
                  </a:lnTo>
                  <a:lnTo>
                    <a:pt x="192" y="105"/>
                  </a:lnTo>
                  <a:lnTo>
                    <a:pt x="192" y="106"/>
                  </a:lnTo>
                  <a:lnTo>
                    <a:pt x="191" y="110"/>
                  </a:lnTo>
                  <a:lnTo>
                    <a:pt x="191" y="110"/>
                  </a:lnTo>
                  <a:lnTo>
                    <a:pt x="191" y="114"/>
                  </a:lnTo>
                  <a:lnTo>
                    <a:pt x="189" y="114"/>
                  </a:lnTo>
                  <a:lnTo>
                    <a:pt x="189" y="118"/>
                  </a:lnTo>
                  <a:lnTo>
                    <a:pt x="188" y="120"/>
                  </a:lnTo>
                  <a:lnTo>
                    <a:pt x="186" y="122"/>
                  </a:lnTo>
                  <a:lnTo>
                    <a:pt x="186" y="123"/>
                  </a:lnTo>
                  <a:lnTo>
                    <a:pt x="185" y="127"/>
                  </a:lnTo>
                  <a:lnTo>
                    <a:pt x="185" y="128"/>
                  </a:lnTo>
                  <a:lnTo>
                    <a:pt x="184" y="131"/>
                  </a:lnTo>
                  <a:lnTo>
                    <a:pt x="183" y="131"/>
                  </a:lnTo>
                  <a:lnTo>
                    <a:pt x="180" y="136"/>
                  </a:lnTo>
                  <a:lnTo>
                    <a:pt x="179" y="136"/>
                  </a:lnTo>
                  <a:lnTo>
                    <a:pt x="178" y="139"/>
                  </a:lnTo>
                  <a:lnTo>
                    <a:pt x="177" y="142"/>
                  </a:lnTo>
                  <a:lnTo>
                    <a:pt x="176" y="144"/>
                  </a:lnTo>
                  <a:lnTo>
                    <a:pt x="174" y="145"/>
                  </a:lnTo>
                  <a:lnTo>
                    <a:pt x="171" y="149"/>
                  </a:lnTo>
                  <a:lnTo>
                    <a:pt x="171" y="150"/>
                  </a:lnTo>
                  <a:lnTo>
                    <a:pt x="168" y="152"/>
                  </a:lnTo>
                  <a:lnTo>
                    <a:pt x="167" y="153"/>
                  </a:lnTo>
                  <a:lnTo>
                    <a:pt x="164" y="157"/>
                  </a:lnTo>
                  <a:lnTo>
                    <a:pt x="164" y="158"/>
                  </a:lnTo>
                  <a:lnTo>
                    <a:pt x="160" y="160"/>
                  </a:lnTo>
                  <a:lnTo>
                    <a:pt x="159" y="161"/>
                  </a:lnTo>
                  <a:lnTo>
                    <a:pt x="155" y="165"/>
                  </a:lnTo>
                  <a:lnTo>
                    <a:pt x="154" y="165"/>
                  </a:lnTo>
                  <a:lnTo>
                    <a:pt x="152" y="167"/>
                  </a:lnTo>
                  <a:lnTo>
                    <a:pt x="150" y="168"/>
                  </a:lnTo>
                  <a:lnTo>
                    <a:pt x="147" y="169"/>
                  </a:lnTo>
                  <a:lnTo>
                    <a:pt x="146" y="170"/>
                  </a:lnTo>
                  <a:lnTo>
                    <a:pt x="142" y="173"/>
                  </a:lnTo>
                  <a:lnTo>
                    <a:pt x="142" y="174"/>
                  </a:lnTo>
                  <a:lnTo>
                    <a:pt x="137" y="175"/>
                  </a:lnTo>
                  <a:lnTo>
                    <a:pt x="137" y="176"/>
                  </a:lnTo>
                  <a:lnTo>
                    <a:pt x="134" y="177"/>
                  </a:lnTo>
                  <a:lnTo>
                    <a:pt x="131" y="177"/>
                  </a:lnTo>
                  <a:lnTo>
                    <a:pt x="129" y="179"/>
                  </a:lnTo>
                  <a:lnTo>
                    <a:pt x="128" y="179"/>
                  </a:lnTo>
                  <a:lnTo>
                    <a:pt x="125" y="181"/>
                  </a:lnTo>
                  <a:lnTo>
                    <a:pt x="123" y="182"/>
                  </a:lnTo>
                  <a:lnTo>
                    <a:pt x="119" y="182"/>
                  </a:lnTo>
                  <a:lnTo>
                    <a:pt x="119" y="183"/>
                  </a:lnTo>
                  <a:lnTo>
                    <a:pt x="114" y="183"/>
                  </a:lnTo>
                  <a:lnTo>
                    <a:pt x="114" y="183"/>
                  </a:lnTo>
                  <a:lnTo>
                    <a:pt x="111" y="184"/>
                  </a:lnTo>
                  <a:lnTo>
                    <a:pt x="110" y="184"/>
                  </a:lnTo>
                  <a:lnTo>
                    <a:pt x="106" y="184"/>
                  </a:lnTo>
                  <a:lnTo>
                    <a:pt x="105" y="184"/>
                  </a:lnTo>
                  <a:lnTo>
                    <a:pt x="102" y="184"/>
                  </a:lnTo>
                  <a:lnTo>
                    <a:pt x="101" y="184"/>
                  </a:lnTo>
                  <a:lnTo>
                    <a:pt x="97" y="186"/>
                  </a:lnTo>
                  <a:lnTo>
                    <a:pt x="97" y="186"/>
                  </a:lnTo>
                  <a:lnTo>
                    <a:pt x="93" y="184"/>
                  </a:lnTo>
                  <a:lnTo>
                    <a:pt x="93" y="184"/>
                  </a:lnTo>
                  <a:lnTo>
                    <a:pt x="88" y="184"/>
                  </a:lnTo>
                  <a:lnTo>
                    <a:pt x="87" y="184"/>
                  </a:lnTo>
                  <a:lnTo>
                    <a:pt x="85" y="184"/>
                  </a:lnTo>
                  <a:lnTo>
                    <a:pt x="82" y="184"/>
                  </a:lnTo>
                  <a:lnTo>
                    <a:pt x="80" y="183"/>
                  </a:lnTo>
                  <a:lnTo>
                    <a:pt x="79" y="183"/>
                  </a:lnTo>
                  <a:lnTo>
                    <a:pt x="76" y="183"/>
                  </a:lnTo>
                  <a:lnTo>
                    <a:pt x="74" y="182"/>
                  </a:lnTo>
                  <a:lnTo>
                    <a:pt x="71" y="182"/>
                  </a:lnTo>
                  <a:lnTo>
                    <a:pt x="70" y="182"/>
                  </a:lnTo>
                  <a:lnTo>
                    <a:pt x="68" y="181"/>
                  </a:lnTo>
                  <a:lnTo>
                    <a:pt x="65" y="179"/>
                  </a:lnTo>
                  <a:lnTo>
                    <a:pt x="63" y="179"/>
                  </a:lnTo>
                  <a:lnTo>
                    <a:pt x="62" y="177"/>
                  </a:lnTo>
                  <a:lnTo>
                    <a:pt x="59" y="176"/>
                  </a:lnTo>
                  <a:lnTo>
                    <a:pt x="57" y="176"/>
                  </a:lnTo>
                  <a:lnTo>
                    <a:pt x="55" y="175"/>
                  </a:lnTo>
                  <a:lnTo>
                    <a:pt x="55" y="175"/>
                  </a:lnTo>
                  <a:lnTo>
                    <a:pt x="51" y="173"/>
                  </a:lnTo>
                  <a:lnTo>
                    <a:pt x="51" y="173"/>
                  </a:lnTo>
                  <a:lnTo>
                    <a:pt x="47" y="170"/>
                  </a:lnTo>
                  <a:lnTo>
                    <a:pt x="46" y="169"/>
                  </a:lnTo>
                  <a:lnTo>
                    <a:pt x="44" y="168"/>
                  </a:lnTo>
                  <a:lnTo>
                    <a:pt x="44" y="168"/>
                  </a:lnTo>
                  <a:lnTo>
                    <a:pt x="40" y="166"/>
                  </a:lnTo>
                  <a:lnTo>
                    <a:pt x="39" y="166"/>
                  </a:lnTo>
                  <a:lnTo>
                    <a:pt x="37" y="162"/>
                  </a:lnTo>
                  <a:lnTo>
                    <a:pt x="37" y="162"/>
                  </a:lnTo>
                  <a:lnTo>
                    <a:pt x="34" y="160"/>
                  </a:lnTo>
                  <a:lnTo>
                    <a:pt x="32" y="160"/>
                  </a:lnTo>
                  <a:lnTo>
                    <a:pt x="31" y="158"/>
                  </a:lnTo>
                  <a:lnTo>
                    <a:pt x="29" y="157"/>
                  </a:lnTo>
                  <a:lnTo>
                    <a:pt x="27" y="154"/>
                  </a:lnTo>
                  <a:lnTo>
                    <a:pt x="27" y="153"/>
                  </a:lnTo>
                  <a:lnTo>
                    <a:pt x="23" y="151"/>
                  </a:lnTo>
                  <a:lnTo>
                    <a:pt x="23" y="151"/>
                  </a:lnTo>
                  <a:lnTo>
                    <a:pt x="21" y="149"/>
                  </a:lnTo>
                  <a:lnTo>
                    <a:pt x="21" y="146"/>
                  </a:lnTo>
                  <a:lnTo>
                    <a:pt x="19" y="144"/>
                  </a:lnTo>
                  <a:lnTo>
                    <a:pt x="19" y="144"/>
                  </a:lnTo>
                  <a:lnTo>
                    <a:pt x="17" y="142"/>
                  </a:lnTo>
                  <a:lnTo>
                    <a:pt x="15" y="139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1" y="134"/>
                  </a:lnTo>
                  <a:lnTo>
                    <a:pt x="11" y="134"/>
                  </a:lnTo>
                  <a:lnTo>
                    <a:pt x="10" y="130"/>
                  </a:lnTo>
                  <a:lnTo>
                    <a:pt x="10" y="129"/>
                  </a:lnTo>
                  <a:lnTo>
                    <a:pt x="9" y="127"/>
                  </a:lnTo>
                  <a:lnTo>
                    <a:pt x="7" y="125"/>
                  </a:lnTo>
                  <a:lnTo>
                    <a:pt x="7" y="122"/>
                  </a:lnTo>
                  <a:lnTo>
                    <a:pt x="5" y="121"/>
                  </a:lnTo>
                  <a:lnTo>
                    <a:pt x="4" y="118"/>
                  </a:lnTo>
                  <a:lnTo>
                    <a:pt x="4" y="117"/>
                  </a:lnTo>
                  <a:lnTo>
                    <a:pt x="4" y="114"/>
                  </a:lnTo>
                  <a:lnTo>
                    <a:pt x="3" y="113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2" y="106"/>
                  </a:lnTo>
                  <a:lnTo>
                    <a:pt x="2" y="105"/>
                  </a:lnTo>
                  <a:lnTo>
                    <a:pt x="2" y="102"/>
                  </a:lnTo>
                  <a:lnTo>
                    <a:pt x="2" y="101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2" y="88"/>
                  </a:lnTo>
                  <a:lnTo>
                    <a:pt x="2" y="87"/>
                  </a:lnTo>
                  <a:lnTo>
                    <a:pt x="2" y="85"/>
                  </a:lnTo>
                  <a:lnTo>
                    <a:pt x="2" y="83"/>
                  </a:lnTo>
                  <a:lnTo>
                    <a:pt x="2" y="80"/>
                  </a:lnTo>
                  <a:lnTo>
                    <a:pt x="2" y="79"/>
                  </a:lnTo>
                  <a:lnTo>
                    <a:pt x="3" y="75"/>
                  </a:lnTo>
                  <a:lnTo>
                    <a:pt x="3" y="75"/>
                  </a:lnTo>
                  <a:lnTo>
                    <a:pt x="3" y="71"/>
                  </a:lnTo>
                  <a:lnTo>
                    <a:pt x="4" y="71"/>
                  </a:lnTo>
                  <a:lnTo>
                    <a:pt x="4" y="67"/>
                  </a:lnTo>
                  <a:lnTo>
                    <a:pt x="5" y="65"/>
                  </a:lnTo>
                  <a:lnTo>
                    <a:pt x="7" y="63"/>
                  </a:lnTo>
                  <a:lnTo>
                    <a:pt x="7" y="62"/>
                  </a:lnTo>
                  <a:lnTo>
                    <a:pt x="9" y="58"/>
                  </a:lnTo>
                  <a:lnTo>
                    <a:pt x="9" y="57"/>
                  </a:lnTo>
                  <a:lnTo>
                    <a:pt x="10" y="54"/>
                  </a:lnTo>
                  <a:lnTo>
                    <a:pt x="11" y="54"/>
                  </a:lnTo>
                  <a:lnTo>
                    <a:pt x="13" y="49"/>
                  </a:lnTo>
                  <a:lnTo>
                    <a:pt x="14" y="49"/>
                  </a:lnTo>
                  <a:lnTo>
                    <a:pt x="15" y="46"/>
                  </a:lnTo>
                  <a:lnTo>
                    <a:pt x="17" y="43"/>
                  </a:lnTo>
                  <a:lnTo>
                    <a:pt x="19" y="41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2" y="35"/>
                  </a:lnTo>
                  <a:lnTo>
                    <a:pt x="26" y="33"/>
                  </a:lnTo>
                  <a:lnTo>
                    <a:pt x="27" y="32"/>
                  </a:lnTo>
                  <a:lnTo>
                    <a:pt x="29" y="30"/>
                  </a:lnTo>
                  <a:lnTo>
                    <a:pt x="29" y="27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000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56" name="Freeform 43"/>
            <p:cNvSpPr>
              <a:spLocks/>
            </p:cNvSpPr>
            <p:nvPr/>
          </p:nvSpPr>
          <p:spPr bwMode="auto">
            <a:xfrm>
              <a:off x="3672" y="2652"/>
              <a:ext cx="195" cy="187"/>
            </a:xfrm>
            <a:custGeom>
              <a:avLst/>
              <a:gdLst>
                <a:gd name="T0" fmla="*/ 35 w 195"/>
                <a:gd name="T1" fmla="*/ 24 h 187"/>
                <a:gd name="T2" fmla="*/ 44 w 195"/>
                <a:gd name="T3" fmla="*/ 17 h 187"/>
                <a:gd name="T4" fmla="*/ 52 w 195"/>
                <a:gd name="T5" fmla="*/ 11 h 187"/>
                <a:gd name="T6" fmla="*/ 62 w 195"/>
                <a:gd name="T7" fmla="*/ 8 h 187"/>
                <a:gd name="T8" fmla="*/ 70 w 195"/>
                <a:gd name="T9" fmla="*/ 3 h 187"/>
                <a:gd name="T10" fmla="*/ 82 w 195"/>
                <a:gd name="T11" fmla="*/ 1 h 187"/>
                <a:gd name="T12" fmla="*/ 92 w 195"/>
                <a:gd name="T13" fmla="*/ 1 h 187"/>
                <a:gd name="T14" fmla="*/ 105 w 195"/>
                <a:gd name="T15" fmla="*/ 1 h 187"/>
                <a:gd name="T16" fmla="*/ 113 w 195"/>
                <a:gd name="T17" fmla="*/ 2 h 187"/>
                <a:gd name="T18" fmla="*/ 122 w 195"/>
                <a:gd name="T19" fmla="*/ 3 h 187"/>
                <a:gd name="T20" fmla="*/ 130 w 195"/>
                <a:gd name="T21" fmla="*/ 6 h 187"/>
                <a:gd name="T22" fmla="*/ 138 w 195"/>
                <a:gd name="T23" fmla="*/ 10 h 187"/>
                <a:gd name="T24" fmla="*/ 150 w 195"/>
                <a:gd name="T25" fmla="*/ 17 h 187"/>
                <a:gd name="T26" fmla="*/ 160 w 195"/>
                <a:gd name="T27" fmla="*/ 25 h 187"/>
                <a:gd name="T28" fmla="*/ 167 w 195"/>
                <a:gd name="T29" fmla="*/ 31 h 187"/>
                <a:gd name="T30" fmla="*/ 172 w 195"/>
                <a:gd name="T31" fmla="*/ 39 h 187"/>
                <a:gd name="T32" fmla="*/ 179 w 195"/>
                <a:gd name="T33" fmla="*/ 48 h 187"/>
                <a:gd name="T34" fmla="*/ 185 w 195"/>
                <a:gd name="T35" fmla="*/ 58 h 187"/>
                <a:gd name="T36" fmla="*/ 189 w 195"/>
                <a:gd name="T37" fmla="*/ 67 h 187"/>
                <a:gd name="T38" fmla="*/ 191 w 195"/>
                <a:gd name="T39" fmla="*/ 75 h 187"/>
                <a:gd name="T40" fmla="*/ 192 w 195"/>
                <a:gd name="T41" fmla="*/ 83 h 187"/>
                <a:gd name="T42" fmla="*/ 192 w 195"/>
                <a:gd name="T43" fmla="*/ 97 h 187"/>
                <a:gd name="T44" fmla="*/ 192 w 195"/>
                <a:gd name="T45" fmla="*/ 105 h 187"/>
                <a:gd name="T46" fmla="*/ 189 w 195"/>
                <a:gd name="T47" fmla="*/ 114 h 187"/>
                <a:gd name="T48" fmla="*/ 186 w 195"/>
                <a:gd name="T49" fmla="*/ 123 h 187"/>
                <a:gd name="T50" fmla="*/ 183 w 195"/>
                <a:gd name="T51" fmla="*/ 131 h 187"/>
                <a:gd name="T52" fmla="*/ 177 w 195"/>
                <a:gd name="T53" fmla="*/ 142 h 187"/>
                <a:gd name="T54" fmla="*/ 171 w 195"/>
                <a:gd name="T55" fmla="*/ 150 h 187"/>
                <a:gd name="T56" fmla="*/ 164 w 195"/>
                <a:gd name="T57" fmla="*/ 158 h 187"/>
                <a:gd name="T58" fmla="*/ 154 w 195"/>
                <a:gd name="T59" fmla="*/ 165 h 187"/>
                <a:gd name="T60" fmla="*/ 146 w 195"/>
                <a:gd name="T61" fmla="*/ 170 h 187"/>
                <a:gd name="T62" fmla="*/ 137 w 195"/>
                <a:gd name="T63" fmla="*/ 176 h 187"/>
                <a:gd name="T64" fmla="*/ 128 w 195"/>
                <a:gd name="T65" fmla="*/ 179 h 187"/>
                <a:gd name="T66" fmla="*/ 119 w 195"/>
                <a:gd name="T67" fmla="*/ 183 h 187"/>
                <a:gd name="T68" fmla="*/ 106 w 195"/>
                <a:gd name="T69" fmla="*/ 184 h 187"/>
                <a:gd name="T70" fmla="*/ 97 w 195"/>
                <a:gd name="T71" fmla="*/ 186 h 187"/>
                <a:gd name="T72" fmla="*/ 85 w 195"/>
                <a:gd name="T73" fmla="*/ 184 h 187"/>
                <a:gd name="T74" fmla="*/ 76 w 195"/>
                <a:gd name="T75" fmla="*/ 183 h 187"/>
                <a:gd name="T76" fmla="*/ 68 w 195"/>
                <a:gd name="T77" fmla="*/ 181 h 187"/>
                <a:gd name="T78" fmla="*/ 59 w 195"/>
                <a:gd name="T79" fmla="*/ 176 h 187"/>
                <a:gd name="T80" fmla="*/ 47 w 195"/>
                <a:gd name="T81" fmla="*/ 170 h 187"/>
                <a:gd name="T82" fmla="*/ 39 w 195"/>
                <a:gd name="T83" fmla="*/ 166 h 187"/>
                <a:gd name="T84" fmla="*/ 31 w 195"/>
                <a:gd name="T85" fmla="*/ 158 h 187"/>
                <a:gd name="T86" fmla="*/ 23 w 195"/>
                <a:gd name="T87" fmla="*/ 151 h 187"/>
                <a:gd name="T88" fmla="*/ 17 w 195"/>
                <a:gd name="T89" fmla="*/ 142 h 187"/>
                <a:gd name="T90" fmla="*/ 10 w 195"/>
                <a:gd name="T91" fmla="*/ 130 h 187"/>
                <a:gd name="T92" fmla="*/ 7 w 195"/>
                <a:gd name="T93" fmla="*/ 122 h 187"/>
                <a:gd name="T94" fmla="*/ 4 w 195"/>
                <a:gd name="T95" fmla="*/ 114 h 187"/>
                <a:gd name="T96" fmla="*/ 2 w 195"/>
                <a:gd name="T97" fmla="*/ 106 h 187"/>
                <a:gd name="T98" fmla="*/ 2 w 195"/>
                <a:gd name="T99" fmla="*/ 97 h 187"/>
                <a:gd name="T100" fmla="*/ 2 w 195"/>
                <a:gd name="T101" fmla="*/ 85 h 187"/>
                <a:gd name="T102" fmla="*/ 3 w 195"/>
                <a:gd name="T103" fmla="*/ 75 h 187"/>
                <a:gd name="T104" fmla="*/ 5 w 195"/>
                <a:gd name="T105" fmla="*/ 65 h 187"/>
                <a:gd name="T106" fmla="*/ 9 w 195"/>
                <a:gd name="T107" fmla="*/ 57 h 187"/>
                <a:gd name="T108" fmla="*/ 14 w 195"/>
                <a:gd name="T109" fmla="*/ 49 h 187"/>
                <a:gd name="T110" fmla="*/ 20 w 195"/>
                <a:gd name="T111" fmla="*/ 40 h 187"/>
                <a:gd name="T112" fmla="*/ 27 w 195"/>
                <a:gd name="T113" fmla="*/ 32 h 1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5"/>
                <a:gd name="T172" fmla="*/ 0 h 187"/>
                <a:gd name="T173" fmla="*/ 195 w 195"/>
                <a:gd name="T174" fmla="*/ 187 h 18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5" h="187">
                  <a:moveTo>
                    <a:pt x="29" y="27"/>
                  </a:moveTo>
                  <a:lnTo>
                    <a:pt x="29" y="27"/>
                  </a:lnTo>
                  <a:lnTo>
                    <a:pt x="34" y="25"/>
                  </a:lnTo>
                  <a:lnTo>
                    <a:pt x="35" y="24"/>
                  </a:lnTo>
                  <a:lnTo>
                    <a:pt x="38" y="21"/>
                  </a:lnTo>
                  <a:lnTo>
                    <a:pt x="39" y="21"/>
                  </a:lnTo>
                  <a:lnTo>
                    <a:pt x="43" y="18"/>
                  </a:lnTo>
                  <a:lnTo>
                    <a:pt x="44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52" y="13"/>
                  </a:lnTo>
                  <a:lnTo>
                    <a:pt x="52" y="11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61" y="8"/>
                  </a:lnTo>
                  <a:lnTo>
                    <a:pt x="62" y="8"/>
                  </a:lnTo>
                  <a:lnTo>
                    <a:pt x="64" y="6"/>
                  </a:lnTo>
                  <a:lnTo>
                    <a:pt x="65" y="6"/>
                  </a:lnTo>
                  <a:lnTo>
                    <a:pt x="69" y="5"/>
                  </a:lnTo>
                  <a:lnTo>
                    <a:pt x="70" y="3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5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2" y="1"/>
                  </a:lnTo>
                  <a:lnTo>
                    <a:pt x="93" y="1"/>
                  </a:lnTo>
                  <a:lnTo>
                    <a:pt x="97" y="0"/>
                  </a:lnTo>
                  <a:lnTo>
                    <a:pt x="101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10" y="1"/>
                  </a:lnTo>
                  <a:lnTo>
                    <a:pt x="111" y="1"/>
                  </a:lnTo>
                  <a:lnTo>
                    <a:pt x="113" y="2"/>
                  </a:lnTo>
                  <a:lnTo>
                    <a:pt x="114" y="2"/>
                  </a:lnTo>
                  <a:lnTo>
                    <a:pt x="118" y="2"/>
                  </a:lnTo>
                  <a:lnTo>
                    <a:pt x="119" y="3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6" y="5"/>
                  </a:lnTo>
                  <a:lnTo>
                    <a:pt x="128" y="6"/>
                  </a:lnTo>
                  <a:lnTo>
                    <a:pt x="130" y="6"/>
                  </a:lnTo>
                  <a:lnTo>
                    <a:pt x="131" y="8"/>
                  </a:lnTo>
                  <a:lnTo>
                    <a:pt x="135" y="9"/>
                  </a:lnTo>
                  <a:lnTo>
                    <a:pt x="136" y="9"/>
                  </a:lnTo>
                  <a:lnTo>
                    <a:pt x="138" y="10"/>
                  </a:lnTo>
                  <a:lnTo>
                    <a:pt x="143" y="13"/>
                  </a:lnTo>
                  <a:lnTo>
                    <a:pt x="146" y="15"/>
                  </a:lnTo>
                  <a:lnTo>
                    <a:pt x="147" y="16"/>
                  </a:lnTo>
                  <a:lnTo>
                    <a:pt x="150" y="17"/>
                  </a:lnTo>
                  <a:lnTo>
                    <a:pt x="153" y="19"/>
                  </a:lnTo>
                  <a:lnTo>
                    <a:pt x="154" y="19"/>
                  </a:lnTo>
                  <a:lnTo>
                    <a:pt x="156" y="23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2" y="27"/>
                  </a:lnTo>
                  <a:lnTo>
                    <a:pt x="164" y="30"/>
                  </a:lnTo>
                  <a:lnTo>
                    <a:pt x="167" y="31"/>
                  </a:lnTo>
                  <a:lnTo>
                    <a:pt x="167" y="32"/>
                  </a:lnTo>
                  <a:lnTo>
                    <a:pt x="170" y="34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6" y="41"/>
                  </a:lnTo>
                  <a:lnTo>
                    <a:pt x="177" y="43"/>
                  </a:lnTo>
                  <a:lnTo>
                    <a:pt x="178" y="46"/>
                  </a:lnTo>
                  <a:lnTo>
                    <a:pt x="179" y="48"/>
                  </a:lnTo>
                  <a:lnTo>
                    <a:pt x="183" y="51"/>
                  </a:lnTo>
                  <a:lnTo>
                    <a:pt x="184" y="55"/>
                  </a:lnTo>
                  <a:lnTo>
                    <a:pt x="184" y="56"/>
                  </a:lnTo>
                  <a:lnTo>
                    <a:pt x="185" y="58"/>
                  </a:lnTo>
                  <a:lnTo>
                    <a:pt x="186" y="60"/>
                  </a:lnTo>
                  <a:lnTo>
                    <a:pt x="186" y="63"/>
                  </a:lnTo>
                  <a:lnTo>
                    <a:pt x="188" y="64"/>
                  </a:lnTo>
                  <a:lnTo>
                    <a:pt x="189" y="67"/>
                  </a:lnTo>
                  <a:lnTo>
                    <a:pt x="189" y="69"/>
                  </a:lnTo>
                  <a:lnTo>
                    <a:pt x="189" y="71"/>
                  </a:lnTo>
                  <a:lnTo>
                    <a:pt x="191" y="72"/>
                  </a:lnTo>
                  <a:lnTo>
                    <a:pt x="191" y="75"/>
                  </a:lnTo>
                  <a:lnTo>
                    <a:pt x="191" y="77"/>
                  </a:lnTo>
                  <a:lnTo>
                    <a:pt x="192" y="79"/>
                  </a:lnTo>
                  <a:lnTo>
                    <a:pt x="192" y="80"/>
                  </a:lnTo>
                  <a:lnTo>
                    <a:pt x="192" y="83"/>
                  </a:lnTo>
                  <a:lnTo>
                    <a:pt x="192" y="85"/>
                  </a:lnTo>
                  <a:lnTo>
                    <a:pt x="192" y="88"/>
                  </a:lnTo>
                  <a:lnTo>
                    <a:pt x="194" y="93"/>
                  </a:lnTo>
                  <a:lnTo>
                    <a:pt x="192" y="97"/>
                  </a:lnTo>
                  <a:lnTo>
                    <a:pt x="192" y="98"/>
                  </a:lnTo>
                  <a:lnTo>
                    <a:pt x="192" y="101"/>
                  </a:lnTo>
                  <a:lnTo>
                    <a:pt x="192" y="102"/>
                  </a:lnTo>
                  <a:lnTo>
                    <a:pt x="192" y="105"/>
                  </a:lnTo>
                  <a:lnTo>
                    <a:pt x="192" y="106"/>
                  </a:lnTo>
                  <a:lnTo>
                    <a:pt x="191" y="110"/>
                  </a:lnTo>
                  <a:lnTo>
                    <a:pt x="191" y="114"/>
                  </a:lnTo>
                  <a:lnTo>
                    <a:pt x="189" y="114"/>
                  </a:lnTo>
                  <a:lnTo>
                    <a:pt x="189" y="118"/>
                  </a:lnTo>
                  <a:lnTo>
                    <a:pt x="188" y="120"/>
                  </a:lnTo>
                  <a:lnTo>
                    <a:pt x="186" y="122"/>
                  </a:lnTo>
                  <a:lnTo>
                    <a:pt x="186" y="123"/>
                  </a:lnTo>
                  <a:lnTo>
                    <a:pt x="185" y="127"/>
                  </a:lnTo>
                  <a:lnTo>
                    <a:pt x="185" y="128"/>
                  </a:lnTo>
                  <a:lnTo>
                    <a:pt x="184" y="131"/>
                  </a:lnTo>
                  <a:lnTo>
                    <a:pt x="183" y="131"/>
                  </a:lnTo>
                  <a:lnTo>
                    <a:pt x="180" y="136"/>
                  </a:lnTo>
                  <a:lnTo>
                    <a:pt x="179" y="136"/>
                  </a:lnTo>
                  <a:lnTo>
                    <a:pt x="178" y="139"/>
                  </a:lnTo>
                  <a:lnTo>
                    <a:pt x="177" y="142"/>
                  </a:lnTo>
                  <a:lnTo>
                    <a:pt x="176" y="144"/>
                  </a:lnTo>
                  <a:lnTo>
                    <a:pt x="174" y="145"/>
                  </a:lnTo>
                  <a:lnTo>
                    <a:pt x="171" y="149"/>
                  </a:lnTo>
                  <a:lnTo>
                    <a:pt x="171" y="150"/>
                  </a:lnTo>
                  <a:lnTo>
                    <a:pt x="168" y="152"/>
                  </a:lnTo>
                  <a:lnTo>
                    <a:pt x="167" y="153"/>
                  </a:lnTo>
                  <a:lnTo>
                    <a:pt x="164" y="157"/>
                  </a:lnTo>
                  <a:lnTo>
                    <a:pt x="164" y="158"/>
                  </a:lnTo>
                  <a:lnTo>
                    <a:pt x="160" y="160"/>
                  </a:lnTo>
                  <a:lnTo>
                    <a:pt x="159" y="161"/>
                  </a:lnTo>
                  <a:lnTo>
                    <a:pt x="155" y="165"/>
                  </a:lnTo>
                  <a:lnTo>
                    <a:pt x="154" y="165"/>
                  </a:lnTo>
                  <a:lnTo>
                    <a:pt x="152" y="167"/>
                  </a:lnTo>
                  <a:lnTo>
                    <a:pt x="150" y="168"/>
                  </a:lnTo>
                  <a:lnTo>
                    <a:pt x="147" y="169"/>
                  </a:lnTo>
                  <a:lnTo>
                    <a:pt x="146" y="170"/>
                  </a:lnTo>
                  <a:lnTo>
                    <a:pt x="142" y="173"/>
                  </a:lnTo>
                  <a:lnTo>
                    <a:pt x="142" y="174"/>
                  </a:lnTo>
                  <a:lnTo>
                    <a:pt x="137" y="175"/>
                  </a:lnTo>
                  <a:lnTo>
                    <a:pt x="137" y="176"/>
                  </a:lnTo>
                  <a:lnTo>
                    <a:pt x="134" y="177"/>
                  </a:lnTo>
                  <a:lnTo>
                    <a:pt x="131" y="177"/>
                  </a:lnTo>
                  <a:lnTo>
                    <a:pt x="129" y="179"/>
                  </a:lnTo>
                  <a:lnTo>
                    <a:pt x="128" y="179"/>
                  </a:lnTo>
                  <a:lnTo>
                    <a:pt x="125" y="181"/>
                  </a:lnTo>
                  <a:lnTo>
                    <a:pt x="123" y="182"/>
                  </a:lnTo>
                  <a:lnTo>
                    <a:pt x="119" y="182"/>
                  </a:lnTo>
                  <a:lnTo>
                    <a:pt x="119" y="183"/>
                  </a:lnTo>
                  <a:lnTo>
                    <a:pt x="114" y="183"/>
                  </a:lnTo>
                  <a:lnTo>
                    <a:pt x="111" y="184"/>
                  </a:lnTo>
                  <a:lnTo>
                    <a:pt x="110" y="184"/>
                  </a:lnTo>
                  <a:lnTo>
                    <a:pt x="106" y="184"/>
                  </a:lnTo>
                  <a:lnTo>
                    <a:pt x="105" y="184"/>
                  </a:lnTo>
                  <a:lnTo>
                    <a:pt x="102" y="184"/>
                  </a:lnTo>
                  <a:lnTo>
                    <a:pt x="101" y="184"/>
                  </a:lnTo>
                  <a:lnTo>
                    <a:pt x="97" y="186"/>
                  </a:lnTo>
                  <a:lnTo>
                    <a:pt x="93" y="184"/>
                  </a:lnTo>
                  <a:lnTo>
                    <a:pt x="88" y="184"/>
                  </a:lnTo>
                  <a:lnTo>
                    <a:pt x="87" y="184"/>
                  </a:lnTo>
                  <a:lnTo>
                    <a:pt x="85" y="184"/>
                  </a:lnTo>
                  <a:lnTo>
                    <a:pt x="82" y="184"/>
                  </a:lnTo>
                  <a:lnTo>
                    <a:pt x="80" y="183"/>
                  </a:lnTo>
                  <a:lnTo>
                    <a:pt x="79" y="183"/>
                  </a:lnTo>
                  <a:lnTo>
                    <a:pt x="76" y="183"/>
                  </a:lnTo>
                  <a:lnTo>
                    <a:pt x="74" y="182"/>
                  </a:lnTo>
                  <a:lnTo>
                    <a:pt x="71" y="182"/>
                  </a:lnTo>
                  <a:lnTo>
                    <a:pt x="70" y="182"/>
                  </a:lnTo>
                  <a:lnTo>
                    <a:pt x="68" y="181"/>
                  </a:lnTo>
                  <a:lnTo>
                    <a:pt x="65" y="179"/>
                  </a:lnTo>
                  <a:lnTo>
                    <a:pt x="63" y="179"/>
                  </a:lnTo>
                  <a:lnTo>
                    <a:pt x="62" y="177"/>
                  </a:lnTo>
                  <a:lnTo>
                    <a:pt x="59" y="176"/>
                  </a:lnTo>
                  <a:lnTo>
                    <a:pt x="57" y="176"/>
                  </a:lnTo>
                  <a:lnTo>
                    <a:pt x="55" y="175"/>
                  </a:lnTo>
                  <a:lnTo>
                    <a:pt x="51" y="173"/>
                  </a:lnTo>
                  <a:lnTo>
                    <a:pt x="47" y="170"/>
                  </a:lnTo>
                  <a:lnTo>
                    <a:pt x="46" y="169"/>
                  </a:lnTo>
                  <a:lnTo>
                    <a:pt x="44" y="168"/>
                  </a:lnTo>
                  <a:lnTo>
                    <a:pt x="40" y="166"/>
                  </a:lnTo>
                  <a:lnTo>
                    <a:pt x="39" y="166"/>
                  </a:lnTo>
                  <a:lnTo>
                    <a:pt x="37" y="162"/>
                  </a:lnTo>
                  <a:lnTo>
                    <a:pt x="34" y="160"/>
                  </a:lnTo>
                  <a:lnTo>
                    <a:pt x="32" y="160"/>
                  </a:lnTo>
                  <a:lnTo>
                    <a:pt x="31" y="158"/>
                  </a:lnTo>
                  <a:lnTo>
                    <a:pt x="29" y="157"/>
                  </a:lnTo>
                  <a:lnTo>
                    <a:pt x="27" y="154"/>
                  </a:lnTo>
                  <a:lnTo>
                    <a:pt x="27" y="153"/>
                  </a:lnTo>
                  <a:lnTo>
                    <a:pt x="23" y="151"/>
                  </a:lnTo>
                  <a:lnTo>
                    <a:pt x="21" y="149"/>
                  </a:lnTo>
                  <a:lnTo>
                    <a:pt x="21" y="146"/>
                  </a:lnTo>
                  <a:lnTo>
                    <a:pt x="19" y="144"/>
                  </a:lnTo>
                  <a:lnTo>
                    <a:pt x="17" y="142"/>
                  </a:lnTo>
                  <a:lnTo>
                    <a:pt x="15" y="139"/>
                  </a:lnTo>
                  <a:lnTo>
                    <a:pt x="14" y="137"/>
                  </a:lnTo>
                  <a:lnTo>
                    <a:pt x="11" y="134"/>
                  </a:lnTo>
                  <a:lnTo>
                    <a:pt x="10" y="130"/>
                  </a:lnTo>
                  <a:lnTo>
                    <a:pt x="10" y="129"/>
                  </a:lnTo>
                  <a:lnTo>
                    <a:pt x="9" y="127"/>
                  </a:lnTo>
                  <a:lnTo>
                    <a:pt x="7" y="125"/>
                  </a:lnTo>
                  <a:lnTo>
                    <a:pt x="7" y="122"/>
                  </a:lnTo>
                  <a:lnTo>
                    <a:pt x="5" y="121"/>
                  </a:lnTo>
                  <a:lnTo>
                    <a:pt x="4" y="118"/>
                  </a:lnTo>
                  <a:lnTo>
                    <a:pt x="4" y="117"/>
                  </a:lnTo>
                  <a:lnTo>
                    <a:pt x="4" y="114"/>
                  </a:lnTo>
                  <a:lnTo>
                    <a:pt x="3" y="113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2" y="106"/>
                  </a:lnTo>
                  <a:lnTo>
                    <a:pt x="2" y="105"/>
                  </a:lnTo>
                  <a:lnTo>
                    <a:pt x="2" y="102"/>
                  </a:lnTo>
                  <a:lnTo>
                    <a:pt x="2" y="101"/>
                  </a:lnTo>
                  <a:lnTo>
                    <a:pt x="2" y="97"/>
                  </a:lnTo>
                  <a:lnTo>
                    <a:pt x="0" y="93"/>
                  </a:lnTo>
                  <a:lnTo>
                    <a:pt x="2" y="88"/>
                  </a:lnTo>
                  <a:lnTo>
                    <a:pt x="2" y="87"/>
                  </a:lnTo>
                  <a:lnTo>
                    <a:pt x="2" y="85"/>
                  </a:lnTo>
                  <a:lnTo>
                    <a:pt x="2" y="83"/>
                  </a:lnTo>
                  <a:lnTo>
                    <a:pt x="2" y="80"/>
                  </a:lnTo>
                  <a:lnTo>
                    <a:pt x="2" y="79"/>
                  </a:lnTo>
                  <a:lnTo>
                    <a:pt x="3" y="75"/>
                  </a:lnTo>
                  <a:lnTo>
                    <a:pt x="3" y="71"/>
                  </a:lnTo>
                  <a:lnTo>
                    <a:pt x="4" y="71"/>
                  </a:lnTo>
                  <a:lnTo>
                    <a:pt x="4" y="67"/>
                  </a:lnTo>
                  <a:lnTo>
                    <a:pt x="5" y="65"/>
                  </a:lnTo>
                  <a:lnTo>
                    <a:pt x="7" y="63"/>
                  </a:lnTo>
                  <a:lnTo>
                    <a:pt x="7" y="62"/>
                  </a:lnTo>
                  <a:lnTo>
                    <a:pt x="9" y="58"/>
                  </a:lnTo>
                  <a:lnTo>
                    <a:pt x="9" y="57"/>
                  </a:lnTo>
                  <a:lnTo>
                    <a:pt x="10" y="54"/>
                  </a:lnTo>
                  <a:lnTo>
                    <a:pt x="11" y="54"/>
                  </a:lnTo>
                  <a:lnTo>
                    <a:pt x="13" y="49"/>
                  </a:lnTo>
                  <a:lnTo>
                    <a:pt x="14" y="49"/>
                  </a:lnTo>
                  <a:lnTo>
                    <a:pt x="15" y="46"/>
                  </a:lnTo>
                  <a:lnTo>
                    <a:pt x="17" y="43"/>
                  </a:lnTo>
                  <a:lnTo>
                    <a:pt x="19" y="41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2" y="35"/>
                  </a:lnTo>
                  <a:lnTo>
                    <a:pt x="26" y="33"/>
                  </a:lnTo>
                  <a:lnTo>
                    <a:pt x="27" y="32"/>
                  </a:lnTo>
                  <a:lnTo>
                    <a:pt x="29" y="30"/>
                  </a:lnTo>
                  <a:lnTo>
                    <a:pt x="29" y="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4" name="Freeform 44"/>
            <p:cNvSpPr>
              <a:spLocks/>
            </p:cNvSpPr>
            <p:nvPr/>
          </p:nvSpPr>
          <p:spPr bwMode="auto">
            <a:xfrm>
              <a:off x="1938" y="2937"/>
              <a:ext cx="194" cy="189"/>
            </a:xfrm>
            <a:custGeom>
              <a:avLst/>
              <a:gdLst/>
              <a:ahLst/>
              <a:cxnLst>
                <a:cxn ang="0">
                  <a:pos x="38" y="22"/>
                </a:cxn>
                <a:cxn ang="0">
                  <a:pos x="47" y="15"/>
                </a:cxn>
                <a:cxn ang="0">
                  <a:pos x="59" y="9"/>
                </a:cxn>
                <a:cxn ang="0">
                  <a:pos x="70" y="4"/>
                </a:cxn>
                <a:cxn ang="0">
                  <a:pos x="82" y="2"/>
                </a:cxn>
                <a:cxn ang="0">
                  <a:pos x="92" y="2"/>
                </a:cxn>
                <a:cxn ang="0">
                  <a:pos x="105" y="2"/>
                </a:cxn>
                <a:cxn ang="0">
                  <a:pos x="115" y="3"/>
                </a:cxn>
                <a:cxn ang="0">
                  <a:pos x="125" y="5"/>
                </a:cxn>
                <a:cxn ang="0">
                  <a:pos x="136" y="10"/>
                </a:cxn>
                <a:cxn ang="0">
                  <a:pos x="146" y="15"/>
                </a:cxn>
                <a:cxn ang="0">
                  <a:pos x="154" y="20"/>
                </a:cxn>
                <a:cxn ang="0">
                  <a:pos x="163" y="29"/>
                </a:cxn>
                <a:cxn ang="0">
                  <a:pos x="170" y="35"/>
                </a:cxn>
                <a:cxn ang="0">
                  <a:pos x="176" y="45"/>
                </a:cxn>
                <a:cxn ang="0">
                  <a:pos x="182" y="53"/>
                </a:cxn>
                <a:cxn ang="0">
                  <a:pos x="187" y="63"/>
                </a:cxn>
                <a:cxn ang="0">
                  <a:pos x="190" y="74"/>
                </a:cxn>
                <a:cxn ang="0">
                  <a:pos x="191" y="84"/>
                </a:cxn>
                <a:cxn ang="0">
                  <a:pos x="193" y="94"/>
                </a:cxn>
                <a:cxn ang="0">
                  <a:pos x="191" y="106"/>
                </a:cxn>
                <a:cxn ang="0">
                  <a:pos x="189" y="116"/>
                </a:cxn>
                <a:cxn ang="0">
                  <a:pos x="184" y="127"/>
                </a:cxn>
                <a:cxn ang="0">
                  <a:pos x="179" y="138"/>
                </a:cxn>
                <a:cxn ang="0">
                  <a:pos x="171" y="149"/>
                </a:cxn>
                <a:cxn ang="0">
                  <a:pos x="164" y="158"/>
                </a:cxn>
                <a:cxn ang="0">
                  <a:pos x="151" y="169"/>
                </a:cxn>
                <a:cxn ang="0">
                  <a:pos x="141" y="175"/>
                </a:cxn>
                <a:cxn ang="0">
                  <a:pos x="129" y="181"/>
                </a:cxn>
                <a:cxn ang="0">
                  <a:pos x="118" y="185"/>
                </a:cxn>
                <a:cxn ang="0">
                  <a:pos x="106" y="186"/>
                </a:cxn>
                <a:cxn ang="0">
                  <a:pos x="97" y="188"/>
                </a:cxn>
                <a:cxn ang="0">
                  <a:pos x="83" y="186"/>
                </a:cxn>
                <a:cxn ang="0">
                  <a:pos x="74" y="183"/>
                </a:cxn>
                <a:cxn ang="0">
                  <a:pos x="63" y="181"/>
                </a:cxn>
                <a:cxn ang="0">
                  <a:pos x="55" y="177"/>
                </a:cxn>
                <a:cxn ang="0">
                  <a:pos x="43" y="170"/>
                </a:cxn>
                <a:cxn ang="0">
                  <a:pos x="35" y="164"/>
                </a:cxn>
                <a:cxn ang="0">
                  <a:pos x="26" y="156"/>
                </a:cxn>
                <a:cxn ang="0">
                  <a:pos x="21" y="148"/>
                </a:cxn>
                <a:cxn ang="0">
                  <a:pos x="14" y="139"/>
                </a:cxn>
                <a:cxn ang="0">
                  <a:pos x="9" y="131"/>
                </a:cxn>
                <a:cxn ang="0">
                  <a:pos x="4" y="119"/>
                </a:cxn>
                <a:cxn ang="0">
                  <a:pos x="2" y="110"/>
                </a:cxn>
                <a:cxn ang="0">
                  <a:pos x="1" y="98"/>
                </a:cxn>
                <a:cxn ang="0">
                  <a:pos x="1" y="89"/>
                </a:cxn>
                <a:cxn ang="0">
                  <a:pos x="2" y="76"/>
                </a:cxn>
                <a:cxn ang="0">
                  <a:pos x="5" y="67"/>
                </a:cxn>
                <a:cxn ang="0">
                  <a:pos x="9" y="54"/>
                </a:cxn>
                <a:cxn ang="0">
                  <a:pos x="16" y="45"/>
                </a:cxn>
                <a:cxn ang="0">
                  <a:pos x="25" y="34"/>
                </a:cxn>
              </a:cxnLst>
              <a:rect l="0" t="0" r="r" b="b"/>
              <a:pathLst>
                <a:path w="194" h="189">
                  <a:moveTo>
                    <a:pt x="29" y="29"/>
                  </a:moveTo>
                  <a:lnTo>
                    <a:pt x="29" y="29"/>
                  </a:lnTo>
                  <a:lnTo>
                    <a:pt x="33" y="26"/>
                  </a:lnTo>
                  <a:lnTo>
                    <a:pt x="34" y="25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1" y="19"/>
                  </a:lnTo>
                  <a:lnTo>
                    <a:pt x="43" y="18"/>
                  </a:lnTo>
                  <a:lnTo>
                    <a:pt x="46" y="17"/>
                  </a:lnTo>
                  <a:lnTo>
                    <a:pt x="47" y="15"/>
                  </a:lnTo>
                  <a:lnTo>
                    <a:pt x="51" y="13"/>
                  </a:lnTo>
                  <a:lnTo>
                    <a:pt x="51" y="12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59" y="9"/>
                  </a:lnTo>
                  <a:lnTo>
                    <a:pt x="62" y="9"/>
                  </a:lnTo>
                  <a:lnTo>
                    <a:pt x="64" y="6"/>
                  </a:lnTo>
                  <a:lnTo>
                    <a:pt x="65" y="6"/>
                  </a:lnTo>
                  <a:lnTo>
                    <a:pt x="68" y="5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82" y="2"/>
                  </a:lnTo>
                  <a:lnTo>
                    <a:pt x="83" y="2"/>
                  </a:lnTo>
                  <a:lnTo>
                    <a:pt x="87" y="2"/>
                  </a:lnTo>
                  <a:lnTo>
                    <a:pt x="88" y="2"/>
                  </a:lnTo>
                  <a:lnTo>
                    <a:pt x="91" y="2"/>
                  </a:lnTo>
                  <a:lnTo>
                    <a:pt x="92" y="2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05" y="2"/>
                  </a:lnTo>
                  <a:lnTo>
                    <a:pt x="106" y="2"/>
                  </a:lnTo>
                  <a:lnTo>
                    <a:pt x="109" y="2"/>
                  </a:lnTo>
                  <a:lnTo>
                    <a:pt x="110" y="2"/>
                  </a:lnTo>
                  <a:lnTo>
                    <a:pt x="113" y="3"/>
                  </a:lnTo>
                  <a:lnTo>
                    <a:pt x="115" y="3"/>
                  </a:lnTo>
                  <a:lnTo>
                    <a:pt x="117" y="3"/>
                  </a:lnTo>
                  <a:lnTo>
                    <a:pt x="118" y="4"/>
                  </a:lnTo>
                  <a:lnTo>
                    <a:pt x="122" y="4"/>
                  </a:lnTo>
                  <a:lnTo>
                    <a:pt x="123" y="4"/>
                  </a:lnTo>
                  <a:lnTo>
                    <a:pt x="125" y="5"/>
                  </a:lnTo>
                  <a:lnTo>
                    <a:pt x="128" y="6"/>
                  </a:lnTo>
                  <a:lnTo>
                    <a:pt x="130" y="6"/>
                  </a:lnTo>
                  <a:lnTo>
                    <a:pt x="131" y="9"/>
                  </a:lnTo>
                  <a:lnTo>
                    <a:pt x="134" y="10"/>
                  </a:lnTo>
                  <a:lnTo>
                    <a:pt x="136" y="10"/>
                  </a:lnTo>
                  <a:lnTo>
                    <a:pt x="139" y="11"/>
                  </a:lnTo>
                  <a:lnTo>
                    <a:pt x="139" y="11"/>
                  </a:lnTo>
                  <a:lnTo>
                    <a:pt x="142" y="13"/>
                  </a:lnTo>
                  <a:lnTo>
                    <a:pt x="142" y="13"/>
                  </a:lnTo>
                  <a:lnTo>
                    <a:pt x="146" y="15"/>
                  </a:lnTo>
                  <a:lnTo>
                    <a:pt x="147" y="17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153" y="20"/>
                  </a:lnTo>
                  <a:lnTo>
                    <a:pt x="154" y="20"/>
                  </a:lnTo>
                  <a:lnTo>
                    <a:pt x="157" y="23"/>
                  </a:lnTo>
                  <a:lnTo>
                    <a:pt x="157" y="23"/>
                  </a:lnTo>
                  <a:lnTo>
                    <a:pt x="159" y="26"/>
                  </a:lnTo>
                  <a:lnTo>
                    <a:pt x="161" y="26"/>
                  </a:lnTo>
                  <a:lnTo>
                    <a:pt x="163" y="29"/>
                  </a:lnTo>
                  <a:lnTo>
                    <a:pt x="164" y="30"/>
                  </a:lnTo>
                  <a:lnTo>
                    <a:pt x="166" y="31"/>
                  </a:lnTo>
                  <a:lnTo>
                    <a:pt x="166" y="33"/>
                  </a:lnTo>
                  <a:lnTo>
                    <a:pt x="170" y="35"/>
                  </a:lnTo>
                  <a:lnTo>
                    <a:pt x="170" y="35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5" y="42"/>
                  </a:lnTo>
                  <a:lnTo>
                    <a:pt x="175" y="42"/>
                  </a:lnTo>
                  <a:lnTo>
                    <a:pt x="176" y="45"/>
                  </a:lnTo>
                  <a:lnTo>
                    <a:pt x="178" y="46"/>
                  </a:lnTo>
                  <a:lnTo>
                    <a:pt x="179" y="49"/>
                  </a:lnTo>
                  <a:lnTo>
                    <a:pt x="179" y="49"/>
                  </a:lnTo>
                  <a:lnTo>
                    <a:pt x="182" y="53"/>
                  </a:lnTo>
                  <a:lnTo>
                    <a:pt x="182" y="53"/>
                  </a:lnTo>
                  <a:lnTo>
                    <a:pt x="183" y="55"/>
                  </a:lnTo>
                  <a:lnTo>
                    <a:pt x="183" y="58"/>
                  </a:lnTo>
                  <a:lnTo>
                    <a:pt x="184" y="60"/>
                  </a:lnTo>
                  <a:lnTo>
                    <a:pt x="187" y="61"/>
                  </a:lnTo>
                  <a:lnTo>
                    <a:pt x="187" y="63"/>
                  </a:lnTo>
                  <a:lnTo>
                    <a:pt x="188" y="66"/>
                  </a:lnTo>
                  <a:lnTo>
                    <a:pt x="189" y="68"/>
                  </a:lnTo>
                  <a:lnTo>
                    <a:pt x="189" y="69"/>
                  </a:lnTo>
                  <a:lnTo>
                    <a:pt x="189" y="71"/>
                  </a:lnTo>
                  <a:lnTo>
                    <a:pt x="190" y="74"/>
                  </a:lnTo>
                  <a:lnTo>
                    <a:pt x="190" y="76"/>
                  </a:lnTo>
                  <a:lnTo>
                    <a:pt x="190" y="77"/>
                  </a:lnTo>
                  <a:lnTo>
                    <a:pt x="191" y="80"/>
                  </a:lnTo>
                  <a:lnTo>
                    <a:pt x="191" y="82"/>
                  </a:lnTo>
                  <a:lnTo>
                    <a:pt x="191" y="84"/>
                  </a:lnTo>
                  <a:lnTo>
                    <a:pt x="191" y="85"/>
                  </a:lnTo>
                  <a:lnTo>
                    <a:pt x="191" y="90"/>
                  </a:lnTo>
                  <a:lnTo>
                    <a:pt x="191" y="90"/>
                  </a:lnTo>
                  <a:lnTo>
                    <a:pt x="193" y="94"/>
                  </a:lnTo>
                  <a:lnTo>
                    <a:pt x="193" y="94"/>
                  </a:lnTo>
                  <a:lnTo>
                    <a:pt x="191" y="98"/>
                  </a:lnTo>
                  <a:lnTo>
                    <a:pt x="191" y="99"/>
                  </a:lnTo>
                  <a:lnTo>
                    <a:pt x="191" y="102"/>
                  </a:lnTo>
                  <a:lnTo>
                    <a:pt x="191" y="103"/>
                  </a:lnTo>
                  <a:lnTo>
                    <a:pt x="191" y="106"/>
                  </a:lnTo>
                  <a:lnTo>
                    <a:pt x="191" y="107"/>
                  </a:lnTo>
                  <a:lnTo>
                    <a:pt x="190" y="111"/>
                  </a:lnTo>
                  <a:lnTo>
                    <a:pt x="190" y="111"/>
                  </a:lnTo>
                  <a:lnTo>
                    <a:pt x="190" y="116"/>
                  </a:lnTo>
                  <a:lnTo>
                    <a:pt x="189" y="116"/>
                  </a:lnTo>
                  <a:lnTo>
                    <a:pt x="189" y="119"/>
                  </a:lnTo>
                  <a:lnTo>
                    <a:pt x="188" y="121"/>
                  </a:lnTo>
                  <a:lnTo>
                    <a:pt x="187" y="124"/>
                  </a:lnTo>
                  <a:lnTo>
                    <a:pt x="187" y="125"/>
                  </a:lnTo>
                  <a:lnTo>
                    <a:pt x="184" y="127"/>
                  </a:lnTo>
                  <a:lnTo>
                    <a:pt x="184" y="129"/>
                  </a:lnTo>
                  <a:lnTo>
                    <a:pt x="183" y="133"/>
                  </a:lnTo>
                  <a:lnTo>
                    <a:pt x="182" y="133"/>
                  </a:lnTo>
                  <a:lnTo>
                    <a:pt x="181" y="138"/>
                  </a:lnTo>
                  <a:lnTo>
                    <a:pt x="179" y="138"/>
                  </a:lnTo>
                  <a:lnTo>
                    <a:pt x="178" y="141"/>
                  </a:lnTo>
                  <a:lnTo>
                    <a:pt x="176" y="142"/>
                  </a:lnTo>
                  <a:lnTo>
                    <a:pt x="175" y="146"/>
                  </a:lnTo>
                  <a:lnTo>
                    <a:pt x="173" y="147"/>
                  </a:lnTo>
                  <a:lnTo>
                    <a:pt x="171" y="149"/>
                  </a:lnTo>
                  <a:lnTo>
                    <a:pt x="171" y="150"/>
                  </a:lnTo>
                  <a:lnTo>
                    <a:pt x="167" y="154"/>
                  </a:lnTo>
                  <a:lnTo>
                    <a:pt x="166" y="155"/>
                  </a:lnTo>
                  <a:lnTo>
                    <a:pt x="164" y="157"/>
                  </a:lnTo>
                  <a:lnTo>
                    <a:pt x="164" y="158"/>
                  </a:lnTo>
                  <a:lnTo>
                    <a:pt x="159" y="162"/>
                  </a:lnTo>
                  <a:lnTo>
                    <a:pt x="158" y="163"/>
                  </a:lnTo>
                  <a:lnTo>
                    <a:pt x="155" y="165"/>
                  </a:lnTo>
                  <a:lnTo>
                    <a:pt x="154" y="165"/>
                  </a:lnTo>
                  <a:lnTo>
                    <a:pt x="151" y="169"/>
                  </a:lnTo>
                  <a:lnTo>
                    <a:pt x="149" y="170"/>
                  </a:lnTo>
                  <a:lnTo>
                    <a:pt x="147" y="171"/>
                  </a:lnTo>
                  <a:lnTo>
                    <a:pt x="146" y="172"/>
                  </a:lnTo>
                  <a:lnTo>
                    <a:pt x="141" y="174"/>
                  </a:lnTo>
                  <a:lnTo>
                    <a:pt x="141" y="175"/>
                  </a:lnTo>
                  <a:lnTo>
                    <a:pt x="137" y="177"/>
                  </a:lnTo>
                  <a:lnTo>
                    <a:pt x="137" y="178"/>
                  </a:lnTo>
                  <a:lnTo>
                    <a:pt x="133" y="179"/>
                  </a:lnTo>
                  <a:lnTo>
                    <a:pt x="131" y="179"/>
                  </a:lnTo>
                  <a:lnTo>
                    <a:pt x="129" y="181"/>
                  </a:lnTo>
                  <a:lnTo>
                    <a:pt x="128" y="181"/>
                  </a:lnTo>
                  <a:lnTo>
                    <a:pt x="124" y="182"/>
                  </a:lnTo>
                  <a:lnTo>
                    <a:pt x="123" y="183"/>
                  </a:lnTo>
                  <a:lnTo>
                    <a:pt x="118" y="183"/>
                  </a:lnTo>
                  <a:lnTo>
                    <a:pt x="118" y="185"/>
                  </a:lnTo>
                  <a:lnTo>
                    <a:pt x="115" y="185"/>
                  </a:lnTo>
                  <a:lnTo>
                    <a:pt x="115" y="185"/>
                  </a:lnTo>
                  <a:lnTo>
                    <a:pt x="110" y="186"/>
                  </a:lnTo>
                  <a:lnTo>
                    <a:pt x="109" y="186"/>
                  </a:lnTo>
                  <a:lnTo>
                    <a:pt x="106" y="186"/>
                  </a:lnTo>
                  <a:lnTo>
                    <a:pt x="105" y="186"/>
                  </a:lnTo>
                  <a:lnTo>
                    <a:pt x="101" y="186"/>
                  </a:lnTo>
                  <a:lnTo>
                    <a:pt x="100" y="186"/>
                  </a:lnTo>
                  <a:lnTo>
                    <a:pt x="97" y="188"/>
                  </a:lnTo>
                  <a:lnTo>
                    <a:pt x="97" y="188"/>
                  </a:lnTo>
                  <a:lnTo>
                    <a:pt x="92" y="186"/>
                  </a:lnTo>
                  <a:lnTo>
                    <a:pt x="92" y="186"/>
                  </a:lnTo>
                  <a:lnTo>
                    <a:pt x="88" y="186"/>
                  </a:lnTo>
                  <a:lnTo>
                    <a:pt x="87" y="186"/>
                  </a:lnTo>
                  <a:lnTo>
                    <a:pt x="83" y="186"/>
                  </a:lnTo>
                  <a:lnTo>
                    <a:pt x="82" y="186"/>
                  </a:lnTo>
                  <a:lnTo>
                    <a:pt x="80" y="185"/>
                  </a:lnTo>
                  <a:lnTo>
                    <a:pt x="79" y="185"/>
                  </a:lnTo>
                  <a:lnTo>
                    <a:pt x="75" y="185"/>
                  </a:lnTo>
                  <a:lnTo>
                    <a:pt x="74" y="183"/>
                  </a:lnTo>
                  <a:lnTo>
                    <a:pt x="71" y="183"/>
                  </a:lnTo>
                  <a:lnTo>
                    <a:pt x="70" y="183"/>
                  </a:lnTo>
                  <a:lnTo>
                    <a:pt x="67" y="182"/>
                  </a:lnTo>
                  <a:lnTo>
                    <a:pt x="65" y="181"/>
                  </a:lnTo>
                  <a:lnTo>
                    <a:pt x="63" y="181"/>
                  </a:lnTo>
                  <a:lnTo>
                    <a:pt x="62" y="179"/>
                  </a:lnTo>
                  <a:lnTo>
                    <a:pt x="58" y="178"/>
                  </a:lnTo>
                  <a:lnTo>
                    <a:pt x="57" y="178"/>
                  </a:lnTo>
                  <a:lnTo>
                    <a:pt x="55" y="177"/>
                  </a:lnTo>
                  <a:lnTo>
                    <a:pt x="55" y="177"/>
                  </a:lnTo>
                  <a:lnTo>
                    <a:pt x="50" y="174"/>
                  </a:lnTo>
                  <a:lnTo>
                    <a:pt x="50" y="174"/>
                  </a:lnTo>
                  <a:lnTo>
                    <a:pt x="47" y="172"/>
                  </a:lnTo>
                  <a:lnTo>
                    <a:pt x="46" y="171"/>
                  </a:lnTo>
                  <a:lnTo>
                    <a:pt x="43" y="170"/>
                  </a:lnTo>
                  <a:lnTo>
                    <a:pt x="43" y="170"/>
                  </a:lnTo>
                  <a:lnTo>
                    <a:pt x="40" y="167"/>
                  </a:lnTo>
                  <a:lnTo>
                    <a:pt x="39" y="167"/>
                  </a:lnTo>
                  <a:lnTo>
                    <a:pt x="35" y="164"/>
                  </a:lnTo>
                  <a:lnTo>
                    <a:pt x="35" y="164"/>
                  </a:lnTo>
                  <a:lnTo>
                    <a:pt x="33" y="162"/>
                  </a:lnTo>
                  <a:lnTo>
                    <a:pt x="32" y="162"/>
                  </a:lnTo>
                  <a:lnTo>
                    <a:pt x="31" y="158"/>
                  </a:lnTo>
                  <a:lnTo>
                    <a:pt x="29" y="157"/>
                  </a:lnTo>
                  <a:lnTo>
                    <a:pt x="26" y="156"/>
                  </a:lnTo>
                  <a:lnTo>
                    <a:pt x="26" y="155"/>
                  </a:lnTo>
                  <a:lnTo>
                    <a:pt x="23" y="152"/>
                  </a:lnTo>
                  <a:lnTo>
                    <a:pt x="23" y="152"/>
                  </a:lnTo>
                  <a:lnTo>
                    <a:pt x="21" y="149"/>
                  </a:lnTo>
                  <a:lnTo>
                    <a:pt x="21" y="148"/>
                  </a:lnTo>
                  <a:lnTo>
                    <a:pt x="17" y="146"/>
                  </a:lnTo>
                  <a:lnTo>
                    <a:pt x="17" y="146"/>
                  </a:lnTo>
                  <a:lnTo>
                    <a:pt x="16" y="142"/>
                  </a:lnTo>
                  <a:lnTo>
                    <a:pt x="15" y="141"/>
                  </a:lnTo>
                  <a:lnTo>
                    <a:pt x="14" y="139"/>
                  </a:lnTo>
                  <a:lnTo>
                    <a:pt x="14" y="139"/>
                  </a:lnTo>
                  <a:lnTo>
                    <a:pt x="10" y="134"/>
                  </a:lnTo>
                  <a:lnTo>
                    <a:pt x="10" y="134"/>
                  </a:lnTo>
                  <a:lnTo>
                    <a:pt x="9" y="132"/>
                  </a:lnTo>
                  <a:lnTo>
                    <a:pt x="9" y="131"/>
                  </a:lnTo>
                  <a:lnTo>
                    <a:pt x="8" y="127"/>
                  </a:lnTo>
                  <a:lnTo>
                    <a:pt x="7" y="126"/>
                  </a:lnTo>
                  <a:lnTo>
                    <a:pt x="7" y="124"/>
                  </a:lnTo>
                  <a:lnTo>
                    <a:pt x="5" y="123"/>
                  </a:lnTo>
                  <a:lnTo>
                    <a:pt x="4" y="119"/>
                  </a:lnTo>
                  <a:lnTo>
                    <a:pt x="4" y="118"/>
                  </a:lnTo>
                  <a:lnTo>
                    <a:pt x="4" y="116"/>
                  </a:lnTo>
                  <a:lnTo>
                    <a:pt x="2" y="114"/>
                  </a:lnTo>
                  <a:lnTo>
                    <a:pt x="2" y="111"/>
                  </a:lnTo>
                  <a:lnTo>
                    <a:pt x="2" y="110"/>
                  </a:lnTo>
                  <a:lnTo>
                    <a:pt x="1" y="107"/>
                  </a:lnTo>
                  <a:lnTo>
                    <a:pt x="1" y="106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8"/>
                  </a:lnTo>
                  <a:lnTo>
                    <a:pt x="1" y="9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1" y="90"/>
                  </a:lnTo>
                  <a:lnTo>
                    <a:pt x="1" y="89"/>
                  </a:lnTo>
                  <a:lnTo>
                    <a:pt x="1" y="85"/>
                  </a:lnTo>
                  <a:lnTo>
                    <a:pt x="1" y="84"/>
                  </a:lnTo>
                  <a:lnTo>
                    <a:pt x="1" y="82"/>
                  </a:lnTo>
                  <a:lnTo>
                    <a:pt x="1" y="80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1"/>
                  </a:lnTo>
                  <a:lnTo>
                    <a:pt x="4" y="71"/>
                  </a:lnTo>
                  <a:lnTo>
                    <a:pt x="4" y="68"/>
                  </a:lnTo>
                  <a:lnTo>
                    <a:pt x="5" y="67"/>
                  </a:lnTo>
                  <a:lnTo>
                    <a:pt x="7" y="63"/>
                  </a:lnTo>
                  <a:lnTo>
                    <a:pt x="7" y="62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3" y="51"/>
                  </a:lnTo>
                  <a:lnTo>
                    <a:pt x="14" y="51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7" y="42"/>
                  </a:lnTo>
                  <a:lnTo>
                    <a:pt x="19" y="41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5" y="34"/>
                  </a:lnTo>
                  <a:lnTo>
                    <a:pt x="26" y="33"/>
                  </a:lnTo>
                  <a:lnTo>
                    <a:pt x="29" y="30"/>
                  </a:lnTo>
                  <a:lnTo>
                    <a:pt x="29" y="29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000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58" name="Freeform 45"/>
            <p:cNvSpPr>
              <a:spLocks/>
            </p:cNvSpPr>
            <p:nvPr/>
          </p:nvSpPr>
          <p:spPr bwMode="auto">
            <a:xfrm>
              <a:off x="1938" y="2937"/>
              <a:ext cx="194" cy="189"/>
            </a:xfrm>
            <a:custGeom>
              <a:avLst/>
              <a:gdLst>
                <a:gd name="T0" fmla="*/ 34 w 194"/>
                <a:gd name="T1" fmla="*/ 25 h 189"/>
                <a:gd name="T2" fmla="*/ 43 w 194"/>
                <a:gd name="T3" fmla="*/ 18 h 189"/>
                <a:gd name="T4" fmla="*/ 51 w 194"/>
                <a:gd name="T5" fmla="*/ 12 h 189"/>
                <a:gd name="T6" fmla="*/ 62 w 194"/>
                <a:gd name="T7" fmla="*/ 9 h 189"/>
                <a:gd name="T8" fmla="*/ 70 w 194"/>
                <a:gd name="T9" fmla="*/ 4 h 189"/>
                <a:gd name="T10" fmla="*/ 82 w 194"/>
                <a:gd name="T11" fmla="*/ 2 h 189"/>
                <a:gd name="T12" fmla="*/ 91 w 194"/>
                <a:gd name="T13" fmla="*/ 2 h 189"/>
                <a:gd name="T14" fmla="*/ 105 w 194"/>
                <a:gd name="T15" fmla="*/ 2 h 189"/>
                <a:gd name="T16" fmla="*/ 113 w 194"/>
                <a:gd name="T17" fmla="*/ 3 h 189"/>
                <a:gd name="T18" fmla="*/ 122 w 194"/>
                <a:gd name="T19" fmla="*/ 4 h 189"/>
                <a:gd name="T20" fmla="*/ 130 w 194"/>
                <a:gd name="T21" fmla="*/ 6 h 189"/>
                <a:gd name="T22" fmla="*/ 139 w 194"/>
                <a:gd name="T23" fmla="*/ 11 h 189"/>
                <a:gd name="T24" fmla="*/ 149 w 194"/>
                <a:gd name="T25" fmla="*/ 18 h 189"/>
                <a:gd name="T26" fmla="*/ 159 w 194"/>
                <a:gd name="T27" fmla="*/ 26 h 189"/>
                <a:gd name="T28" fmla="*/ 166 w 194"/>
                <a:gd name="T29" fmla="*/ 31 h 189"/>
                <a:gd name="T30" fmla="*/ 172 w 194"/>
                <a:gd name="T31" fmla="*/ 39 h 189"/>
                <a:gd name="T32" fmla="*/ 179 w 194"/>
                <a:gd name="T33" fmla="*/ 49 h 189"/>
                <a:gd name="T34" fmla="*/ 184 w 194"/>
                <a:gd name="T35" fmla="*/ 60 h 189"/>
                <a:gd name="T36" fmla="*/ 189 w 194"/>
                <a:gd name="T37" fmla="*/ 68 h 189"/>
                <a:gd name="T38" fmla="*/ 190 w 194"/>
                <a:gd name="T39" fmla="*/ 76 h 189"/>
                <a:gd name="T40" fmla="*/ 191 w 194"/>
                <a:gd name="T41" fmla="*/ 84 h 189"/>
                <a:gd name="T42" fmla="*/ 191 w 194"/>
                <a:gd name="T43" fmla="*/ 98 h 189"/>
                <a:gd name="T44" fmla="*/ 191 w 194"/>
                <a:gd name="T45" fmla="*/ 106 h 189"/>
                <a:gd name="T46" fmla="*/ 189 w 194"/>
                <a:gd name="T47" fmla="*/ 116 h 189"/>
                <a:gd name="T48" fmla="*/ 187 w 194"/>
                <a:gd name="T49" fmla="*/ 125 h 189"/>
                <a:gd name="T50" fmla="*/ 182 w 194"/>
                <a:gd name="T51" fmla="*/ 133 h 189"/>
                <a:gd name="T52" fmla="*/ 176 w 194"/>
                <a:gd name="T53" fmla="*/ 142 h 189"/>
                <a:gd name="T54" fmla="*/ 171 w 194"/>
                <a:gd name="T55" fmla="*/ 150 h 189"/>
                <a:gd name="T56" fmla="*/ 164 w 194"/>
                <a:gd name="T57" fmla="*/ 158 h 189"/>
                <a:gd name="T58" fmla="*/ 154 w 194"/>
                <a:gd name="T59" fmla="*/ 165 h 189"/>
                <a:gd name="T60" fmla="*/ 146 w 194"/>
                <a:gd name="T61" fmla="*/ 172 h 189"/>
                <a:gd name="T62" fmla="*/ 137 w 194"/>
                <a:gd name="T63" fmla="*/ 178 h 189"/>
                <a:gd name="T64" fmla="*/ 128 w 194"/>
                <a:gd name="T65" fmla="*/ 181 h 189"/>
                <a:gd name="T66" fmla="*/ 118 w 194"/>
                <a:gd name="T67" fmla="*/ 185 h 189"/>
                <a:gd name="T68" fmla="*/ 106 w 194"/>
                <a:gd name="T69" fmla="*/ 186 h 189"/>
                <a:gd name="T70" fmla="*/ 97 w 194"/>
                <a:gd name="T71" fmla="*/ 188 h 189"/>
                <a:gd name="T72" fmla="*/ 83 w 194"/>
                <a:gd name="T73" fmla="*/ 186 h 189"/>
                <a:gd name="T74" fmla="*/ 75 w 194"/>
                <a:gd name="T75" fmla="*/ 185 h 189"/>
                <a:gd name="T76" fmla="*/ 67 w 194"/>
                <a:gd name="T77" fmla="*/ 182 h 189"/>
                <a:gd name="T78" fmla="*/ 58 w 194"/>
                <a:gd name="T79" fmla="*/ 178 h 189"/>
                <a:gd name="T80" fmla="*/ 47 w 194"/>
                <a:gd name="T81" fmla="*/ 172 h 189"/>
                <a:gd name="T82" fmla="*/ 39 w 194"/>
                <a:gd name="T83" fmla="*/ 167 h 189"/>
                <a:gd name="T84" fmla="*/ 31 w 194"/>
                <a:gd name="T85" fmla="*/ 158 h 189"/>
                <a:gd name="T86" fmla="*/ 23 w 194"/>
                <a:gd name="T87" fmla="*/ 152 h 189"/>
                <a:gd name="T88" fmla="*/ 16 w 194"/>
                <a:gd name="T89" fmla="*/ 142 h 189"/>
                <a:gd name="T90" fmla="*/ 9 w 194"/>
                <a:gd name="T91" fmla="*/ 132 h 189"/>
                <a:gd name="T92" fmla="*/ 7 w 194"/>
                <a:gd name="T93" fmla="*/ 124 h 189"/>
                <a:gd name="T94" fmla="*/ 4 w 194"/>
                <a:gd name="T95" fmla="*/ 116 h 189"/>
                <a:gd name="T96" fmla="*/ 1 w 194"/>
                <a:gd name="T97" fmla="*/ 107 h 189"/>
                <a:gd name="T98" fmla="*/ 1 w 194"/>
                <a:gd name="T99" fmla="*/ 98 h 189"/>
                <a:gd name="T100" fmla="*/ 1 w 194"/>
                <a:gd name="T101" fmla="*/ 85 h 189"/>
                <a:gd name="T102" fmla="*/ 2 w 194"/>
                <a:gd name="T103" fmla="*/ 76 h 189"/>
                <a:gd name="T104" fmla="*/ 5 w 194"/>
                <a:gd name="T105" fmla="*/ 67 h 189"/>
                <a:gd name="T106" fmla="*/ 8 w 194"/>
                <a:gd name="T107" fmla="*/ 59 h 189"/>
                <a:gd name="T108" fmla="*/ 14 w 194"/>
                <a:gd name="T109" fmla="*/ 51 h 189"/>
                <a:gd name="T110" fmla="*/ 19 w 194"/>
                <a:gd name="T111" fmla="*/ 41 h 189"/>
                <a:gd name="T112" fmla="*/ 26 w 194"/>
                <a:gd name="T113" fmla="*/ 33 h 18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4"/>
                <a:gd name="T172" fmla="*/ 0 h 189"/>
                <a:gd name="T173" fmla="*/ 194 w 194"/>
                <a:gd name="T174" fmla="*/ 189 h 18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4" h="189">
                  <a:moveTo>
                    <a:pt x="29" y="29"/>
                  </a:moveTo>
                  <a:lnTo>
                    <a:pt x="29" y="29"/>
                  </a:lnTo>
                  <a:lnTo>
                    <a:pt x="33" y="26"/>
                  </a:lnTo>
                  <a:lnTo>
                    <a:pt x="34" y="25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1" y="19"/>
                  </a:lnTo>
                  <a:lnTo>
                    <a:pt x="43" y="18"/>
                  </a:lnTo>
                  <a:lnTo>
                    <a:pt x="46" y="17"/>
                  </a:lnTo>
                  <a:lnTo>
                    <a:pt x="47" y="15"/>
                  </a:lnTo>
                  <a:lnTo>
                    <a:pt x="51" y="13"/>
                  </a:lnTo>
                  <a:lnTo>
                    <a:pt x="51" y="12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59" y="9"/>
                  </a:lnTo>
                  <a:lnTo>
                    <a:pt x="62" y="9"/>
                  </a:lnTo>
                  <a:lnTo>
                    <a:pt x="64" y="6"/>
                  </a:lnTo>
                  <a:lnTo>
                    <a:pt x="65" y="6"/>
                  </a:lnTo>
                  <a:lnTo>
                    <a:pt x="68" y="5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79" y="3"/>
                  </a:lnTo>
                  <a:lnTo>
                    <a:pt x="82" y="2"/>
                  </a:lnTo>
                  <a:lnTo>
                    <a:pt x="83" y="2"/>
                  </a:lnTo>
                  <a:lnTo>
                    <a:pt x="87" y="2"/>
                  </a:lnTo>
                  <a:lnTo>
                    <a:pt x="88" y="2"/>
                  </a:lnTo>
                  <a:lnTo>
                    <a:pt x="91" y="2"/>
                  </a:lnTo>
                  <a:lnTo>
                    <a:pt x="92" y="2"/>
                  </a:lnTo>
                  <a:lnTo>
                    <a:pt x="97" y="0"/>
                  </a:lnTo>
                  <a:lnTo>
                    <a:pt x="100" y="2"/>
                  </a:lnTo>
                  <a:lnTo>
                    <a:pt x="105" y="2"/>
                  </a:lnTo>
                  <a:lnTo>
                    <a:pt x="106" y="2"/>
                  </a:lnTo>
                  <a:lnTo>
                    <a:pt x="109" y="2"/>
                  </a:lnTo>
                  <a:lnTo>
                    <a:pt x="110" y="2"/>
                  </a:lnTo>
                  <a:lnTo>
                    <a:pt x="113" y="3"/>
                  </a:lnTo>
                  <a:lnTo>
                    <a:pt x="115" y="3"/>
                  </a:lnTo>
                  <a:lnTo>
                    <a:pt x="117" y="3"/>
                  </a:lnTo>
                  <a:lnTo>
                    <a:pt x="118" y="4"/>
                  </a:lnTo>
                  <a:lnTo>
                    <a:pt x="122" y="4"/>
                  </a:lnTo>
                  <a:lnTo>
                    <a:pt x="123" y="4"/>
                  </a:lnTo>
                  <a:lnTo>
                    <a:pt x="125" y="5"/>
                  </a:lnTo>
                  <a:lnTo>
                    <a:pt x="128" y="6"/>
                  </a:lnTo>
                  <a:lnTo>
                    <a:pt x="130" y="6"/>
                  </a:lnTo>
                  <a:lnTo>
                    <a:pt x="131" y="9"/>
                  </a:lnTo>
                  <a:lnTo>
                    <a:pt x="134" y="10"/>
                  </a:lnTo>
                  <a:lnTo>
                    <a:pt x="136" y="10"/>
                  </a:lnTo>
                  <a:lnTo>
                    <a:pt x="139" y="11"/>
                  </a:lnTo>
                  <a:lnTo>
                    <a:pt x="142" y="13"/>
                  </a:lnTo>
                  <a:lnTo>
                    <a:pt x="146" y="15"/>
                  </a:lnTo>
                  <a:lnTo>
                    <a:pt x="147" y="17"/>
                  </a:lnTo>
                  <a:lnTo>
                    <a:pt x="149" y="18"/>
                  </a:lnTo>
                  <a:lnTo>
                    <a:pt x="153" y="20"/>
                  </a:lnTo>
                  <a:lnTo>
                    <a:pt x="154" y="20"/>
                  </a:lnTo>
                  <a:lnTo>
                    <a:pt x="157" y="23"/>
                  </a:lnTo>
                  <a:lnTo>
                    <a:pt x="159" y="26"/>
                  </a:lnTo>
                  <a:lnTo>
                    <a:pt x="161" y="26"/>
                  </a:lnTo>
                  <a:lnTo>
                    <a:pt x="163" y="29"/>
                  </a:lnTo>
                  <a:lnTo>
                    <a:pt x="164" y="30"/>
                  </a:lnTo>
                  <a:lnTo>
                    <a:pt x="166" y="31"/>
                  </a:lnTo>
                  <a:lnTo>
                    <a:pt x="166" y="33"/>
                  </a:lnTo>
                  <a:lnTo>
                    <a:pt x="170" y="35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5" y="42"/>
                  </a:lnTo>
                  <a:lnTo>
                    <a:pt x="176" y="45"/>
                  </a:lnTo>
                  <a:lnTo>
                    <a:pt x="178" y="46"/>
                  </a:lnTo>
                  <a:lnTo>
                    <a:pt x="179" y="49"/>
                  </a:lnTo>
                  <a:lnTo>
                    <a:pt x="182" y="53"/>
                  </a:lnTo>
                  <a:lnTo>
                    <a:pt x="183" y="55"/>
                  </a:lnTo>
                  <a:lnTo>
                    <a:pt x="183" y="58"/>
                  </a:lnTo>
                  <a:lnTo>
                    <a:pt x="184" y="60"/>
                  </a:lnTo>
                  <a:lnTo>
                    <a:pt x="187" y="61"/>
                  </a:lnTo>
                  <a:lnTo>
                    <a:pt x="187" y="63"/>
                  </a:lnTo>
                  <a:lnTo>
                    <a:pt x="188" y="66"/>
                  </a:lnTo>
                  <a:lnTo>
                    <a:pt x="189" y="68"/>
                  </a:lnTo>
                  <a:lnTo>
                    <a:pt x="189" y="69"/>
                  </a:lnTo>
                  <a:lnTo>
                    <a:pt x="189" y="71"/>
                  </a:lnTo>
                  <a:lnTo>
                    <a:pt x="190" y="74"/>
                  </a:lnTo>
                  <a:lnTo>
                    <a:pt x="190" y="76"/>
                  </a:lnTo>
                  <a:lnTo>
                    <a:pt x="190" y="77"/>
                  </a:lnTo>
                  <a:lnTo>
                    <a:pt x="191" y="80"/>
                  </a:lnTo>
                  <a:lnTo>
                    <a:pt x="191" y="82"/>
                  </a:lnTo>
                  <a:lnTo>
                    <a:pt x="191" y="84"/>
                  </a:lnTo>
                  <a:lnTo>
                    <a:pt x="191" y="85"/>
                  </a:lnTo>
                  <a:lnTo>
                    <a:pt x="191" y="90"/>
                  </a:lnTo>
                  <a:lnTo>
                    <a:pt x="193" y="94"/>
                  </a:lnTo>
                  <a:lnTo>
                    <a:pt x="191" y="98"/>
                  </a:lnTo>
                  <a:lnTo>
                    <a:pt x="191" y="99"/>
                  </a:lnTo>
                  <a:lnTo>
                    <a:pt x="191" y="102"/>
                  </a:lnTo>
                  <a:lnTo>
                    <a:pt x="191" y="103"/>
                  </a:lnTo>
                  <a:lnTo>
                    <a:pt x="191" y="106"/>
                  </a:lnTo>
                  <a:lnTo>
                    <a:pt x="191" y="107"/>
                  </a:lnTo>
                  <a:lnTo>
                    <a:pt x="190" y="111"/>
                  </a:lnTo>
                  <a:lnTo>
                    <a:pt x="190" y="116"/>
                  </a:lnTo>
                  <a:lnTo>
                    <a:pt x="189" y="116"/>
                  </a:lnTo>
                  <a:lnTo>
                    <a:pt x="189" y="119"/>
                  </a:lnTo>
                  <a:lnTo>
                    <a:pt x="188" y="121"/>
                  </a:lnTo>
                  <a:lnTo>
                    <a:pt x="187" y="124"/>
                  </a:lnTo>
                  <a:lnTo>
                    <a:pt x="187" y="125"/>
                  </a:lnTo>
                  <a:lnTo>
                    <a:pt x="184" y="127"/>
                  </a:lnTo>
                  <a:lnTo>
                    <a:pt x="184" y="129"/>
                  </a:lnTo>
                  <a:lnTo>
                    <a:pt x="183" y="133"/>
                  </a:lnTo>
                  <a:lnTo>
                    <a:pt x="182" y="133"/>
                  </a:lnTo>
                  <a:lnTo>
                    <a:pt x="181" y="138"/>
                  </a:lnTo>
                  <a:lnTo>
                    <a:pt x="179" y="138"/>
                  </a:lnTo>
                  <a:lnTo>
                    <a:pt x="178" y="141"/>
                  </a:lnTo>
                  <a:lnTo>
                    <a:pt x="176" y="142"/>
                  </a:lnTo>
                  <a:lnTo>
                    <a:pt x="175" y="146"/>
                  </a:lnTo>
                  <a:lnTo>
                    <a:pt x="173" y="147"/>
                  </a:lnTo>
                  <a:lnTo>
                    <a:pt x="171" y="149"/>
                  </a:lnTo>
                  <a:lnTo>
                    <a:pt x="171" y="150"/>
                  </a:lnTo>
                  <a:lnTo>
                    <a:pt x="167" y="154"/>
                  </a:lnTo>
                  <a:lnTo>
                    <a:pt x="166" y="155"/>
                  </a:lnTo>
                  <a:lnTo>
                    <a:pt x="164" y="157"/>
                  </a:lnTo>
                  <a:lnTo>
                    <a:pt x="164" y="158"/>
                  </a:lnTo>
                  <a:lnTo>
                    <a:pt x="159" y="162"/>
                  </a:lnTo>
                  <a:lnTo>
                    <a:pt x="158" y="163"/>
                  </a:lnTo>
                  <a:lnTo>
                    <a:pt x="155" y="165"/>
                  </a:lnTo>
                  <a:lnTo>
                    <a:pt x="154" y="165"/>
                  </a:lnTo>
                  <a:lnTo>
                    <a:pt x="151" y="169"/>
                  </a:lnTo>
                  <a:lnTo>
                    <a:pt x="149" y="170"/>
                  </a:lnTo>
                  <a:lnTo>
                    <a:pt x="147" y="171"/>
                  </a:lnTo>
                  <a:lnTo>
                    <a:pt x="146" y="172"/>
                  </a:lnTo>
                  <a:lnTo>
                    <a:pt x="141" y="174"/>
                  </a:lnTo>
                  <a:lnTo>
                    <a:pt x="141" y="175"/>
                  </a:lnTo>
                  <a:lnTo>
                    <a:pt x="137" y="177"/>
                  </a:lnTo>
                  <a:lnTo>
                    <a:pt x="137" y="178"/>
                  </a:lnTo>
                  <a:lnTo>
                    <a:pt x="133" y="179"/>
                  </a:lnTo>
                  <a:lnTo>
                    <a:pt x="131" y="179"/>
                  </a:lnTo>
                  <a:lnTo>
                    <a:pt x="129" y="181"/>
                  </a:lnTo>
                  <a:lnTo>
                    <a:pt x="128" y="181"/>
                  </a:lnTo>
                  <a:lnTo>
                    <a:pt x="124" y="182"/>
                  </a:lnTo>
                  <a:lnTo>
                    <a:pt x="123" y="183"/>
                  </a:lnTo>
                  <a:lnTo>
                    <a:pt x="118" y="183"/>
                  </a:lnTo>
                  <a:lnTo>
                    <a:pt x="118" y="185"/>
                  </a:lnTo>
                  <a:lnTo>
                    <a:pt x="115" y="185"/>
                  </a:lnTo>
                  <a:lnTo>
                    <a:pt x="110" y="186"/>
                  </a:lnTo>
                  <a:lnTo>
                    <a:pt x="109" y="186"/>
                  </a:lnTo>
                  <a:lnTo>
                    <a:pt x="106" y="186"/>
                  </a:lnTo>
                  <a:lnTo>
                    <a:pt x="105" y="186"/>
                  </a:lnTo>
                  <a:lnTo>
                    <a:pt x="101" y="186"/>
                  </a:lnTo>
                  <a:lnTo>
                    <a:pt x="100" y="186"/>
                  </a:lnTo>
                  <a:lnTo>
                    <a:pt x="97" y="188"/>
                  </a:lnTo>
                  <a:lnTo>
                    <a:pt x="92" y="186"/>
                  </a:lnTo>
                  <a:lnTo>
                    <a:pt x="88" y="186"/>
                  </a:lnTo>
                  <a:lnTo>
                    <a:pt x="87" y="186"/>
                  </a:lnTo>
                  <a:lnTo>
                    <a:pt x="83" y="186"/>
                  </a:lnTo>
                  <a:lnTo>
                    <a:pt x="82" y="186"/>
                  </a:lnTo>
                  <a:lnTo>
                    <a:pt x="80" y="185"/>
                  </a:lnTo>
                  <a:lnTo>
                    <a:pt x="79" y="185"/>
                  </a:lnTo>
                  <a:lnTo>
                    <a:pt x="75" y="185"/>
                  </a:lnTo>
                  <a:lnTo>
                    <a:pt x="74" y="183"/>
                  </a:lnTo>
                  <a:lnTo>
                    <a:pt x="71" y="183"/>
                  </a:lnTo>
                  <a:lnTo>
                    <a:pt x="70" y="183"/>
                  </a:lnTo>
                  <a:lnTo>
                    <a:pt x="67" y="182"/>
                  </a:lnTo>
                  <a:lnTo>
                    <a:pt x="65" y="181"/>
                  </a:lnTo>
                  <a:lnTo>
                    <a:pt x="63" y="181"/>
                  </a:lnTo>
                  <a:lnTo>
                    <a:pt x="62" y="179"/>
                  </a:lnTo>
                  <a:lnTo>
                    <a:pt x="58" y="178"/>
                  </a:lnTo>
                  <a:lnTo>
                    <a:pt x="57" y="178"/>
                  </a:lnTo>
                  <a:lnTo>
                    <a:pt x="55" y="177"/>
                  </a:lnTo>
                  <a:lnTo>
                    <a:pt x="50" y="174"/>
                  </a:lnTo>
                  <a:lnTo>
                    <a:pt x="47" y="172"/>
                  </a:lnTo>
                  <a:lnTo>
                    <a:pt x="46" y="171"/>
                  </a:lnTo>
                  <a:lnTo>
                    <a:pt x="43" y="170"/>
                  </a:lnTo>
                  <a:lnTo>
                    <a:pt x="40" y="167"/>
                  </a:lnTo>
                  <a:lnTo>
                    <a:pt x="39" y="167"/>
                  </a:lnTo>
                  <a:lnTo>
                    <a:pt x="35" y="164"/>
                  </a:lnTo>
                  <a:lnTo>
                    <a:pt x="33" y="162"/>
                  </a:lnTo>
                  <a:lnTo>
                    <a:pt x="32" y="162"/>
                  </a:lnTo>
                  <a:lnTo>
                    <a:pt x="31" y="158"/>
                  </a:lnTo>
                  <a:lnTo>
                    <a:pt x="29" y="157"/>
                  </a:lnTo>
                  <a:lnTo>
                    <a:pt x="26" y="156"/>
                  </a:lnTo>
                  <a:lnTo>
                    <a:pt x="26" y="155"/>
                  </a:lnTo>
                  <a:lnTo>
                    <a:pt x="23" y="152"/>
                  </a:lnTo>
                  <a:lnTo>
                    <a:pt x="21" y="149"/>
                  </a:lnTo>
                  <a:lnTo>
                    <a:pt x="21" y="148"/>
                  </a:lnTo>
                  <a:lnTo>
                    <a:pt x="17" y="146"/>
                  </a:lnTo>
                  <a:lnTo>
                    <a:pt x="16" y="142"/>
                  </a:lnTo>
                  <a:lnTo>
                    <a:pt x="15" y="141"/>
                  </a:lnTo>
                  <a:lnTo>
                    <a:pt x="14" y="139"/>
                  </a:lnTo>
                  <a:lnTo>
                    <a:pt x="10" y="134"/>
                  </a:lnTo>
                  <a:lnTo>
                    <a:pt x="9" y="132"/>
                  </a:lnTo>
                  <a:lnTo>
                    <a:pt x="9" y="131"/>
                  </a:lnTo>
                  <a:lnTo>
                    <a:pt x="8" y="127"/>
                  </a:lnTo>
                  <a:lnTo>
                    <a:pt x="7" y="126"/>
                  </a:lnTo>
                  <a:lnTo>
                    <a:pt x="7" y="124"/>
                  </a:lnTo>
                  <a:lnTo>
                    <a:pt x="5" y="123"/>
                  </a:lnTo>
                  <a:lnTo>
                    <a:pt x="4" y="119"/>
                  </a:lnTo>
                  <a:lnTo>
                    <a:pt x="4" y="118"/>
                  </a:lnTo>
                  <a:lnTo>
                    <a:pt x="4" y="116"/>
                  </a:lnTo>
                  <a:lnTo>
                    <a:pt x="2" y="114"/>
                  </a:lnTo>
                  <a:lnTo>
                    <a:pt x="2" y="111"/>
                  </a:lnTo>
                  <a:lnTo>
                    <a:pt x="2" y="110"/>
                  </a:lnTo>
                  <a:lnTo>
                    <a:pt x="1" y="107"/>
                  </a:lnTo>
                  <a:lnTo>
                    <a:pt x="1" y="106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8"/>
                  </a:lnTo>
                  <a:lnTo>
                    <a:pt x="0" y="94"/>
                  </a:lnTo>
                  <a:lnTo>
                    <a:pt x="1" y="90"/>
                  </a:lnTo>
                  <a:lnTo>
                    <a:pt x="1" y="89"/>
                  </a:lnTo>
                  <a:lnTo>
                    <a:pt x="1" y="85"/>
                  </a:lnTo>
                  <a:lnTo>
                    <a:pt x="1" y="84"/>
                  </a:lnTo>
                  <a:lnTo>
                    <a:pt x="1" y="82"/>
                  </a:lnTo>
                  <a:lnTo>
                    <a:pt x="1" y="80"/>
                  </a:lnTo>
                  <a:lnTo>
                    <a:pt x="2" y="76"/>
                  </a:lnTo>
                  <a:lnTo>
                    <a:pt x="2" y="71"/>
                  </a:lnTo>
                  <a:lnTo>
                    <a:pt x="4" y="71"/>
                  </a:lnTo>
                  <a:lnTo>
                    <a:pt x="4" y="68"/>
                  </a:lnTo>
                  <a:lnTo>
                    <a:pt x="5" y="67"/>
                  </a:lnTo>
                  <a:lnTo>
                    <a:pt x="7" y="63"/>
                  </a:lnTo>
                  <a:lnTo>
                    <a:pt x="7" y="62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3" y="51"/>
                  </a:lnTo>
                  <a:lnTo>
                    <a:pt x="14" y="51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7" y="42"/>
                  </a:lnTo>
                  <a:lnTo>
                    <a:pt x="19" y="41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5" y="34"/>
                  </a:lnTo>
                  <a:lnTo>
                    <a:pt x="26" y="33"/>
                  </a:lnTo>
                  <a:lnTo>
                    <a:pt x="29" y="30"/>
                  </a:lnTo>
                  <a:lnTo>
                    <a:pt x="29" y="2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9" name="Freeform 46"/>
            <p:cNvSpPr>
              <a:spLocks/>
            </p:cNvSpPr>
            <p:nvPr/>
          </p:nvSpPr>
          <p:spPr bwMode="auto">
            <a:xfrm>
              <a:off x="3407" y="3141"/>
              <a:ext cx="195" cy="189"/>
            </a:xfrm>
            <a:custGeom>
              <a:avLst/>
              <a:gdLst>
                <a:gd name="T0" fmla="*/ 38 w 195"/>
                <a:gd name="T1" fmla="*/ 22 h 189"/>
                <a:gd name="T2" fmla="*/ 47 w 195"/>
                <a:gd name="T3" fmla="*/ 15 h 189"/>
                <a:gd name="T4" fmla="*/ 61 w 195"/>
                <a:gd name="T5" fmla="*/ 8 h 189"/>
                <a:gd name="T6" fmla="*/ 70 w 195"/>
                <a:gd name="T7" fmla="*/ 3 h 189"/>
                <a:gd name="T8" fmla="*/ 82 w 195"/>
                <a:gd name="T9" fmla="*/ 1 h 189"/>
                <a:gd name="T10" fmla="*/ 92 w 195"/>
                <a:gd name="T11" fmla="*/ 1 h 189"/>
                <a:gd name="T12" fmla="*/ 105 w 195"/>
                <a:gd name="T13" fmla="*/ 1 h 189"/>
                <a:gd name="T14" fmla="*/ 114 w 195"/>
                <a:gd name="T15" fmla="*/ 2 h 189"/>
                <a:gd name="T16" fmla="*/ 126 w 195"/>
                <a:gd name="T17" fmla="*/ 5 h 189"/>
                <a:gd name="T18" fmla="*/ 136 w 195"/>
                <a:gd name="T19" fmla="*/ 9 h 189"/>
                <a:gd name="T20" fmla="*/ 146 w 195"/>
                <a:gd name="T21" fmla="*/ 15 h 189"/>
                <a:gd name="T22" fmla="*/ 154 w 195"/>
                <a:gd name="T23" fmla="*/ 19 h 189"/>
                <a:gd name="T24" fmla="*/ 162 w 195"/>
                <a:gd name="T25" fmla="*/ 29 h 189"/>
                <a:gd name="T26" fmla="*/ 170 w 195"/>
                <a:gd name="T27" fmla="*/ 35 h 189"/>
                <a:gd name="T28" fmla="*/ 177 w 195"/>
                <a:gd name="T29" fmla="*/ 45 h 189"/>
                <a:gd name="T30" fmla="*/ 182 w 195"/>
                <a:gd name="T31" fmla="*/ 53 h 189"/>
                <a:gd name="T32" fmla="*/ 186 w 195"/>
                <a:gd name="T33" fmla="*/ 64 h 189"/>
                <a:gd name="T34" fmla="*/ 190 w 195"/>
                <a:gd name="T35" fmla="*/ 73 h 189"/>
                <a:gd name="T36" fmla="*/ 191 w 195"/>
                <a:gd name="T37" fmla="*/ 84 h 189"/>
                <a:gd name="T38" fmla="*/ 194 w 195"/>
                <a:gd name="T39" fmla="*/ 94 h 189"/>
                <a:gd name="T40" fmla="*/ 191 w 195"/>
                <a:gd name="T41" fmla="*/ 106 h 189"/>
                <a:gd name="T42" fmla="*/ 189 w 195"/>
                <a:gd name="T43" fmla="*/ 115 h 189"/>
                <a:gd name="T44" fmla="*/ 185 w 195"/>
                <a:gd name="T45" fmla="*/ 128 h 189"/>
                <a:gd name="T46" fmla="*/ 179 w 195"/>
                <a:gd name="T47" fmla="*/ 137 h 189"/>
                <a:gd name="T48" fmla="*/ 171 w 195"/>
                <a:gd name="T49" fmla="*/ 150 h 189"/>
                <a:gd name="T50" fmla="*/ 164 w 195"/>
                <a:gd name="T51" fmla="*/ 159 h 189"/>
                <a:gd name="T52" fmla="*/ 152 w 195"/>
                <a:gd name="T53" fmla="*/ 169 h 189"/>
                <a:gd name="T54" fmla="*/ 141 w 195"/>
                <a:gd name="T55" fmla="*/ 176 h 189"/>
                <a:gd name="T56" fmla="*/ 129 w 195"/>
                <a:gd name="T57" fmla="*/ 182 h 189"/>
                <a:gd name="T58" fmla="*/ 119 w 195"/>
                <a:gd name="T59" fmla="*/ 185 h 189"/>
                <a:gd name="T60" fmla="*/ 106 w 195"/>
                <a:gd name="T61" fmla="*/ 186 h 189"/>
                <a:gd name="T62" fmla="*/ 97 w 195"/>
                <a:gd name="T63" fmla="*/ 188 h 189"/>
                <a:gd name="T64" fmla="*/ 83 w 195"/>
                <a:gd name="T65" fmla="*/ 186 h 189"/>
                <a:gd name="T66" fmla="*/ 74 w 195"/>
                <a:gd name="T67" fmla="*/ 184 h 189"/>
                <a:gd name="T68" fmla="*/ 63 w 195"/>
                <a:gd name="T69" fmla="*/ 182 h 189"/>
                <a:gd name="T70" fmla="*/ 55 w 195"/>
                <a:gd name="T71" fmla="*/ 177 h 189"/>
                <a:gd name="T72" fmla="*/ 44 w 195"/>
                <a:gd name="T73" fmla="*/ 170 h 189"/>
                <a:gd name="T74" fmla="*/ 37 w 195"/>
                <a:gd name="T75" fmla="*/ 164 h 189"/>
                <a:gd name="T76" fmla="*/ 26 w 195"/>
                <a:gd name="T77" fmla="*/ 156 h 189"/>
                <a:gd name="T78" fmla="*/ 21 w 195"/>
                <a:gd name="T79" fmla="*/ 148 h 189"/>
                <a:gd name="T80" fmla="*/ 14 w 195"/>
                <a:gd name="T81" fmla="*/ 138 h 189"/>
                <a:gd name="T82" fmla="*/ 9 w 195"/>
                <a:gd name="T83" fmla="*/ 130 h 189"/>
                <a:gd name="T84" fmla="*/ 4 w 195"/>
                <a:gd name="T85" fmla="*/ 120 h 189"/>
                <a:gd name="T86" fmla="*/ 3 w 195"/>
                <a:gd name="T87" fmla="*/ 110 h 189"/>
                <a:gd name="T88" fmla="*/ 1 w 195"/>
                <a:gd name="T89" fmla="*/ 98 h 189"/>
                <a:gd name="T90" fmla="*/ 1 w 195"/>
                <a:gd name="T91" fmla="*/ 88 h 189"/>
                <a:gd name="T92" fmla="*/ 3 w 195"/>
                <a:gd name="T93" fmla="*/ 75 h 189"/>
                <a:gd name="T94" fmla="*/ 5 w 195"/>
                <a:gd name="T95" fmla="*/ 66 h 189"/>
                <a:gd name="T96" fmla="*/ 9 w 195"/>
                <a:gd name="T97" fmla="*/ 54 h 189"/>
                <a:gd name="T98" fmla="*/ 16 w 195"/>
                <a:gd name="T99" fmla="*/ 45 h 189"/>
                <a:gd name="T100" fmla="*/ 25 w 195"/>
                <a:gd name="T101" fmla="*/ 33 h 1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5"/>
                <a:gd name="T154" fmla="*/ 0 h 189"/>
                <a:gd name="T155" fmla="*/ 195 w 195"/>
                <a:gd name="T156" fmla="*/ 189 h 1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5" h="189">
                  <a:moveTo>
                    <a:pt x="29" y="29"/>
                  </a:moveTo>
                  <a:lnTo>
                    <a:pt x="29" y="29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1" y="18"/>
                  </a:lnTo>
                  <a:lnTo>
                    <a:pt x="44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52" y="14"/>
                  </a:lnTo>
                  <a:lnTo>
                    <a:pt x="52" y="11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61" y="8"/>
                  </a:lnTo>
                  <a:lnTo>
                    <a:pt x="62" y="8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9" y="5"/>
                  </a:lnTo>
                  <a:lnTo>
                    <a:pt x="70" y="3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7" y="0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11" y="1"/>
                  </a:lnTo>
                  <a:lnTo>
                    <a:pt x="113" y="2"/>
                  </a:lnTo>
                  <a:lnTo>
                    <a:pt x="114" y="2"/>
                  </a:lnTo>
                  <a:lnTo>
                    <a:pt x="117" y="2"/>
                  </a:lnTo>
                  <a:lnTo>
                    <a:pt x="119" y="3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6" y="5"/>
                  </a:lnTo>
                  <a:lnTo>
                    <a:pt x="128" y="7"/>
                  </a:lnTo>
                  <a:lnTo>
                    <a:pt x="130" y="7"/>
                  </a:lnTo>
                  <a:lnTo>
                    <a:pt x="131" y="8"/>
                  </a:lnTo>
                  <a:lnTo>
                    <a:pt x="135" y="9"/>
                  </a:lnTo>
                  <a:lnTo>
                    <a:pt x="136" y="9"/>
                  </a:lnTo>
                  <a:lnTo>
                    <a:pt x="138" y="10"/>
                  </a:lnTo>
                  <a:lnTo>
                    <a:pt x="143" y="14"/>
                  </a:lnTo>
                  <a:lnTo>
                    <a:pt x="146" y="15"/>
                  </a:lnTo>
                  <a:lnTo>
                    <a:pt x="147" y="16"/>
                  </a:lnTo>
                  <a:lnTo>
                    <a:pt x="149" y="17"/>
                  </a:lnTo>
                  <a:lnTo>
                    <a:pt x="153" y="19"/>
                  </a:lnTo>
                  <a:lnTo>
                    <a:pt x="154" y="19"/>
                  </a:lnTo>
                  <a:lnTo>
                    <a:pt x="156" y="23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2" y="29"/>
                  </a:lnTo>
                  <a:lnTo>
                    <a:pt x="164" y="30"/>
                  </a:lnTo>
                  <a:lnTo>
                    <a:pt x="166" y="31"/>
                  </a:lnTo>
                  <a:lnTo>
                    <a:pt x="166" y="32"/>
                  </a:lnTo>
                  <a:lnTo>
                    <a:pt x="170" y="35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4" y="42"/>
                  </a:lnTo>
                  <a:lnTo>
                    <a:pt x="177" y="45"/>
                  </a:lnTo>
                  <a:lnTo>
                    <a:pt x="178" y="46"/>
                  </a:lnTo>
                  <a:lnTo>
                    <a:pt x="179" y="49"/>
                  </a:lnTo>
                  <a:lnTo>
                    <a:pt x="182" y="53"/>
                  </a:lnTo>
                  <a:lnTo>
                    <a:pt x="183" y="56"/>
                  </a:lnTo>
                  <a:lnTo>
                    <a:pt x="183" y="57"/>
                  </a:lnTo>
                  <a:lnTo>
                    <a:pt x="185" y="59"/>
                  </a:lnTo>
                  <a:lnTo>
                    <a:pt x="186" y="61"/>
                  </a:lnTo>
                  <a:lnTo>
                    <a:pt x="186" y="64"/>
                  </a:lnTo>
                  <a:lnTo>
                    <a:pt x="188" y="65"/>
                  </a:lnTo>
                  <a:lnTo>
                    <a:pt x="189" y="67"/>
                  </a:lnTo>
                  <a:lnTo>
                    <a:pt x="189" y="70"/>
                  </a:lnTo>
                  <a:lnTo>
                    <a:pt x="189" y="72"/>
                  </a:lnTo>
                  <a:lnTo>
                    <a:pt x="190" y="73"/>
                  </a:lnTo>
                  <a:lnTo>
                    <a:pt x="190" y="75"/>
                  </a:lnTo>
                  <a:lnTo>
                    <a:pt x="190" y="78"/>
                  </a:lnTo>
                  <a:lnTo>
                    <a:pt x="191" y="80"/>
                  </a:lnTo>
                  <a:lnTo>
                    <a:pt x="191" y="81"/>
                  </a:lnTo>
                  <a:lnTo>
                    <a:pt x="191" y="84"/>
                  </a:lnTo>
                  <a:lnTo>
                    <a:pt x="191" y="86"/>
                  </a:lnTo>
                  <a:lnTo>
                    <a:pt x="191" y="89"/>
                  </a:lnTo>
                  <a:lnTo>
                    <a:pt x="194" y="94"/>
                  </a:lnTo>
                  <a:lnTo>
                    <a:pt x="191" y="98"/>
                  </a:lnTo>
                  <a:lnTo>
                    <a:pt x="191" y="99"/>
                  </a:lnTo>
                  <a:lnTo>
                    <a:pt x="191" y="102"/>
                  </a:lnTo>
                  <a:lnTo>
                    <a:pt x="191" y="103"/>
                  </a:lnTo>
                  <a:lnTo>
                    <a:pt x="191" y="106"/>
                  </a:lnTo>
                  <a:lnTo>
                    <a:pt x="191" y="107"/>
                  </a:lnTo>
                  <a:lnTo>
                    <a:pt x="190" y="112"/>
                  </a:lnTo>
                  <a:lnTo>
                    <a:pt x="190" y="115"/>
                  </a:lnTo>
                  <a:lnTo>
                    <a:pt x="189" y="115"/>
                  </a:lnTo>
                  <a:lnTo>
                    <a:pt x="189" y="120"/>
                  </a:lnTo>
                  <a:lnTo>
                    <a:pt x="188" y="121"/>
                  </a:lnTo>
                  <a:lnTo>
                    <a:pt x="186" y="123"/>
                  </a:lnTo>
                  <a:lnTo>
                    <a:pt x="186" y="126"/>
                  </a:lnTo>
                  <a:lnTo>
                    <a:pt x="185" y="128"/>
                  </a:lnTo>
                  <a:lnTo>
                    <a:pt x="185" y="129"/>
                  </a:lnTo>
                  <a:lnTo>
                    <a:pt x="183" y="134"/>
                  </a:lnTo>
                  <a:lnTo>
                    <a:pt x="182" y="134"/>
                  </a:lnTo>
                  <a:lnTo>
                    <a:pt x="180" y="137"/>
                  </a:lnTo>
                  <a:lnTo>
                    <a:pt x="179" y="137"/>
                  </a:lnTo>
                  <a:lnTo>
                    <a:pt x="178" y="142"/>
                  </a:lnTo>
                  <a:lnTo>
                    <a:pt x="177" y="143"/>
                  </a:lnTo>
                  <a:lnTo>
                    <a:pt x="174" y="145"/>
                  </a:lnTo>
                  <a:lnTo>
                    <a:pt x="173" y="147"/>
                  </a:lnTo>
                  <a:lnTo>
                    <a:pt x="171" y="150"/>
                  </a:lnTo>
                  <a:lnTo>
                    <a:pt x="171" y="151"/>
                  </a:lnTo>
                  <a:lnTo>
                    <a:pt x="168" y="154"/>
                  </a:lnTo>
                  <a:lnTo>
                    <a:pt x="166" y="155"/>
                  </a:lnTo>
                  <a:lnTo>
                    <a:pt x="164" y="158"/>
                  </a:lnTo>
                  <a:lnTo>
                    <a:pt x="164" y="159"/>
                  </a:lnTo>
                  <a:lnTo>
                    <a:pt x="160" y="162"/>
                  </a:lnTo>
                  <a:lnTo>
                    <a:pt x="158" y="163"/>
                  </a:lnTo>
                  <a:lnTo>
                    <a:pt x="155" y="166"/>
                  </a:lnTo>
                  <a:lnTo>
                    <a:pt x="154" y="166"/>
                  </a:lnTo>
                  <a:lnTo>
                    <a:pt x="152" y="169"/>
                  </a:lnTo>
                  <a:lnTo>
                    <a:pt x="149" y="170"/>
                  </a:lnTo>
                  <a:lnTo>
                    <a:pt x="147" y="171"/>
                  </a:lnTo>
                  <a:lnTo>
                    <a:pt x="146" y="172"/>
                  </a:lnTo>
                  <a:lnTo>
                    <a:pt x="141" y="175"/>
                  </a:lnTo>
                  <a:lnTo>
                    <a:pt x="141" y="176"/>
                  </a:lnTo>
                  <a:lnTo>
                    <a:pt x="137" y="177"/>
                  </a:lnTo>
                  <a:lnTo>
                    <a:pt x="137" y="178"/>
                  </a:lnTo>
                  <a:lnTo>
                    <a:pt x="132" y="179"/>
                  </a:lnTo>
                  <a:lnTo>
                    <a:pt x="131" y="179"/>
                  </a:lnTo>
                  <a:lnTo>
                    <a:pt x="129" y="182"/>
                  </a:lnTo>
                  <a:lnTo>
                    <a:pt x="128" y="182"/>
                  </a:lnTo>
                  <a:lnTo>
                    <a:pt x="124" y="183"/>
                  </a:lnTo>
                  <a:lnTo>
                    <a:pt x="123" y="184"/>
                  </a:lnTo>
                  <a:lnTo>
                    <a:pt x="119" y="184"/>
                  </a:lnTo>
                  <a:lnTo>
                    <a:pt x="119" y="185"/>
                  </a:lnTo>
                  <a:lnTo>
                    <a:pt x="114" y="185"/>
                  </a:lnTo>
                  <a:lnTo>
                    <a:pt x="111" y="186"/>
                  </a:lnTo>
                  <a:lnTo>
                    <a:pt x="108" y="186"/>
                  </a:lnTo>
                  <a:lnTo>
                    <a:pt x="106" y="186"/>
                  </a:lnTo>
                  <a:lnTo>
                    <a:pt x="105" y="186"/>
                  </a:lnTo>
                  <a:lnTo>
                    <a:pt x="102" y="186"/>
                  </a:lnTo>
                  <a:lnTo>
                    <a:pt x="100" y="186"/>
                  </a:lnTo>
                  <a:lnTo>
                    <a:pt x="97" y="188"/>
                  </a:lnTo>
                  <a:lnTo>
                    <a:pt x="92" y="186"/>
                  </a:lnTo>
                  <a:lnTo>
                    <a:pt x="88" y="186"/>
                  </a:lnTo>
                  <a:lnTo>
                    <a:pt x="87" y="186"/>
                  </a:lnTo>
                  <a:lnTo>
                    <a:pt x="83" y="186"/>
                  </a:lnTo>
                  <a:lnTo>
                    <a:pt x="82" y="186"/>
                  </a:lnTo>
                  <a:lnTo>
                    <a:pt x="80" y="185"/>
                  </a:lnTo>
                  <a:lnTo>
                    <a:pt x="79" y="185"/>
                  </a:lnTo>
                  <a:lnTo>
                    <a:pt x="75" y="185"/>
                  </a:lnTo>
                  <a:lnTo>
                    <a:pt x="74" y="184"/>
                  </a:lnTo>
                  <a:lnTo>
                    <a:pt x="71" y="184"/>
                  </a:lnTo>
                  <a:lnTo>
                    <a:pt x="70" y="184"/>
                  </a:lnTo>
                  <a:lnTo>
                    <a:pt x="67" y="183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2" y="179"/>
                  </a:lnTo>
                  <a:lnTo>
                    <a:pt x="58" y="178"/>
                  </a:lnTo>
                  <a:lnTo>
                    <a:pt x="57" y="178"/>
                  </a:lnTo>
                  <a:lnTo>
                    <a:pt x="55" y="177"/>
                  </a:lnTo>
                  <a:lnTo>
                    <a:pt x="50" y="175"/>
                  </a:lnTo>
                  <a:lnTo>
                    <a:pt x="47" y="172"/>
                  </a:lnTo>
                  <a:lnTo>
                    <a:pt x="46" y="171"/>
                  </a:lnTo>
                  <a:lnTo>
                    <a:pt x="44" y="170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7" y="164"/>
                  </a:lnTo>
                  <a:lnTo>
                    <a:pt x="33" y="162"/>
                  </a:lnTo>
                  <a:lnTo>
                    <a:pt x="32" y="162"/>
                  </a:lnTo>
                  <a:lnTo>
                    <a:pt x="31" y="159"/>
                  </a:lnTo>
                  <a:lnTo>
                    <a:pt x="29" y="158"/>
                  </a:lnTo>
                  <a:lnTo>
                    <a:pt x="26" y="156"/>
                  </a:lnTo>
                  <a:lnTo>
                    <a:pt x="26" y="155"/>
                  </a:lnTo>
                  <a:lnTo>
                    <a:pt x="23" y="152"/>
                  </a:lnTo>
                  <a:lnTo>
                    <a:pt x="21" y="150"/>
                  </a:lnTo>
                  <a:lnTo>
                    <a:pt x="21" y="148"/>
                  </a:lnTo>
                  <a:lnTo>
                    <a:pt x="17" y="145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4" y="138"/>
                  </a:lnTo>
                  <a:lnTo>
                    <a:pt x="11" y="135"/>
                  </a:lnTo>
                  <a:lnTo>
                    <a:pt x="9" y="131"/>
                  </a:lnTo>
                  <a:lnTo>
                    <a:pt x="9" y="130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3"/>
                  </a:lnTo>
                  <a:lnTo>
                    <a:pt x="5" y="122"/>
                  </a:lnTo>
                  <a:lnTo>
                    <a:pt x="4" y="120"/>
                  </a:lnTo>
                  <a:lnTo>
                    <a:pt x="4" y="119"/>
                  </a:lnTo>
                  <a:lnTo>
                    <a:pt x="4" y="115"/>
                  </a:lnTo>
                  <a:lnTo>
                    <a:pt x="3" y="114"/>
                  </a:lnTo>
                  <a:lnTo>
                    <a:pt x="3" y="112"/>
                  </a:lnTo>
                  <a:lnTo>
                    <a:pt x="3" y="110"/>
                  </a:lnTo>
                  <a:lnTo>
                    <a:pt x="1" y="107"/>
                  </a:lnTo>
                  <a:lnTo>
                    <a:pt x="1" y="106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8"/>
                  </a:lnTo>
                  <a:lnTo>
                    <a:pt x="0" y="94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6"/>
                  </a:lnTo>
                  <a:lnTo>
                    <a:pt x="1" y="84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3" y="75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4" y="67"/>
                  </a:lnTo>
                  <a:lnTo>
                    <a:pt x="5" y="66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59"/>
                  </a:lnTo>
                  <a:lnTo>
                    <a:pt x="8" y="58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3" y="50"/>
                  </a:lnTo>
                  <a:lnTo>
                    <a:pt x="14" y="50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7" y="42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9" y="30"/>
                  </a:lnTo>
                  <a:lnTo>
                    <a:pt x="29" y="2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47"/>
            <p:cNvSpPr>
              <a:spLocks/>
            </p:cNvSpPr>
            <p:nvPr/>
          </p:nvSpPr>
          <p:spPr bwMode="auto">
            <a:xfrm>
              <a:off x="3407" y="3141"/>
              <a:ext cx="195" cy="189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44" y="17"/>
                </a:cxn>
                <a:cxn ang="0">
                  <a:pos x="52" y="11"/>
                </a:cxn>
                <a:cxn ang="0">
                  <a:pos x="62" y="8"/>
                </a:cxn>
                <a:cxn ang="0">
                  <a:pos x="70" y="3"/>
                </a:cxn>
                <a:cxn ang="0">
                  <a:pos x="82" y="1"/>
                </a:cxn>
                <a:cxn ang="0">
                  <a:pos x="91" y="1"/>
                </a:cxn>
                <a:cxn ang="0">
                  <a:pos x="105" y="1"/>
                </a:cxn>
                <a:cxn ang="0">
                  <a:pos x="113" y="2"/>
                </a:cxn>
                <a:cxn ang="0">
                  <a:pos x="122" y="3"/>
                </a:cxn>
                <a:cxn ang="0">
                  <a:pos x="130" y="7"/>
                </a:cxn>
                <a:cxn ang="0">
                  <a:pos x="138" y="10"/>
                </a:cxn>
                <a:cxn ang="0">
                  <a:pos x="149" y="17"/>
                </a:cxn>
                <a:cxn ang="0">
                  <a:pos x="160" y="25"/>
                </a:cxn>
                <a:cxn ang="0">
                  <a:pos x="166" y="31"/>
                </a:cxn>
                <a:cxn ang="0">
                  <a:pos x="172" y="39"/>
                </a:cxn>
                <a:cxn ang="0">
                  <a:pos x="179" y="49"/>
                </a:cxn>
                <a:cxn ang="0">
                  <a:pos x="185" y="59"/>
                </a:cxn>
                <a:cxn ang="0">
                  <a:pos x="189" y="67"/>
                </a:cxn>
                <a:cxn ang="0">
                  <a:pos x="190" y="75"/>
                </a:cxn>
                <a:cxn ang="0">
                  <a:pos x="191" y="84"/>
                </a:cxn>
                <a:cxn ang="0">
                  <a:pos x="191" y="98"/>
                </a:cxn>
                <a:cxn ang="0">
                  <a:pos x="191" y="106"/>
                </a:cxn>
                <a:cxn ang="0">
                  <a:pos x="189" y="115"/>
                </a:cxn>
                <a:cxn ang="0">
                  <a:pos x="186" y="126"/>
                </a:cxn>
                <a:cxn ang="0">
                  <a:pos x="182" y="134"/>
                </a:cxn>
                <a:cxn ang="0">
                  <a:pos x="177" y="143"/>
                </a:cxn>
                <a:cxn ang="0">
                  <a:pos x="171" y="151"/>
                </a:cxn>
                <a:cxn ang="0">
                  <a:pos x="164" y="159"/>
                </a:cxn>
                <a:cxn ang="0">
                  <a:pos x="154" y="166"/>
                </a:cxn>
                <a:cxn ang="0">
                  <a:pos x="146" y="172"/>
                </a:cxn>
                <a:cxn ang="0">
                  <a:pos x="137" y="178"/>
                </a:cxn>
                <a:cxn ang="0">
                  <a:pos x="128" y="182"/>
                </a:cxn>
                <a:cxn ang="0">
                  <a:pos x="119" y="185"/>
                </a:cxn>
                <a:cxn ang="0">
                  <a:pos x="106" y="186"/>
                </a:cxn>
                <a:cxn ang="0">
                  <a:pos x="97" y="188"/>
                </a:cxn>
                <a:cxn ang="0">
                  <a:pos x="83" y="186"/>
                </a:cxn>
                <a:cxn ang="0">
                  <a:pos x="75" y="185"/>
                </a:cxn>
                <a:cxn ang="0">
                  <a:pos x="67" y="183"/>
                </a:cxn>
                <a:cxn ang="0">
                  <a:pos x="58" y="178"/>
                </a:cxn>
                <a:cxn ang="0">
                  <a:pos x="47" y="172"/>
                </a:cxn>
                <a:cxn ang="0">
                  <a:pos x="39" y="168"/>
                </a:cxn>
                <a:cxn ang="0">
                  <a:pos x="31" y="159"/>
                </a:cxn>
                <a:cxn ang="0">
                  <a:pos x="23" y="152"/>
                </a:cxn>
                <a:cxn ang="0">
                  <a:pos x="16" y="143"/>
                </a:cxn>
                <a:cxn ang="0">
                  <a:pos x="9" y="131"/>
                </a:cxn>
                <a:cxn ang="0">
                  <a:pos x="7" y="123"/>
                </a:cxn>
                <a:cxn ang="0">
                  <a:pos x="4" y="115"/>
                </a:cxn>
                <a:cxn ang="0">
                  <a:pos x="1" y="107"/>
                </a:cxn>
                <a:cxn ang="0">
                  <a:pos x="1" y="98"/>
                </a:cxn>
                <a:cxn ang="0">
                  <a:pos x="1" y="86"/>
                </a:cxn>
                <a:cxn ang="0">
                  <a:pos x="3" y="75"/>
                </a:cxn>
                <a:cxn ang="0">
                  <a:pos x="5" y="66"/>
                </a:cxn>
                <a:cxn ang="0">
                  <a:pos x="8" y="58"/>
                </a:cxn>
                <a:cxn ang="0">
                  <a:pos x="14" y="50"/>
                </a:cxn>
                <a:cxn ang="0">
                  <a:pos x="20" y="40"/>
                </a:cxn>
                <a:cxn ang="0">
                  <a:pos x="26" y="32"/>
                </a:cxn>
              </a:cxnLst>
              <a:rect l="0" t="0" r="r" b="b"/>
              <a:pathLst>
                <a:path w="195" h="189">
                  <a:moveTo>
                    <a:pt x="29" y="29"/>
                  </a:moveTo>
                  <a:lnTo>
                    <a:pt x="29" y="29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1" y="18"/>
                  </a:lnTo>
                  <a:lnTo>
                    <a:pt x="44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52" y="14"/>
                  </a:lnTo>
                  <a:lnTo>
                    <a:pt x="52" y="11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61" y="8"/>
                  </a:lnTo>
                  <a:lnTo>
                    <a:pt x="62" y="8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9" y="5"/>
                  </a:lnTo>
                  <a:lnTo>
                    <a:pt x="70" y="3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7" y="0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11" y="1"/>
                  </a:lnTo>
                  <a:lnTo>
                    <a:pt x="113" y="2"/>
                  </a:lnTo>
                  <a:lnTo>
                    <a:pt x="114" y="2"/>
                  </a:lnTo>
                  <a:lnTo>
                    <a:pt x="117" y="2"/>
                  </a:lnTo>
                  <a:lnTo>
                    <a:pt x="119" y="3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6" y="5"/>
                  </a:lnTo>
                  <a:lnTo>
                    <a:pt x="128" y="7"/>
                  </a:lnTo>
                  <a:lnTo>
                    <a:pt x="130" y="7"/>
                  </a:lnTo>
                  <a:lnTo>
                    <a:pt x="131" y="8"/>
                  </a:lnTo>
                  <a:lnTo>
                    <a:pt x="135" y="9"/>
                  </a:lnTo>
                  <a:lnTo>
                    <a:pt x="136" y="9"/>
                  </a:lnTo>
                  <a:lnTo>
                    <a:pt x="138" y="10"/>
                  </a:lnTo>
                  <a:lnTo>
                    <a:pt x="143" y="14"/>
                  </a:lnTo>
                  <a:lnTo>
                    <a:pt x="146" y="15"/>
                  </a:lnTo>
                  <a:lnTo>
                    <a:pt x="147" y="16"/>
                  </a:lnTo>
                  <a:lnTo>
                    <a:pt x="149" y="17"/>
                  </a:lnTo>
                  <a:lnTo>
                    <a:pt x="153" y="19"/>
                  </a:lnTo>
                  <a:lnTo>
                    <a:pt x="154" y="19"/>
                  </a:lnTo>
                  <a:lnTo>
                    <a:pt x="156" y="23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2" y="29"/>
                  </a:lnTo>
                  <a:lnTo>
                    <a:pt x="164" y="30"/>
                  </a:lnTo>
                  <a:lnTo>
                    <a:pt x="166" y="31"/>
                  </a:lnTo>
                  <a:lnTo>
                    <a:pt x="166" y="32"/>
                  </a:lnTo>
                  <a:lnTo>
                    <a:pt x="170" y="35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4" y="42"/>
                  </a:lnTo>
                  <a:lnTo>
                    <a:pt x="177" y="45"/>
                  </a:lnTo>
                  <a:lnTo>
                    <a:pt x="178" y="46"/>
                  </a:lnTo>
                  <a:lnTo>
                    <a:pt x="179" y="49"/>
                  </a:lnTo>
                  <a:lnTo>
                    <a:pt x="182" y="53"/>
                  </a:lnTo>
                  <a:lnTo>
                    <a:pt x="183" y="56"/>
                  </a:lnTo>
                  <a:lnTo>
                    <a:pt x="183" y="57"/>
                  </a:lnTo>
                  <a:lnTo>
                    <a:pt x="185" y="59"/>
                  </a:lnTo>
                  <a:lnTo>
                    <a:pt x="186" y="61"/>
                  </a:lnTo>
                  <a:lnTo>
                    <a:pt x="186" y="64"/>
                  </a:lnTo>
                  <a:lnTo>
                    <a:pt x="188" y="65"/>
                  </a:lnTo>
                  <a:lnTo>
                    <a:pt x="189" y="67"/>
                  </a:lnTo>
                  <a:lnTo>
                    <a:pt x="189" y="70"/>
                  </a:lnTo>
                  <a:lnTo>
                    <a:pt x="189" y="72"/>
                  </a:lnTo>
                  <a:lnTo>
                    <a:pt x="190" y="73"/>
                  </a:lnTo>
                  <a:lnTo>
                    <a:pt x="190" y="75"/>
                  </a:lnTo>
                  <a:lnTo>
                    <a:pt x="190" y="78"/>
                  </a:lnTo>
                  <a:lnTo>
                    <a:pt x="191" y="80"/>
                  </a:lnTo>
                  <a:lnTo>
                    <a:pt x="191" y="81"/>
                  </a:lnTo>
                  <a:lnTo>
                    <a:pt x="191" y="84"/>
                  </a:lnTo>
                  <a:lnTo>
                    <a:pt x="191" y="86"/>
                  </a:lnTo>
                  <a:lnTo>
                    <a:pt x="191" y="89"/>
                  </a:lnTo>
                  <a:lnTo>
                    <a:pt x="194" y="94"/>
                  </a:lnTo>
                  <a:lnTo>
                    <a:pt x="191" y="98"/>
                  </a:lnTo>
                  <a:lnTo>
                    <a:pt x="191" y="99"/>
                  </a:lnTo>
                  <a:lnTo>
                    <a:pt x="191" y="102"/>
                  </a:lnTo>
                  <a:lnTo>
                    <a:pt x="191" y="103"/>
                  </a:lnTo>
                  <a:lnTo>
                    <a:pt x="191" y="106"/>
                  </a:lnTo>
                  <a:lnTo>
                    <a:pt x="191" y="107"/>
                  </a:lnTo>
                  <a:lnTo>
                    <a:pt x="190" y="112"/>
                  </a:lnTo>
                  <a:lnTo>
                    <a:pt x="190" y="115"/>
                  </a:lnTo>
                  <a:lnTo>
                    <a:pt x="189" y="115"/>
                  </a:lnTo>
                  <a:lnTo>
                    <a:pt x="189" y="120"/>
                  </a:lnTo>
                  <a:lnTo>
                    <a:pt x="188" y="121"/>
                  </a:lnTo>
                  <a:lnTo>
                    <a:pt x="186" y="123"/>
                  </a:lnTo>
                  <a:lnTo>
                    <a:pt x="186" y="126"/>
                  </a:lnTo>
                  <a:lnTo>
                    <a:pt x="185" y="128"/>
                  </a:lnTo>
                  <a:lnTo>
                    <a:pt x="185" y="129"/>
                  </a:lnTo>
                  <a:lnTo>
                    <a:pt x="183" y="134"/>
                  </a:lnTo>
                  <a:lnTo>
                    <a:pt x="182" y="134"/>
                  </a:lnTo>
                  <a:lnTo>
                    <a:pt x="180" y="137"/>
                  </a:lnTo>
                  <a:lnTo>
                    <a:pt x="179" y="137"/>
                  </a:lnTo>
                  <a:lnTo>
                    <a:pt x="178" y="142"/>
                  </a:lnTo>
                  <a:lnTo>
                    <a:pt x="177" y="143"/>
                  </a:lnTo>
                  <a:lnTo>
                    <a:pt x="174" y="145"/>
                  </a:lnTo>
                  <a:lnTo>
                    <a:pt x="173" y="147"/>
                  </a:lnTo>
                  <a:lnTo>
                    <a:pt x="171" y="150"/>
                  </a:lnTo>
                  <a:lnTo>
                    <a:pt x="171" y="151"/>
                  </a:lnTo>
                  <a:lnTo>
                    <a:pt x="168" y="154"/>
                  </a:lnTo>
                  <a:lnTo>
                    <a:pt x="166" y="155"/>
                  </a:lnTo>
                  <a:lnTo>
                    <a:pt x="164" y="158"/>
                  </a:lnTo>
                  <a:lnTo>
                    <a:pt x="164" y="159"/>
                  </a:lnTo>
                  <a:lnTo>
                    <a:pt x="160" y="162"/>
                  </a:lnTo>
                  <a:lnTo>
                    <a:pt x="158" y="163"/>
                  </a:lnTo>
                  <a:lnTo>
                    <a:pt x="155" y="166"/>
                  </a:lnTo>
                  <a:lnTo>
                    <a:pt x="154" y="166"/>
                  </a:lnTo>
                  <a:lnTo>
                    <a:pt x="152" y="169"/>
                  </a:lnTo>
                  <a:lnTo>
                    <a:pt x="149" y="170"/>
                  </a:lnTo>
                  <a:lnTo>
                    <a:pt x="147" y="171"/>
                  </a:lnTo>
                  <a:lnTo>
                    <a:pt x="146" y="172"/>
                  </a:lnTo>
                  <a:lnTo>
                    <a:pt x="141" y="175"/>
                  </a:lnTo>
                  <a:lnTo>
                    <a:pt x="141" y="176"/>
                  </a:lnTo>
                  <a:lnTo>
                    <a:pt x="137" y="177"/>
                  </a:lnTo>
                  <a:lnTo>
                    <a:pt x="137" y="178"/>
                  </a:lnTo>
                  <a:lnTo>
                    <a:pt x="132" y="179"/>
                  </a:lnTo>
                  <a:lnTo>
                    <a:pt x="131" y="179"/>
                  </a:lnTo>
                  <a:lnTo>
                    <a:pt x="129" y="182"/>
                  </a:lnTo>
                  <a:lnTo>
                    <a:pt x="128" y="182"/>
                  </a:lnTo>
                  <a:lnTo>
                    <a:pt x="124" y="183"/>
                  </a:lnTo>
                  <a:lnTo>
                    <a:pt x="123" y="184"/>
                  </a:lnTo>
                  <a:lnTo>
                    <a:pt x="119" y="184"/>
                  </a:lnTo>
                  <a:lnTo>
                    <a:pt x="119" y="185"/>
                  </a:lnTo>
                  <a:lnTo>
                    <a:pt x="114" y="185"/>
                  </a:lnTo>
                  <a:lnTo>
                    <a:pt x="111" y="186"/>
                  </a:lnTo>
                  <a:lnTo>
                    <a:pt x="108" y="186"/>
                  </a:lnTo>
                  <a:lnTo>
                    <a:pt x="106" y="186"/>
                  </a:lnTo>
                  <a:lnTo>
                    <a:pt x="105" y="186"/>
                  </a:lnTo>
                  <a:lnTo>
                    <a:pt x="102" y="186"/>
                  </a:lnTo>
                  <a:lnTo>
                    <a:pt x="100" y="186"/>
                  </a:lnTo>
                  <a:lnTo>
                    <a:pt x="97" y="188"/>
                  </a:lnTo>
                  <a:lnTo>
                    <a:pt x="92" y="186"/>
                  </a:lnTo>
                  <a:lnTo>
                    <a:pt x="88" y="186"/>
                  </a:lnTo>
                  <a:lnTo>
                    <a:pt x="87" y="186"/>
                  </a:lnTo>
                  <a:lnTo>
                    <a:pt x="83" y="186"/>
                  </a:lnTo>
                  <a:lnTo>
                    <a:pt x="82" y="186"/>
                  </a:lnTo>
                  <a:lnTo>
                    <a:pt x="80" y="185"/>
                  </a:lnTo>
                  <a:lnTo>
                    <a:pt x="79" y="185"/>
                  </a:lnTo>
                  <a:lnTo>
                    <a:pt x="75" y="185"/>
                  </a:lnTo>
                  <a:lnTo>
                    <a:pt x="74" y="184"/>
                  </a:lnTo>
                  <a:lnTo>
                    <a:pt x="71" y="184"/>
                  </a:lnTo>
                  <a:lnTo>
                    <a:pt x="70" y="184"/>
                  </a:lnTo>
                  <a:lnTo>
                    <a:pt x="67" y="183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2" y="179"/>
                  </a:lnTo>
                  <a:lnTo>
                    <a:pt x="58" y="178"/>
                  </a:lnTo>
                  <a:lnTo>
                    <a:pt x="57" y="178"/>
                  </a:lnTo>
                  <a:lnTo>
                    <a:pt x="55" y="177"/>
                  </a:lnTo>
                  <a:lnTo>
                    <a:pt x="50" y="175"/>
                  </a:lnTo>
                  <a:lnTo>
                    <a:pt x="47" y="172"/>
                  </a:lnTo>
                  <a:lnTo>
                    <a:pt x="46" y="171"/>
                  </a:lnTo>
                  <a:lnTo>
                    <a:pt x="44" y="170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7" y="164"/>
                  </a:lnTo>
                  <a:lnTo>
                    <a:pt x="33" y="162"/>
                  </a:lnTo>
                  <a:lnTo>
                    <a:pt x="32" y="162"/>
                  </a:lnTo>
                  <a:lnTo>
                    <a:pt x="31" y="159"/>
                  </a:lnTo>
                  <a:lnTo>
                    <a:pt x="29" y="158"/>
                  </a:lnTo>
                  <a:lnTo>
                    <a:pt x="26" y="156"/>
                  </a:lnTo>
                  <a:lnTo>
                    <a:pt x="26" y="155"/>
                  </a:lnTo>
                  <a:lnTo>
                    <a:pt x="23" y="152"/>
                  </a:lnTo>
                  <a:lnTo>
                    <a:pt x="21" y="150"/>
                  </a:lnTo>
                  <a:lnTo>
                    <a:pt x="21" y="148"/>
                  </a:lnTo>
                  <a:lnTo>
                    <a:pt x="17" y="145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4" y="138"/>
                  </a:lnTo>
                  <a:lnTo>
                    <a:pt x="11" y="135"/>
                  </a:lnTo>
                  <a:lnTo>
                    <a:pt x="9" y="131"/>
                  </a:lnTo>
                  <a:lnTo>
                    <a:pt x="9" y="130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3"/>
                  </a:lnTo>
                  <a:lnTo>
                    <a:pt x="5" y="122"/>
                  </a:lnTo>
                  <a:lnTo>
                    <a:pt x="4" y="120"/>
                  </a:lnTo>
                  <a:lnTo>
                    <a:pt x="4" y="119"/>
                  </a:lnTo>
                  <a:lnTo>
                    <a:pt x="4" y="115"/>
                  </a:lnTo>
                  <a:lnTo>
                    <a:pt x="3" y="114"/>
                  </a:lnTo>
                  <a:lnTo>
                    <a:pt x="3" y="112"/>
                  </a:lnTo>
                  <a:lnTo>
                    <a:pt x="3" y="110"/>
                  </a:lnTo>
                  <a:lnTo>
                    <a:pt x="1" y="107"/>
                  </a:lnTo>
                  <a:lnTo>
                    <a:pt x="1" y="106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8"/>
                  </a:lnTo>
                  <a:lnTo>
                    <a:pt x="0" y="94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6"/>
                  </a:lnTo>
                  <a:lnTo>
                    <a:pt x="1" y="84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3" y="75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4" y="67"/>
                  </a:lnTo>
                  <a:lnTo>
                    <a:pt x="5" y="66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59"/>
                  </a:lnTo>
                  <a:lnTo>
                    <a:pt x="8" y="58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3" y="50"/>
                  </a:lnTo>
                  <a:lnTo>
                    <a:pt x="14" y="50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7" y="42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9" y="30"/>
                  </a:lnTo>
                  <a:lnTo>
                    <a:pt x="29" y="29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000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61" name="Freeform 48"/>
            <p:cNvSpPr>
              <a:spLocks/>
            </p:cNvSpPr>
            <p:nvPr/>
          </p:nvSpPr>
          <p:spPr bwMode="auto">
            <a:xfrm>
              <a:off x="3072" y="1616"/>
              <a:ext cx="194" cy="189"/>
            </a:xfrm>
            <a:custGeom>
              <a:avLst/>
              <a:gdLst>
                <a:gd name="T0" fmla="*/ 37 w 194"/>
                <a:gd name="T1" fmla="*/ 22 h 189"/>
                <a:gd name="T2" fmla="*/ 46 w 194"/>
                <a:gd name="T3" fmla="*/ 15 h 189"/>
                <a:gd name="T4" fmla="*/ 59 w 194"/>
                <a:gd name="T5" fmla="*/ 8 h 189"/>
                <a:gd name="T6" fmla="*/ 69 w 194"/>
                <a:gd name="T7" fmla="*/ 3 h 189"/>
                <a:gd name="T8" fmla="*/ 82 w 194"/>
                <a:gd name="T9" fmla="*/ 1 h 189"/>
                <a:gd name="T10" fmla="*/ 92 w 194"/>
                <a:gd name="T11" fmla="*/ 1 h 189"/>
                <a:gd name="T12" fmla="*/ 104 w 194"/>
                <a:gd name="T13" fmla="*/ 1 h 189"/>
                <a:gd name="T14" fmla="*/ 113 w 194"/>
                <a:gd name="T15" fmla="*/ 2 h 189"/>
                <a:gd name="T16" fmla="*/ 125 w 194"/>
                <a:gd name="T17" fmla="*/ 5 h 189"/>
                <a:gd name="T18" fmla="*/ 135 w 194"/>
                <a:gd name="T19" fmla="*/ 9 h 189"/>
                <a:gd name="T20" fmla="*/ 145 w 194"/>
                <a:gd name="T21" fmla="*/ 15 h 189"/>
                <a:gd name="T22" fmla="*/ 153 w 194"/>
                <a:gd name="T23" fmla="*/ 19 h 189"/>
                <a:gd name="T24" fmla="*/ 161 w 194"/>
                <a:gd name="T25" fmla="*/ 28 h 189"/>
                <a:gd name="T26" fmla="*/ 169 w 194"/>
                <a:gd name="T27" fmla="*/ 35 h 189"/>
                <a:gd name="T28" fmla="*/ 176 w 194"/>
                <a:gd name="T29" fmla="*/ 44 h 189"/>
                <a:gd name="T30" fmla="*/ 182 w 194"/>
                <a:gd name="T31" fmla="*/ 53 h 189"/>
                <a:gd name="T32" fmla="*/ 185 w 194"/>
                <a:gd name="T33" fmla="*/ 64 h 189"/>
                <a:gd name="T34" fmla="*/ 190 w 194"/>
                <a:gd name="T35" fmla="*/ 73 h 189"/>
                <a:gd name="T36" fmla="*/ 191 w 194"/>
                <a:gd name="T37" fmla="*/ 84 h 189"/>
                <a:gd name="T38" fmla="*/ 193 w 194"/>
                <a:gd name="T39" fmla="*/ 94 h 189"/>
                <a:gd name="T40" fmla="*/ 191 w 194"/>
                <a:gd name="T41" fmla="*/ 106 h 189"/>
                <a:gd name="T42" fmla="*/ 188 w 194"/>
                <a:gd name="T43" fmla="*/ 115 h 189"/>
                <a:gd name="T44" fmla="*/ 184 w 194"/>
                <a:gd name="T45" fmla="*/ 128 h 189"/>
                <a:gd name="T46" fmla="*/ 178 w 194"/>
                <a:gd name="T47" fmla="*/ 137 h 189"/>
                <a:gd name="T48" fmla="*/ 170 w 194"/>
                <a:gd name="T49" fmla="*/ 150 h 189"/>
                <a:gd name="T50" fmla="*/ 163 w 194"/>
                <a:gd name="T51" fmla="*/ 159 h 189"/>
                <a:gd name="T52" fmla="*/ 151 w 194"/>
                <a:gd name="T53" fmla="*/ 169 h 189"/>
                <a:gd name="T54" fmla="*/ 141 w 194"/>
                <a:gd name="T55" fmla="*/ 176 h 189"/>
                <a:gd name="T56" fmla="*/ 128 w 194"/>
                <a:gd name="T57" fmla="*/ 180 h 189"/>
                <a:gd name="T58" fmla="*/ 118 w 194"/>
                <a:gd name="T59" fmla="*/ 185 h 189"/>
                <a:gd name="T60" fmla="*/ 105 w 194"/>
                <a:gd name="T61" fmla="*/ 186 h 189"/>
                <a:gd name="T62" fmla="*/ 95 w 194"/>
                <a:gd name="T63" fmla="*/ 188 h 189"/>
                <a:gd name="T64" fmla="*/ 83 w 194"/>
                <a:gd name="T65" fmla="*/ 186 h 189"/>
                <a:gd name="T66" fmla="*/ 74 w 194"/>
                <a:gd name="T67" fmla="*/ 184 h 189"/>
                <a:gd name="T68" fmla="*/ 62 w 194"/>
                <a:gd name="T69" fmla="*/ 180 h 189"/>
                <a:gd name="T70" fmla="*/ 53 w 194"/>
                <a:gd name="T71" fmla="*/ 177 h 189"/>
                <a:gd name="T72" fmla="*/ 43 w 194"/>
                <a:gd name="T73" fmla="*/ 170 h 189"/>
                <a:gd name="T74" fmla="*/ 35 w 194"/>
                <a:gd name="T75" fmla="*/ 164 h 189"/>
                <a:gd name="T76" fmla="*/ 26 w 194"/>
                <a:gd name="T77" fmla="*/ 156 h 189"/>
                <a:gd name="T78" fmla="*/ 20 w 194"/>
                <a:gd name="T79" fmla="*/ 148 h 189"/>
                <a:gd name="T80" fmla="*/ 13 w 194"/>
                <a:gd name="T81" fmla="*/ 138 h 189"/>
                <a:gd name="T82" fmla="*/ 9 w 194"/>
                <a:gd name="T83" fmla="*/ 130 h 189"/>
                <a:gd name="T84" fmla="*/ 3 w 194"/>
                <a:gd name="T85" fmla="*/ 120 h 189"/>
                <a:gd name="T86" fmla="*/ 2 w 194"/>
                <a:gd name="T87" fmla="*/ 110 h 189"/>
                <a:gd name="T88" fmla="*/ 1 w 194"/>
                <a:gd name="T89" fmla="*/ 98 h 189"/>
                <a:gd name="T90" fmla="*/ 1 w 194"/>
                <a:gd name="T91" fmla="*/ 88 h 189"/>
                <a:gd name="T92" fmla="*/ 2 w 194"/>
                <a:gd name="T93" fmla="*/ 75 h 189"/>
                <a:gd name="T94" fmla="*/ 4 w 194"/>
                <a:gd name="T95" fmla="*/ 66 h 189"/>
                <a:gd name="T96" fmla="*/ 9 w 194"/>
                <a:gd name="T97" fmla="*/ 54 h 189"/>
                <a:gd name="T98" fmla="*/ 16 w 194"/>
                <a:gd name="T99" fmla="*/ 44 h 189"/>
                <a:gd name="T100" fmla="*/ 25 w 194"/>
                <a:gd name="T101" fmla="*/ 33 h 1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4"/>
                <a:gd name="T154" fmla="*/ 0 h 189"/>
                <a:gd name="T155" fmla="*/ 194 w 194"/>
                <a:gd name="T156" fmla="*/ 189 h 1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4" h="189">
                  <a:moveTo>
                    <a:pt x="28" y="28"/>
                  </a:moveTo>
                  <a:lnTo>
                    <a:pt x="28" y="28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7" y="22"/>
                  </a:lnTo>
                  <a:lnTo>
                    <a:pt x="38" y="22"/>
                  </a:lnTo>
                  <a:lnTo>
                    <a:pt x="41" y="18"/>
                  </a:lnTo>
                  <a:lnTo>
                    <a:pt x="43" y="17"/>
                  </a:lnTo>
                  <a:lnTo>
                    <a:pt x="45" y="16"/>
                  </a:lnTo>
                  <a:lnTo>
                    <a:pt x="46" y="15"/>
                  </a:lnTo>
                  <a:lnTo>
                    <a:pt x="51" y="14"/>
                  </a:lnTo>
                  <a:lnTo>
                    <a:pt x="51" y="11"/>
                  </a:lnTo>
                  <a:lnTo>
                    <a:pt x="55" y="10"/>
                  </a:lnTo>
                  <a:lnTo>
                    <a:pt x="55" y="9"/>
                  </a:lnTo>
                  <a:lnTo>
                    <a:pt x="59" y="8"/>
                  </a:lnTo>
                  <a:lnTo>
                    <a:pt x="61" y="8"/>
                  </a:lnTo>
                  <a:lnTo>
                    <a:pt x="63" y="7"/>
                  </a:lnTo>
                  <a:lnTo>
                    <a:pt x="64" y="7"/>
                  </a:lnTo>
                  <a:lnTo>
                    <a:pt x="68" y="5"/>
                  </a:lnTo>
                  <a:lnTo>
                    <a:pt x="69" y="3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7" y="2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6" y="1"/>
                  </a:lnTo>
                  <a:lnTo>
                    <a:pt x="87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5" y="0"/>
                  </a:lnTo>
                  <a:lnTo>
                    <a:pt x="100" y="1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9" y="1"/>
                  </a:lnTo>
                  <a:lnTo>
                    <a:pt x="110" y="1"/>
                  </a:lnTo>
                  <a:lnTo>
                    <a:pt x="112" y="2"/>
                  </a:lnTo>
                  <a:lnTo>
                    <a:pt x="113" y="2"/>
                  </a:lnTo>
                  <a:lnTo>
                    <a:pt x="117" y="2"/>
                  </a:lnTo>
                  <a:lnTo>
                    <a:pt x="118" y="3"/>
                  </a:lnTo>
                  <a:lnTo>
                    <a:pt x="121" y="3"/>
                  </a:lnTo>
                  <a:lnTo>
                    <a:pt x="122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7"/>
                  </a:lnTo>
                  <a:lnTo>
                    <a:pt x="130" y="8"/>
                  </a:lnTo>
                  <a:lnTo>
                    <a:pt x="134" y="9"/>
                  </a:lnTo>
                  <a:lnTo>
                    <a:pt x="135" y="9"/>
                  </a:lnTo>
                  <a:lnTo>
                    <a:pt x="137" y="10"/>
                  </a:lnTo>
                  <a:lnTo>
                    <a:pt x="142" y="14"/>
                  </a:lnTo>
                  <a:lnTo>
                    <a:pt x="145" y="15"/>
                  </a:lnTo>
                  <a:lnTo>
                    <a:pt x="146" y="16"/>
                  </a:lnTo>
                  <a:lnTo>
                    <a:pt x="149" y="17"/>
                  </a:lnTo>
                  <a:lnTo>
                    <a:pt x="152" y="19"/>
                  </a:lnTo>
                  <a:lnTo>
                    <a:pt x="153" y="19"/>
                  </a:lnTo>
                  <a:lnTo>
                    <a:pt x="157" y="23"/>
                  </a:lnTo>
                  <a:lnTo>
                    <a:pt x="159" y="25"/>
                  </a:lnTo>
                  <a:lnTo>
                    <a:pt x="160" y="25"/>
                  </a:lnTo>
                  <a:lnTo>
                    <a:pt x="161" y="28"/>
                  </a:lnTo>
                  <a:lnTo>
                    <a:pt x="163" y="30"/>
                  </a:lnTo>
                  <a:lnTo>
                    <a:pt x="166" y="31"/>
                  </a:lnTo>
                  <a:lnTo>
                    <a:pt x="166" y="32"/>
                  </a:lnTo>
                  <a:lnTo>
                    <a:pt x="169" y="35"/>
                  </a:lnTo>
                  <a:lnTo>
                    <a:pt x="171" y="38"/>
                  </a:lnTo>
                  <a:lnTo>
                    <a:pt x="171" y="39"/>
                  </a:lnTo>
                  <a:lnTo>
                    <a:pt x="175" y="42"/>
                  </a:lnTo>
                  <a:lnTo>
                    <a:pt x="176" y="44"/>
                  </a:lnTo>
                  <a:lnTo>
                    <a:pt x="177" y="46"/>
                  </a:lnTo>
                  <a:lnTo>
                    <a:pt x="178" y="49"/>
                  </a:lnTo>
                  <a:lnTo>
                    <a:pt x="182" y="53"/>
                  </a:lnTo>
                  <a:lnTo>
                    <a:pt x="183" y="56"/>
                  </a:lnTo>
                  <a:lnTo>
                    <a:pt x="183" y="57"/>
                  </a:lnTo>
                  <a:lnTo>
                    <a:pt x="184" y="59"/>
                  </a:lnTo>
                  <a:lnTo>
                    <a:pt x="185" y="61"/>
                  </a:lnTo>
                  <a:lnTo>
                    <a:pt x="185" y="64"/>
                  </a:lnTo>
                  <a:lnTo>
                    <a:pt x="187" y="65"/>
                  </a:lnTo>
                  <a:lnTo>
                    <a:pt x="188" y="67"/>
                  </a:lnTo>
                  <a:lnTo>
                    <a:pt x="188" y="70"/>
                  </a:lnTo>
                  <a:lnTo>
                    <a:pt x="188" y="72"/>
                  </a:lnTo>
                  <a:lnTo>
                    <a:pt x="190" y="73"/>
                  </a:lnTo>
                  <a:lnTo>
                    <a:pt x="190" y="75"/>
                  </a:lnTo>
                  <a:lnTo>
                    <a:pt x="190" y="78"/>
                  </a:lnTo>
                  <a:lnTo>
                    <a:pt x="191" y="80"/>
                  </a:lnTo>
                  <a:lnTo>
                    <a:pt x="191" y="81"/>
                  </a:lnTo>
                  <a:lnTo>
                    <a:pt x="191" y="84"/>
                  </a:lnTo>
                  <a:lnTo>
                    <a:pt x="191" y="86"/>
                  </a:lnTo>
                  <a:lnTo>
                    <a:pt x="191" y="89"/>
                  </a:lnTo>
                  <a:lnTo>
                    <a:pt x="193" y="94"/>
                  </a:lnTo>
                  <a:lnTo>
                    <a:pt x="191" y="98"/>
                  </a:lnTo>
                  <a:lnTo>
                    <a:pt x="191" y="99"/>
                  </a:lnTo>
                  <a:lnTo>
                    <a:pt x="191" y="102"/>
                  </a:lnTo>
                  <a:lnTo>
                    <a:pt x="191" y="103"/>
                  </a:lnTo>
                  <a:lnTo>
                    <a:pt x="191" y="106"/>
                  </a:lnTo>
                  <a:lnTo>
                    <a:pt x="191" y="107"/>
                  </a:lnTo>
                  <a:lnTo>
                    <a:pt x="190" y="112"/>
                  </a:lnTo>
                  <a:lnTo>
                    <a:pt x="190" y="115"/>
                  </a:lnTo>
                  <a:lnTo>
                    <a:pt x="188" y="115"/>
                  </a:lnTo>
                  <a:lnTo>
                    <a:pt x="188" y="120"/>
                  </a:lnTo>
                  <a:lnTo>
                    <a:pt x="187" y="121"/>
                  </a:lnTo>
                  <a:lnTo>
                    <a:pt x="185" y="123"/>
                  </a:lnTo>
                  <a:lnTo>
                    <a:pt x="185" y="124"/>
                  </a:lnTo>
                  <a:lnTo>
                    <a:pt x="184" y="128"/>
                  </a:lnTo>
                  <a:lnTo>
                    <a:pt x="184" y="129"/>
                  </a:lnTo>
                  <a:lnTo>
                    <a:pt x="183" y="134"/>
                  </a:lnTo>
                  <a:lnTo>
                    <a:pt x="182" y="134"/>
                  </a:lnTo>
                  <a:lnTo>
                    <a:pt x="179" y="137"/>
                  </a:lnTo>
                  <a:lnTo>
                    <a:pt x="178" y="137"/>
                  </a:lnTo>
                  <a:lnTo>
                    <a:pt x="177" y="142"/>
                  </a:lnTo>
                  <a:lnTo>
                    <a:pt x="176" y="143"/>
                  </a:lnTo>
                  <a:lnTo>
                    <a:pt x="175" y="145"/>
                  </a:lnTo>
                  <a:lnTo>
                    <a:pt x="173" y="147"/>
                  </a:lnTo>
                  <a:lnTo>
                    <a:pt x="170" y="150"/>
                  </a:lnTo>
                  <a:lnTo>
                    <a:pt x="170" y="151"/>
                  </a:lnTo>
                  <a:lnTo>
                    <a:pt x="167" y="154"/>
                  </a:lnTo>
                  <a:lnTo>
                    <a:pt x="166" y="155"/>
                  </a:lnTo>
                  <a:lnTo>
                    <a:pt x="163" y="158"/>
                  </a:lnTo>
                  <a:lnTo>
                    <a:pt x="163" y="159"/>
                  </a:lnTo>
                  <a:lnTo>
                    <a:pt x="159" y="162"/>
                  </a:lnTo>
                  <a:lnTo>
                    <a:pt x="158" y="163"/>
                  </a:lnTo>
                  <a:lnTo>
                    <a:pt x="154" y="166"/>
                  </a:lnTo>
                  <a:lnTo>
                    <a:pt x="153" y="166"/>
                  </a:lnTo>
                  <a:lnTo>
                    <a:pt x="151" y="169"/>
                  </a:lnTo>
                  <a:lnTo>
                    <a:pt x="149" y="170"/>
                  </a:lnTo>
                  <a:lnTo>
                    <a:pt x="146" y="171"/>
                  </a:lnTo>
                  <a:lnTo>
                    <a:pt x="145" y="172"/>
                  </a:lnTo>
                  <a:lnTo>
                    <a:pt x="141" y="175"/>
                  </a:lnTo>
                  <a:lnTo>
                    <a:pt x="141" y="176"/>
                  </a:lnTo>
                  <a:lnTo>
                    <a:pt x="136" y="177"/>
                  </a:lnTo>
                  <a:lnTo>
                    <a:pt x="136" y="178"/>
                  </a:lnTo>
                  <a:lnTo>
                    <a:pt x="133" y="179"/>
                  </a:lnTo>
                  <a:lnTo>
                    <a:pt x="130" y="179"/>
                  </a:lnTo>
                  <a:lnTo>
                    <a:pt x="128" y="180"/>
                  </a:lnTo>
                  <a:lnTo>
                    <a:pt x="127" y="180"/>
                  </a:lnTo>
                  <a:lnTo>
                    <a:pt x="124" y="183"/>
                  </a:lnTo>
                  <a:lnTo>
                    <a:pt x="122" y="184"/>
                  </a:lnTo>
                  <a:lnTo>
                    <a:pt x="118" y="184"/>
                  </a:lnTo>
                  <a:lnTo>
                    <a:pt x="118" y="185"/>
                  </a:lnTo>
                  <a:lnTo>
                    <a:pt x="113" y="185"/>
                  </a:lnTo>
                  <a:lnTo>
                    <a:pt x="110" y="186"/>
                  </a:lnTo>
                  <a:lnTo>
                    <a:pt x="109" y="186"/>
                  </a:lnTo>
                  <a:lnTo>
                    <a:pt x="105" y="186"/>
                  </a:lnTo>
                  <a:lnTo>
                    <a:pt x="104" y="186"/>
                  </a:lnTo>
                  <a:lnTo>
                    <a:pt x="101" y="186"/>
                  </a:lnTo>
                  <a:lnTo>
                    <a:pt x="100" y="186"/>
                  </a:lnTo>
                  <a:lnTo>
                    <a:pt x="95" y="188"/>
                  </a:lnTo>
                  <a:lnTo>
                    <a:pt x="92" y="186"/>
                  </a:lnTo>
                  <a:lnTo>
                    <a:pt x="87" y="186"/>
                  </a:lnTo>
                  <a:lnTo>
                    <a:pt x="86" y="186"/>
                  </a:lnTo>
                  <a:lnTo>
                    <a:pt x="83" y="186"/>
                  </a:lnTo>
                  <a:lnTo>
                    <a:pt x="82" y="186"/>
                  </a:lnTo>
                  <a:lnTo>
                    <a:pt x="79" y="185"/>
                  </a:lnTo>
                  <a:lnTo>
                    <a:pt x="77" y="185"/>
                  </a:lnTo>
                  <a:lnTo>
                    <a:pt x="75" y="185"/>
                  </a:lnTo>
                  <a:lnTo>
                    <a:pt x="74" y="184"/>
                  </a:lnTo>
                  <a:lnTo>
                    <a:pt x="70" y="184"/>
                  </a:lnTo>
                  <a:lnTo>
                    <a:pt x="69" y="184"/>
                  </a:lnTo>
                  <a:lnTo>
                    <a:pt x="67" y="183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61" y="179"/>
                  </a:lnTo>
                  <a:lnTo>
                    <a:pt x="58" y="178"/>
                  </a:lnTo>
                  <a:lnTo>
                    <a:pt x="56" y="178"/>
                  </a:lnTo>
                  <a:lnTo>
                    <a:pt x="53" y="177"/>
                  </a:lnTo>
                  <a:lnTo>
                    <a:pt x="50" y="175"/>
                  </a:lnTo>
                  <a:lnTo>
                    <a:pt x="46" y="172"/>
                  </a:lnTo>
                  <a:lnTo>
                    <a:pt x="45" y="171"/>
                  </a:lnTo>
                  <a:lnTo>
                    <a:pt x="43" y="170"/>
                  </a:lnTo>
                  <a:lnTo>
                    <a:pt x="39" y="168"/>
                  </a:lnTo>
                  <a:lnTo>
                    <a:pt x="38" y="168"/>
                  </a:lnTo>
                  <a:lnTo>
                    <a:pt x="35" y="164"/>
                  </a:lnTo>
                  <a:lnTo>
                    <a:pt x="33" y="162"/>
                  </a:lnTo>
                  <a:lnTo>
                    <a:pt x="31" y="162"/>
                  </a:lnTo>
                  <a:lnTo>
                    <a:pt x="29" y="159"/>
                  </a:lnTo>
                  <a:lnTo>
                    <a:pt x="28" y="158"/>
                  </a:lnTo>
                  <a:lnTo>
                    <a:pt x="26" y="156"/>
                  </a:lnTo>
                  <a:lnTo>
                    <a:pt x="26" y="155"/>
                  </a:lnTo>
                  <a:lnTo>
                    <a:pt x="22" y="152"/>
                  </a:lnTo>
                  <a:lnTo>
                    <a:pt x="20" y="150"/>
                  </a:lnTo>
                  <a:lnTo>
                    <a:pt x="20" y="148"/>
                  </a:lnTo>
                  <a:lnTo>
                    <a:pt x="17" y="145"/>
                  </a:lnTo>
                  <a:lnTo>
                    <a:pt x="16" y="143"/>
                  </a:lnTo>
                  <a:lnTo>
                    <a:pt x="14" y="142"/>
                  </a:lnTo>
                  <a:lnTo>
                    <a:pt x="13" y="138"/>
                  </a:lnTo>
                  <a:lnTo>
                    <a:pt x="10" y="135"/>
                  </a:lnTo>
                  <a:lnTo>
                    <a:pt x="9" y="131"/>
                  </a:lnTo>
                  <a:lnTo>
                    <a:pt x="9" y="130"/>
                  </a:lnTo>
                  <a:lnTo>
                    <a:pt x="8" y="128"/>
                  </a:lnTo>
                  <a:lnTo>
                    <a:pt x="5" y="127"/>
                  </a:lnTo>
                  <a:lnTo>
                    <a:pt x="5" y="123"/>
                  </a:lnTo>
                  <a:lnTo>
                    <a:pt x="4" y="122"/>
                  </a:lnTo>
                  <a:lnTo>
                    <a:pt x="3" y="120"/>
                  </a:lnTo>
                  <a:lnTo>
                    <a:pt x="3" y="119"/>
                  </a:lnTo>
                  <a:lnTo>
                    <a:pt x="3" y="115"/>
                  </a:lnTo>
                  <a:lnTo>
                    <a:pt x="2" y="114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1" y="107"/>
                  </a:lnTo>
                  <a:lnTo>
                    <a:pt x="1" y="106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8"/>
                  </a:lnTo>
                  <a:lnTo>
                    <a:pt x="0" y="94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6"/>
                  </a:lnTo>
                  <a:lnTo>
                    <a:pt x="1" y="84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2" y="75"/>
                  </a:lnTo>
                  <a:lnTo>
                    <a:pt x="2" y="72"/>
                  </a:lnTo>
                  <a:lnTo>
                    <a:pt x="3" y="72"/>
                  </a:lnTo>
                  <a:lnTo>
                    <a:pt x="3" y="67"/>
                  </a:lnTo>
                  <a:lnTo>
                    <a:pt x="4" y="66"/>
                  </a:lnTo>
                  <a:lnTo>
                    <a:pt x="5" y="64"/>
                  </a:lnTo>
                  <a:lnTo>
                    <a:pt x="5" y="63"/>
                  </a:lnTo>
                  <a:lnTo>
                    <a:pt x="8" y="59"/>
                  </a:lnTo>
                  <a:lnTo>
                    <a:pt x="8" y="58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1" y="50"/>
                  </a:lnTo>
                  <a:lnTo>
                    <a:pt x="13" y="50"/>
                  </a:lnTo>
                  <a:lnTo>
                    <a:pt x="14" y="46"/>
                  </a:lnTo>
                  <a:lnTo>
                    <a:pt x="16" y="44"/>
                  </a:lnTo>
                  <a:lnTo>
                    <a:pt x="17" y="42"/>
                  </a:lnTo>
                  <a:lnTo>
                    <a:pt x="19" y="40"/>
                  </a:lnTo>
                  <a:lnTo>
                    <a:pt x="21" y="38"/>
                  </a:lnTo>
                  <a:lnTo>
                    <a:pt x="21" y="36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28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9" name="Freeform 49"/>
            <p:cNvSpPr>
              <a:spLocks/>
            </p:cNvSpPr>
            <p:nvPr/>
          </p:nvSpPr>
          <p:spPr bwMode="auto">
            <a:xfrm>
              <a:off x="3072" y="1616"/>
              <a:ext cx="194" cy="189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43" y="17"/>
                </a:cxn>
                <a:cxn ang="0">
                  <a:pos x="51" y="11"/>
                </a:cxn>
                <a:cxn ang="0">
                  <a:pos x="61" y="8"/>
                </a:cxn>
                <a:cxn ang="0">
                  <a:pos x="69" y="3"/>
                </a:cxn>
                <a:cxn ang="0">
                  <a:pos x="82" y="1"/>
                </a:cxn>
                <a:cxn ang="0">
                  <a:pos x="91" y="1"/>
                </a:cxn>
                <a:cxn ang="0">
                  <a:pos x="104" y="1"/>
                </a:cxn>
                <a:cxn ang="0">
                  <a:pos x="112" y="2"/>
                </a:cxn>
                <a:cxn ang="0">
                  <a:pos x="121" y="3"/>
                </a:cxn>
                <a:cxn ang="0">
                  <a:pos x="129" y="7"/>
                </a:cxn>
                <a:cxn ang="0">
                  <a:pos x="137" y="10"/>
                </a:cxn>
                <a:cxn ang="0">
                  <a:pos x="149" y="17"/>
                </a:cxn>
                <a:cxn ang="0">
                  <a:pos x="159" y="25"/>
                </a:cxn>
                <a:cxn ang="0">
                  <a:pos x="166" y="31"/>
                </a:cxn>
                <a:cxn ang="0">
                  <a:pos x="171" y="39"/>
                </a:cxn>
                <a:cxn ang="0">
                  <a:pos x="178" y="49"/>
                </a:cxn>
                <a:cxn ang="0">
                  <a:pos x="184" y="59"/>
                </a:cxn>
                <a:cxn ang="0">
                  <a:pos x="188" y="67"/>
                </a:cxn>
                <a:cxn ang="0">
                  <a:pos x="190" y="75"/>
                </a:cxn>
                <a:cxn ang="0">
                  <a:pos x="191" y="84"/>
                </a:cxn>
                <a:cxn ang="0">
                  <a:pos x="191" y="98"/>
                </a:cxn>
                <a:cxn ang="0">
                  <a:pos x="191" y="106"/>
                </a:cxn>
                <a:cxn ang="0">
                  <a:pos x="188" y="115"/>
                </a:cxn>
                <a:cxn ang="0">
                  <a:pos x="185" y="124"/>
                </a:cxn>
                <a:cxn ang="0">
                  <a:pos x="182" y="134"/>
                </a:cxn>
                <a:cxn ang="0">
                  <a:pos x="176" y="143"/>
                </a:cxn>
                <a:cxn ang="0">
                  <a:pos x="170" y="151"/>
                </a:cxn>
                <a:cxn ang="0">
                  <a:pos x="163" y="159"/>
                </a:cxn>
                <a:cxn ang="0">
                  <a:pos x="153" y="166"/>
                </a:cxn>
                <a:cxn ang="0">
                  <a:pos x="145" y="172"/>
                </a:cxn>
                <a:cxn ang="0">
                  <a:pos x="136" y="178"/>
                </a:cxn>
                <a:cxn ang="0">
                  <a:pos x="127" y="180"/>
                </a:cxn>
                <a:cxn ang="0">
                  <a:pos x="118" y="185"/>
                </a:cxn>
                <a:cxn ang="0">
                  <a:pos x="105" y="186"/>
                </a:cxn>
                <a:cxn ang="0">
                  <a:pos x="95" y="188"/>
                </a:cxn>
                <a:cxn ang="0">
                  <a:pos x="83" y="186"/>
                </a:cxn>
                <a:cxn ang="0">
                  <a:pos x="75" y="185"/>
                </a:cxn>
                <a:cxn ang="0">
                  <a:pos x="67" y="183"/>
                </a:cxn>
                <a:cxn ang="0">
                  <a:pos x="58" y="178"/>
                </a:cxn>
                <a:cxn ang="0">
                  <a:pos x="46" y="172"/>
                </a:cxn>
                <a:cxn ang="0">
                  <a:pos x="38" y="168"/>
                </a:cxn>
                <a:cxn ang="0">
                  <a:pos x="29" y="159"/>
                </a:cxn>
                <a:cxn ang="0">
                  <a:pos x="22" y="152"/>
                </a:cxn>
                <a:cxn ang="0">
                  <a:pos x="16" y="143"/>
                </a:cxn>
                <a:cxn ang="0">
                  <a:pos x="9" y="131"/>
                </a:cxn>
                <a:cxn ang="0">
                  <a:pos x="5" y="123"/>
                </a:cxn>
                <a:cxn ang="0">
                  <a:pos x="3" y="115"/>
                </a:cxn>
                <a:cxn ang="0">
                  <a:pos x="1" y="107"/>
                </a:cxn>
                <a:cxn ang="0">
                  <a:pos x="1" y="98"/>
                </a:cxn>
                <a:cxn ang="0">
                  <a:pos x="1" y="86"/>
                </a:cxn>
                <a:cxn ang="0">
                  <a:pos x="2" y="75"/>
                </a:cxn>
                <a:cxn ang="0">
                  <a:pos x="4" y="66"/>
                </a:cxn>
                <a:cxn ang="0">
                  <a:pos x="8" y="58"/>
                </a:cxn>
                <a:cxn ang="0">
                  <a:pos x="13" y="50"/>
                </a:cxn>
                <a:cxn ang="0">
                  <a:pos x="19" y="40"/>
                </a:cxn>
                <a:cxn ang="0">
                  <a:pos x="26" y="32"/>
                </a:cxn>
              </a:cxnLst>
              <a:rect l="0" t="0" r="r" b="b"/>
              <a:pathLst>
                <a:path w="194" h="189">
                  <a:moveTo>
                    <a:pt x="28" y="28"/>
                  </a:moveTo>
                  <a:lnTo>
                    <a:pt x="28" y="28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7" y="22"/>
                  </a:lnTo>
                  <a:lnTo>
                    <a:pt x="38" y="22"/>
                  </a:lnTo>
                  <a:lnTo>
                    <a:pt x="41" y="18"/>
                  </a:lnTo>
                  <a:lnTo>
                    <a:pt x="43" y="17"/>
                  </a:lnTo>
                  <a:lnTo>
                    <a:pt x="45" y="16"/>
                  </a:lnTo>
                  <a:lnTo>
                    <a:pt x="46" y="15"/>
                  </a:lnTo>
                  <a:lnTo>
                    <a:pt x="51" y="14"/>
                  </a:lnTo>
                  <a:lnTo>
                    <a:pt x="51" y="11"/>
                  </a:lnTo>
                  <a:lnTo>
                    <a:pt x="55" y="10"/>
                  </a:lnTo>
                  <a:lnTo>
                    <a:pt x="55" y="9"/>
                  </a:lnTo>
                  <a:lnTo>
                    <a:pt x="59" y="8"/>
                  </a:lnTo>
                  <a:lnTo>
                    <a:pt x="61" y="8"/>
                  </a:lnTo>
                  <a:lnTo>
                    <a:pt x="63" y="7"/>
                  </a:lnTo>
                  <a:lnTo>
                    <a:pt x="64" y="7"/>
                  </a:lnTo>
                  <a:lnTo>
                    <a:pt x="68" y="5"/>
                  </a:lnTo>
                  <a:lnTo>
                    <a:pt x="69" y="3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7" y="2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6" y="1"/>
                  </a:lnTo>
                  <a:lnTo>
                    <a:pt x="87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5" y="0"/>
                  </a:lnTo>
                  <a:lnTo>
                    <a:pt x="100" y="1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9" y="1"/>
                  </a:lnTo>
                  <a:lnTo>
                    <a:pt x="110" y="1"/>
                  </a:lnTo>
                  <a:lnTo>
                    <a:pt x="112" y="2"/>
                  </a:lnTo>
                  <a:lnTo>
                    <a:pt x="113" y="2"/>
                  </a:lnTo>
                  <a:lnTo>
                    <a:pt x="117" y="2"/>
                  </a:lnTo>
                  <a:lnTo>
                    <a:pt x="118" y="3"/>
                  </a:lnTo>
                  <a:lnTo>
                    <a:pt x="121" y="3"/>
                  </a:lnTo>
                  <a:lnTo>
                    <a:pt x="122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7"/>
                  </a:lnTo>
                  <a:lnTo>
                    <a:pt x="130" y="8"/>
                  </a:lnTo>
                  <a:lnTo>
                    <a:pt x="134" y="9"/>
                  </a:lnTo>
                  <a:lnTo>
                    <a:pt x="135" y="9"/>
                  </a:lnTo>
                  <a:lnTo>
                    <a:pt x="137" y="10"/>
                  </a:lnTo>
                  <a:lnTo>
                    <a:pt x="142" y="14"/>
                  </a:lnTo>
                  <a:lnTo>
                    <a:pt x="145" y="15"/>
                  </a:lnTo>
                  <a:lnTo>
                    <a:pt x="146" y="16"/>
                  </a:lnTo>
                  <a:lnTo>
                    <a:pt x="149" y="17"/>
                  </a:lnTo>
                  <a:lnTo>
                    <a:pt x="152" y="19"/>
                  </a:lnTo>
                  <a:lnTo>
                    <a:pt x="153" y="19"/>
                  </a:lnTo>
                  <a:lnTo>
                    <a:pt x="157" y="23"/>
                  </a:lnTo>
                  <a:lnTo>
                    <a:pt x="159" y="25"/>
                  </a:lnTo>
                  <a:lnTo>
                    <a:pt x="160" y="25"/>
                  </a:lnTo>
                  <a:lnTo>
                    <a:pt x="161" y="28"/>
                  </a:lnTo>
                  <a:lnTo>
                    <a:pt x="163" y="30"/>
                  </a:lnTo>
                  <a:lnTo>
                    <a:pt x="166" y="31"/>
                  </a:lnTo>
                  <a:lnTo>
                    <a:pt x="166" y="32"/>
                  </a:lnTo>
                  <a:lnTo>
                    <a:pt x="169" y="35"/>
                  </a:lnTo>
                  <a:lnTo>
                    <a:pt x="171" y="38"/>
                  </a:lnTo>
                  <a:lnTo>
                    <a:pt x="171" y="39"/>
                  </a:lnTo>
                  <a:lnTo>
                    <a:pt x="175" y="42"/>
                  </a:lnTo>
                  <a:lnTo>
                    <a:pt x="176" y="44"/>
                  </a:lnTo>
                  <a:lnTo>
                    <a:pt x="177" y="46"/>
                  </a:lnTo>
                  <a:lnTo>
                    <a:pt x="178" y="49"/>
                  </a:lnTo>
                  <a:lnTo>
                    <a:pt x="182" y="53"/>
                  </a:lnTo>
                  <a:lnTo>
                    <a:pt x="183" y="56"/>
                  </a:lnTo>
                  <a:lnTo>
                    <a:pt x="183" y="57"/>
                  </a:lnTo>
                  <a:lnTo>
                    <a:pt x="184" y="59"/>
                  </a:lnTo>
                  <a:lnTo>
                    <a:pt x="185" y="61"/>
                  </a:lnTo>
                  <a:lnTo>
                    <a:pt x="185" y="64"/>
                  </a:lnTo>
                  <a:lnTo>
                    <a:pt x="187" y="65"/>
                  </a:lnTo>
                  <a:lnTo>
                    <a:pt x="188" y="67"/>
                  </a:lnTo>
                  <a:lnTo>
                    <a:pt x="188" y="70"/>
                  </a:lnTo>
                  <a:lnTo>
                    <a:pt x="188" y="72"/>
                  </a:lnTo>
                  <a:lnTo>
                    <a:pt x="190" y="73"/>
                  </a:lnTo>
                  <a:lnTo>
                    <a:pt x="190" y="75"/>
                  </a:lnTo>
                  <a:lnTo>
                    <a:pt x="190" y="78"/>
                  </a:lnTo>
                  <a:lnTo>
                    <a:pt x="191" y="80"/>
                  </a:lnTo>
                  <a:lnTo>
                    <a:pt x="191" y="81"/>
                  </a:lnTo>
                  <a:lnTo>
                    <a:pt x="191" y="84"/>
                  </a:lnTo>
                  <a:lnTo>
                    <a:pt x="191" y="86"/>
                  </a:lnTo>
                  <a:lnTo>
                    <a:pt x="191" y="89"/>
                  </a:lnTo>
                  <a:lnTo>
                    <a:pt x="193" y="94"/>
                  </a:lnTo>
                  <a:lnTo>
                    <a:pt x="191" y="98"/>
                  </a:lnTo>
                  <a:lnTo>
                    <a:pt x="191" y="99"/>
                  </a:lnTo>
                  <a:lnTo>
                    <a:pt x="191" y="102"/>
                  </a:lnTo>
                  <a:lnTo>
                    <a:pt x="191" y="103"/>
                  </a:lnTo>
                  <a:lnTo>
                    <a:pt x="191" y="106"/>
                  </a:lnTo>
                  <a:lnTo>
                    <a:pt x="191" y="107"/>
                  </a:lnTo>
                  <a:lnTo>
                    <a:pt x="190" y="112"/>
                  </a:lnTo>
                  <a:lnTo>
                    <a:pt x="190" y="115"/>
                  </a:lnTo>
                  <a:lnTo>
                    <a:pt x="188" y="115"/>
                  </a:lnTo>
                  <a:lnTo>
                    <a:pt x="188" y="120"/>
                  </a:lnTo>
                  <a:lnTo>
                    <a:pt x="187" y="121"/>
                  </a:lnTo>
                  <a:lnTo>
                    <a:pt x="185" y="123"/>
                  </a:lnTo>
                  <a:lnTo>
                    <a:pt x="185" y="124"/>
                  </a:lnTo>
                  <a:lnTo>
                    <a:pt x="184" y="128"/>
                  </a:lnTo>
                  <a:lnTo>
                    <a:pt x="184" y="129"/>
                  </a:lnTo>
                  <a:lnTo>
                    <a:pt x="183" y="134"/>
                  </a:lnTo>
                  <a:lnTo>
                    <a:pt x="182" y="134"/>
                  </a:lnTo>
                  <a:lnTo>
                    <a:pt x="179" y="137"/>
                  </a:lnTo>
                  <a:lnTo>
                    <a:pt x="178" y="137"/>
                  </a:lnTo>
                  <a:lnTo>
                    <a:pt x="177" y="142"/>
                  </a:lnTo>
                  <a:lnTo>
                    <a:pt x="176" y="143"/>
                  </a:lnTo>
                  <a:lnTo>
                    <a:pt x="175" y="145"/>
                  </a:lnTo>
                  <a:lnTo>
                    <a:pt x="173" y="147"/>
                  </a:lnTo>
                  <a:lnTo>
                    <a:pt x="170" y="150"/>
                  </a:lnTo>
                  <a:lnTo>
                    <a:pt x="170" y="151"/>
                  </a:lnTo>
                  <a:lnTo>
                    <a:pt x="167" y="154"/>
                  </a:lnTo>
                  <a:lnTo>
                    <a:pt x="166" y="155"/>
                  </a:lnTo>
                  <a:lnTo>
                    <a:pt x="163" y="158"/>
                  </a:lnTo>
                  <a:lnTo>
                    <a:pt x="163" y="159"/>
                  </a:lnTo>
                  <a:lnTo>
                    <a:pt x="159" y="162"/>
                  </a:lnTo>
                  <a:lnTo>
                    <a:pt x="158" y="163"/>
                  </a:lnTo>
                  <a:lnTo>
                    <a:pt x="154" y="166"/>
                  </a:lnTo>
                  <a:lnTo>
                    <a:pt x="153" y="166"/>
                  </a:lnTo>
                  <a:lnTo>
                    <a:pt x="151" y="169"/>
                  </a:lnTo>
                  <a:lnTo>
                    <a:pt x="149" y="170"/>
                  </a:lnTo>
                  <a:lnTo>
                    <a:pt x="146" y="171"/>
                  </a:lnTo>
                  <a:lnTo>
                    <a:pt x="145" y="172"/>
                  </a:lnTo>
                  <a:lnTo>
                    <a:pt x="141" y="175"/>
                  </a:lnTo>
                  <a:lnTo>
                    <a:pt x="141" y="176"/>
                  </a:lnTo>
                  <a:lnTo>
                    <a:pt x="136" y="177"/>
                  </a:lnTo>
                  <a:lnTo>
                    <a:pt x="136" y="178"/>
                  </a:lnTo>
                  <a:lnTo>
                    <a:pt x="133" y="179"/>
                  </a:lnTo>
                  <a:lnTo>
                    <a:pt x="130" y="179"/>
                  </a:lnTo>
                  <a:lnTo>
                    <a:pt x="128" y="180"/>
                  </a:lnTo>
                  <a:lnTo>
                    <a:pt x="127" y="180"/>
                  </a:lnTo>
                  <a:lnTo>
                    <a:pt x="124" y="183"/>
                  </a:lnTo>
                  <a:lnTo>
                    <a:pt x="122" y="184"/>
                  </a:lnTo>
                  <a:lnTo>
                    <a:pt x="118" y="184"/>
                  </a:lnTo>
                  <a:lnTo>
                    <a:pt x="118" y="185"/>
                  </a:lnTo>
                  <a:lnTo>
                    <a:pt x="113" y="185"/>
                  </a:lnTo>
                  <a:lnTo>
                    <a:pt x="110" y="186"/>
                  </a:lnTo>
                  <a:lnTo>
                    <a:pt x="109" y="186"/>
                  </a:lnTo>
                  <a:lnTo>
                    <a:pt x="105" y="186"/>
                  </a:lnTo>
                  <a:lnTo>
                    <a:pt x="104" y="186"/>
                  </a:lnTo>
                  <a:lnTo>
                    <a:pt x="101" y="186"/>
                  </a:lnTo>
                  <a:lnTo>
                    <a:pt x="100" y="186"/>
                  </a:lnTo>
                  <a:lnTo>
                    <a:pt x="95" y="188"/>
                  </a:lnTo>
                  <a:lnTo>
                    <a:pt x="92" y="186"/>
                  </a:lnTo>
                  <a:lnTo>
                    <a:pt x="87" y="186"/>
                  </a:lnTo>
                  <a:lnTo>
                    <a:pt x="86" y="186"/>
                  </a:lnTo>
                  <a:lnTo>
                    <a:pt x="83" y="186"/>
                  </a:lnTo>
                  <a:lnTo>
                    <a:pt x="82" y="186"/>
                  </a:lnTo>
                  <a:lnTo>
                    <a:pt x="79" y="185"/>
                  </a:lnTo>
                  <a:lnTo>
                    <a:pt x="77" y="185"/>
                  </a:lnTo>
                  <a:lnTo>
                    <a:pt x="75" y="185"/>
                  </a:lnTo>
                  <a:lnTo>
                    <a:pt x="74" y="184"/>
                  </a:lnTo>
                  <a:lnTo>
                    <a:pt x="70" y="184"/>
                  </a:lnTo>
                  <a:lnTo>
                    <a:pt x="69" y="184"/>
                  </a:lnTo>
                  <a:lnTo>
                    <a:pt x="67" y="183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61" y="179"/>
                  </a:lnTo>
                  <a:lnTo>
                    <a:pt x="58" y="178"/>
                  </a:lnTo>
                  <a:lnTo>
                    <a:pt x="56" y="178"/>
                  </a:lnTo>
                  <a:lnTo>
                    <a:pt x="53" y="177"/>
                  </a:lnTo>
                  <a:lnTo>
                    <a:pt x="50" y="175"/>
                  </a:lnTo>
                  <a:lnTo>
                    <a:pt x="46" y="172"/>
                  </a:lnTo>
                  <a:lnTo>
                    <a:pt x="45" y="171"/>
                  </a:lnTo>
                  <a:lnTo>
                    <a:pt x="43" y="170"/>
                  </a:lnTo>
                  <a:lnTo>
                    <a:pt x="39" y="168"/>
                  </a:lnTo>
                  <a:lnTo>
                    <a:pt x="38" y="168"/>
                  </a:lnTo>
                  <a:lnTo>
                    <a:pt x="35" y="164"/>
                  </a:lnTo>
                  <a:lnTo>
                    <a:pt x="33" y="162"/>
                  </a:lnTo>
                  <a:lnTo>
                    <a:pt x="31" y="162"/>
                  </a:lnTo>
                  <a:lnTo>
                    <a:pt x="29" y="159"/>
                  </a:lnTo>
                  <a:lnTo>
                    <a:pt x="28" y="158"/>
                  </a:lnTo>
                  <a:lnTo>
                    <a:pt x="26" y="156"/>
                  </a:lnTo>
                  <a:lnTo>
                    <a:pt x="26" y="155"/>
                  </a:lnTo>
                  <a:lnTo>
                    <a:pt x="22" y="152"/>
                  </a:lnTo>
                  <a:lnTo>
                    <a:pt x="20" y="150"/>
                  </a:lnTo>
                  <a:lnTo>
                    <a:pt x="20" y="148"/>
                  </a:lnTo>
                  <a:lnTo>
                    <a:pt x="17" y="145"/>
                  </a:lnTo>
                  <a:lnTo>
                    <a:pt x="16" y="143"/>
                  </a:lnTo>
                  <a:lnTo>
                    <a:pt x="14" y="142"/>
                  </a:lnTo>
                  <a:lnTo>
                    <a:pt x="13" y="138"/>
                  </a:lnTo>
                  <a:lnTo>
                    <a:pt x="10" y="135"/>
                  </a:lnTo>
                  <a:lnTo>
                    <a:pt x="9" y="131"/>
                  </a:lnTo>
                  <a:lnTo>
                    <a:pt x="9" y="130"/>
                  </a:lnTo>
                  <a:lnTo>
                    <a:pt x="8" y="128"/>
                  </a:lnTo>
                  <a:lnTo>
                    <a:pt x="5" y="127"/>
                  </a:lnTo>
                  <a:lnTo>
                    <a:pt x="5" y="123"/>
                  </a:lnTo>
                  <a:lnTo>
                    <a:pt x="4" y="122"/>
                  </a:lnTo>
                  <a:lnTo>
                    <a:pt x="3" y="120"/>
                  </a:lnTo>
                  <a:lnTo>
                    <a:pt x="3" y="119"/>
                  </a:lnTo>
                  <a:lnTo>
                    <a:pt x="3" y="115"/>
                  </a:lnTo>
                  <a:lnTo>
                    <a:pt x="2" y="114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1" y="107"/>
                  </a:lnTo>
                  <a:lnTo>
                    <a:pt x="1" y="106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8"/>
                  </a:lnTo>
                  <a:lnTo>
                    <a:pt x="0" y="94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6"/>
                  </a:lnTo>
                  <a:lnTo>
                    <a:pt x="1" y="84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2" y="75"/>
                  </a:lnTo>
                  <a:lnTo>
                    <a:pt x="2" y="72"/>
                  </a:lnTo>
                  <a:lnTo>
                    <a:pt x="3" y="72"/>
                  </a:lnTo>
                  <a:lnTo>
                    <a:pt x="3" y="67"/>
                  </a:lnTo>
                  <a:lnTo>
                    <a:pt x="4" y="66"/>
                  </a:lnTo>
                  <a:lnTo>
                    <a:pt x="5" y="64"/>
                  </a:lnTo>
                  <a:lnTo>
                    <a:pt x="5" y="63"/>
                  </a:lnTo>
                  <a:lnTo>
                    <a:pt x="8" y="59"/>
                  </a:lnTo>
                  <a:lnTo>
                    <a:pt x="8" y="58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1" y="50"/>
                  </a:lnTo>
                  <a:lnTo>
                    <a:pt x="13" y="50"/>
                  </a:lnTo>
                  <a:lnTo>
                    <a:pt x="14" y="46"/>
                  </a:lnTo>
                  <a:lnTo>
                    <a:pt x="16" y="44"/>
                  </a:lnTo>
                  <a:lnTo>
                    <a:pt x="17" y="42"/>
                  </a:lnTo>
                  <a:lnTo>
                    <a:pt x="19" y="40"/>
                  </a:lnTo>
                  <a:lnTo>
                    <a:pt x="21" y="38"/>
                  </a:lnTo>
                  <a:lnTo>
                    <a:pt x="21" y="36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28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000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63" name="Freeform 50"/>
            <p:cNvSpPr>
              <a:spLocks/>
            </p:cNvSpPr>
            <p:nvPr/>
          </p:nvSpPr>
          <p:spPr bwMode="auto">
            <a:xfrm>
              <a:off x="3687" y="2338"/>
              <a:ext cx="195" cy="189"/>
            </a:xfrm>
            <a:custGeom>
              <a:avLst/>
              <a:gdLst>
                <a:gd name="T0" fmla="*/ 38 w 195"/>
                <a:gd name="T1" fmla="*/ 22 h 189"/>
                <a:gd name="T2" fmla="*/ 47 w 195"/>
                <a:gd name="T3" fmla="*/ 15 h 189"/>
                <a:gd name="T4" fmla="*/ 59 w 195"/>
                <a:gd name="T5" fmla="*/ 8 h 189"/>
                <a:gd name="T6" fmla="*/ 70 w 195"/>
                <a:gd name="T7" fmla="*/ 3 h 189"/>
                <a:gd name="T8" fmla="*/ 82 w 195"/>
                <a:gd name="T9" fmla="*/ 1 h 189"/>
                <a:gd name="T10" fmla="*/ 92 w 195"/>
                <a:gd name="T11" fmla="*/ 1 h 189"/>
                <a:gd name="T12" fmla="*/ 105 w 195"/>
                <a:gd name="T13" fmla="*/ 1 h 189"/>
                <a:gd name="T14" fmla="*/ 114 w 195"/>
                <a:gd name="T15" fmla="*/ 2 h 189"/>
                <a:gd name="T16" fmla="*/ 125 w 195"/>
                <a:gd name="T17" fmla="*/ 5 h 189"/>
                <a:gd name="T18" fmla="*/ 136 w 195"/>
                <a:gd name="T19" fmla="*/ 9 h 189"/>
                <a:gd name="T20" fmla="*/ 146 w 195"/>
                <a:gd name="T21" fmla="*/ 15 h 189"/>
                <a:gd name="T22" fmla="*/ 154 w 195"/>
                <a:gd name="T23" fmla="*/ 19 h 189"/>
                <a:gd name="T24" fmla="*/ 162 w 195"/>
                <a:gd name="T25" fmla="*/ 28 h 189"/>
                <a:gd name="T26" fmla="*/ 170 w 195"/>
                <a:gd name="T27" fmla="*/ 35 h 189"/>
                <a:gd name="T28" fmla="*/ 177 w 195"/>
                <a:gd name="T29" fmla="*/ 44 h 189"/>
                <a:gd name="T30" fmla="*/ 182 w 195"/>
                <a:gd name="T31" fmla="*/ 52 h 189"/>
                <a:gd name="T32" fmla="*/ 186 w 195"/>
                <a:gd name="T33" fmla="*/ 64 h 189"/>
                <a:gd name="T34" fmla="*/ 190 w 195"/>
                <a:gd name="T35" fmla="*/ 73 h 189"/>
                <a:gd name="T36" fmla="*/ 191 w 195"/>
                <a:gd name="T37" fmla="*/ 84 h 189"/>
                <a:gd name="T38" fmla="*/ 194 w 195"/>
                <a:gd name="T39" fmla="*/ 94 h 189"/>
                <a:gd name="T40" fmla="*/ 191 w 195"/>
                <a:gd name="T41" fmla="*/ 106 h 189"/>
                <a:gd name="T42" fmla="*/ 189 w 195"/>
                <a:gd name="T43" fmla="*/ 115 h 189"/>
                <a:gd name="T44" fmla="*/ 185 w 195"/>
                <a:gd name="T45" fmla="*/ 128 h 189"/>
                <a:gd name="T46" fmla="*/ 179 w 195"/>
                <a:gd name="T47" fmla="*/ 137 h 189"/>
                <a:gd name="T48" fmla="*/ 171 w 195"/>
                <a:gd name="T49" fmla="*/ 149 h 189"/>
                <a:gd name="T50" fmla="*/ 164 w 195"/>
                <a:gd name="T51" fmla="*/ 159 h 189"/>
                <a:gd name="T52" fmla="*/ 152 w 195"/>
                <a:gd name="T53" fmla="*/ 169 h 189"/>
                <a:gd name="T54" fmla="*/ 141 w 195"/>
                <a:gd name="T55" fmla="*/ 176 h 189"/>
                <a:gd name="T56" fmla="*/ 129 w 195"/>
                <a:gd name="T57" fmla="*/ 180 h 189"/>
                <a:gd name="T58" fmla="*/ 119 w 195"/>
                <a:gd name="T59" fmla="*/ 185 h 189"/>
                <a:gd name="T60" fmla="*/ 106 w 195"/>
                <a:gd name="T61" fmla="*/ 186 h 189"/>
                <a:gd name="T62" fmla="*/ 97 w 195"/>
                <a:gd name="T63" fmla="*/ 188 h 189"/>
                <a:gd name="T64" fmla="*/ 83 w 195"/>
                <a:gd name="T65" fmla="*/ 186 h 189"/>
                <a:gd name="T66" fmla="*/ 74 w 195"/>
                <a:gd name="T67" fmla="*/ 184 h 189"/>
                <a:gd name="T68" fmla="*/ 63 w 195"/>
                <a:gd name="T69" fmla="*/ 180 h 189"/>
                <a:gd name="T70" fmla="*/ 55 w 195"/>
                <a:gd name="T71" fmla="*/ 177 h 189"/>
                <a:gd name="T72" fmla="*/ 43 w 195"/>
                <a:gd name="T73" fmla="*/ 170 h 189"/>
                <a:gd name="T74" fmla="*/ 37 w 195"/>
                <a:gd name="T75" fmla="*/ 164 h 189"/>
                <a:gd name="T76" fmla="*/ 26 w 195"/>
                <a:gd name="T77" fmla="*/ 156 h 189"/>
                <a:gd name="T78" fmla="*/ 21 w 195"/>
                <a:gd name="T79" fmla="*/ 148 h 189"/>
                <a:gd name="T80" fmla="*/ 14 w 195"/>
                <a:gd name="T81" fmla="*/ 138 h 189"/>
                <a:gd name="T82" fmla="*/ 9 w 195"/>
                <a:gd name="T83" fmla="*/ 130 h 189"/>
                <a:gd name="T84" fmla="*/ 4 w 195"/>
                <a:gd name="T85" fmla="*/ 120 h 189"/>
                <a:gd name="T86" fmla="*/ 3 w 195"/>
                <a:gd name="T87" fmla="*/ 110 h 189"/>
                <a:gd name="T88" fmla="*/ 1 w 195"/>
                <a:gd name="T89" fmla="*/ 98 h 189"/>
                <a:gd name="T90" fmla="*/ 1 w 195"/>
                <a:gd name="T91" fmla="*/ 88 h 189"/>
                <a:gd name="T92" fmla="*/ 3 w 195"/>
                <a:gd name="T93" fmla="*/ 75 h 189"/>
                <a:gd name="T94" fmla="*/ 5 w 195"/>
                <a:gd name="T95" fmla="*/ 66 h 189"/>
                <a:gd name="T96" fmla="*/ 9 w 195"/>
                <a:gd name="T97" fmla="*/ 54 h 189"/>
                <a:gd name="T98" fmla="*/ 16 w 195"/>
                <a:gd name="T99" fmla="*/ 44 h 189"/>
                <a:gd name="T100" fmla="*/ 25 w 195"/>
                <a:gd name="T101" fmla="*/ 33 h 1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5"/>
                <a:gd name="T154" fmla="*/ 0 h 189"/>
                <a:gd name="T155" fmla="*/ 195 w 195"/>
                <a:gd name="T156" fmla="*/ 189 h 1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5" h="189">
                  <a:moveTo>
                    <a:pt x="29" y="28"/>
                  </a:moveTo>
                  <a:lnTo>
                    <a:pt x="29" y="28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1" y="18"/>
                  </a:lnTo>
                  <a:lnTo>
                    <a:pt x="43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51" y="14"/>
                  </a:lnTo>
                  <a:lnTo>
                    <a:pt x="51" y="11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59" y="8"/>
                  </a:lnTo>
                  <a:lnTo>
                    <a:pt x="62" y="8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8" y="5"/>
                  </a:lnTo>
                  <a:lnTo>
                    <a:pt x="70" y="3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7" y="0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11" y="1"/>
                  </a:lnTo>
                  <a:lnTo>
                    <a:pt x="113" y="2"/>
                  </a:lnTo>
                  <a:lnTo>
                    <a:pt x="114" y="2"/>
                  </a:lnTo>
                  <a:lnTo>
                    <a:pt x="117" y="2"/>
                  </a:lnTo>
                  <a:lnTo>
                    <a:pt x="119" y="3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5" y="5"/>
                  </a:lnTo>
                  <a:lnTo>
                    <a:pt x="128" y="7"/>
                  </a:lnTo>
                  <a:lnTo>
                    <a:pt x="130" y="7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36" y="9"/>
                  </a:lnTo>
                  <a:lnTo>
                    <a:pt x="138" y="10"/>
                  </a:lnTo>
                  <a:lnTo>
                    <a:pt x="142" y="14"/>
                  </a:lnTo>
                  <a:lnTo>
                    <a:pt x="146" y="15"/>
                  </a:lnTo>
                  <a:lnTo>
                    <a:pt x="147" y="16"/>
                  </a:lnTo>
                  <a:lnTo>
                    <a:pt x="149" y="17"/>
                  </a:lnTo>
                  <a:lnTo>
                    <a:pt x="153" y="19"/>
                  </a:lnTo>
                  <a:lnTo>
                    <a:pt x="154" y="19"/>
                  </a:lnTo>
                  <a:lnTo>
                    <a:pt x="156" y="23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2" y="28"/>
                  </a:lnTo>
                  <a:lnTo>
                    <a:pt x="164" y="30"/>
                  </a:lnTo>
                  <a:lnTo>
                    <a:pt x="166" y="31"/>
                  </a:lnTo>
                  <a:lnTo>
                    <a:pt x="166" y="32"/>
                  </a:lnTo>
                  <a:lnTo>
                    <a:pt x="170" y="35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4" y="42"/>
                  </a:lnTo>
                  <a:lnTo>
                    <a:pt x="177" y="44"/>
                  </a:lnTo>
                  <a:lnTo>
                    <a:pt x="178" y="46"/>
                  </a:lnTo>
                  <a:lnTo>
                    <a:pt x="179" y="49"/>
                  </a:lnTo>
                  <a:lnTo>
                    <a:pt x="182" y="52"/>
                  </a:lnTo>
                  <a:lnTo>
                    <a:pt x="183" y="56"/>
                  </a:lnTo>
                  <a:lnTo>
                    <a:pt x="183" y="57"/>
                  </a:lnTo>
                  <a:lnTo>
                    <a:pt x="185" y="59"/>
                  </a:lnTo>
                  <a:lnTo>
                    <a:pt x="186" y="60"/>
                  </a:lnTo>
                  <a:lnTo>
                    <a:pt x="186" y="64"/>
                  </a:lnTo>
                  <a:lnTo>
                    <a:pt x="188" y="65"/>
                  </a:lnTo>
                  <a:lnTo>
                    <a:pt x="189" y="67"/>
                  </a:lnTo>
                  <a:lnTo>
                    <a:pt x="189" y="68"/>
                  </a:lnTo>
                  <a:lnTo>
                    <a:pt x="189" y="72"/>
                  </a:lnTo>
                  <a:lnTo>
                    <a:pt x="190" y="73"/>
                  </a:lnTo>
                  <a:lnTo>
                    <a:pt x="190" y="75"/>
                  </a:lnTo>
                  <a:lnTo>
                    <a:pt x="190" y="77"/>
                  </a:lnTo>
                  <a:lnTo>
                    <a:pt x="191" y="80"/>
                  </a:lnTo>
                  <a:lnTo>
                    <a:pt x="191" y="81"/>
                  </a:lnTo>
                  <a:lnTo>
                    <a:pt x="191" y="84"/>
                  </a:lnTo>
                  <a:lnTo>
                    <a:pt x="191" y="86"/>
                  </a:lnTo>
                  <a:lnTo>
                    <a:pt x="191" y="89"/>
                  </a:lnTo>
                  <a:lnTo>
                    <a:pt x="194" y="94"/>
                  </a:lnTo>
                  <a:lnTo>
                    <a:pt x="191" y="98"/>
                  </a:lnTo>
                  <a:lnTo>
                    <a:pt x="191" y="99"/>
                  </a:lnTo>
                  <a:lnTo>
                    <a:pt x="191" y="102"/>
                  </a:lnTo>
                  <a:lnTo>
                    <a:pt x="191" y="103"/>
                  </a:lnTo>
                  <a:lnTo>
                    <a:pt x="191" y="106"/>
                  </a:lnTo>
                  <a:lnTo>
                    <a:pt x="191" y="107"/>
                  </a:lnTo>
                  <a:lnTo>
                    <a:pt x="190" y="112"/>
                  </a:lnTo>
                  <a:lnTo>
                    <a:pt x="190" y="115"/>
                  </a:lnTo>
                  <a:lnTo>
                    <a:pt x="189" y="115"/>
                  </a:lnTo>
                  <a:lnTo>
                    <a:pt x="189" y="120"/>
                  </a:lnTo>
                  <a:lnTo>
                    <a:pt x="188" y="121"/>
                  </a:lnTo>
                  <a:lnTo>
                    <a:pt x="186" y="123"/>
                  </a:lnTo>
                  <a:lnTo>
                    <a:pt x="186" y="124"/>
                  </a:lnTo>
                  <a:lnTo>
                    <a:pt x="185" y="128"/>
                  </a:lnTo>
                  <a:lnTo>
                    <a:pt x="185" y="129"/>
                  </a:lnTo>
                  <a:lnTo>
                    <a:pt x="183" y="133"/>
                  </a:lnTo>
                  <a:lnTo>
                    <a:pt x="182" y="133"/>
                  </a:lnTo>
                  <a:lnTo>
                    <a:pt x="180" y="137"/>
                  </a:lnTo>
                  <a:lnTo>
                    <a:pt x="179" y="137"/>
                  </a:lnTo>
                  <a:lnTo>
                    <a:pt x="178" y="141"/>
                  </a:lnTo>
                  <a:lnTo>
                    <a:pt x="177" y="143"/>
                  </a:lnTo>
                  <a:lnTo>
                    <a:pt x="174" y="145"/>
                  </a:lnTo>
                  <a:lnTo>
                    <a:pt x="173" y="147"/>
                  </a:lnTo>
                  <a:lnTo>
                    <a:pt x="171" y="149"/>
                  </a:lnTo>
                  <a:lnTo>
                    <a:pt x="171" y="151"/>
                  </a:lnTo>
                  <a:lnTo>
                    <a:pt x="168" y="154"/>
                  </a:lnTo>
                  <a:lnTo>
                    <a:pt x="166" y="155"/>
                  </a:lnTo>
                  <a:lnTo>
                    <a:pt x="164" y="158"/>
                  </a:lnTo>
                  <a:lnTo>
                    <a:pt x="164" y="159"/>
                  </a:lnTo>
                  <a:lnTo>
                    <a:pt x="160" y="162"/>
                  </a:lnTo>
                  <a:lnTo>
                    <a:pt x="158" y="163"/>
                  </a:lnTo>
                  <a:lnTo>
                    <a:pt x="155" y="166"/>
                  </a:lnTo>
                  <a:lnTo>
                    <a:pt x="154" y="166"/>
                  </a:lnTo>
                  <a:lnTo>
                    <a:pt x="152" y="169"/>
                  </a:lnTo>
                  <a:lnTo>
                    <a:pt x="149" y="170"/>
                  </a:lnTo>
                  <a:lnTo>
                    <a:pt x="147" y="171"/>
                  </a:lnTo>
                  <a:lnTo>
                    <a:pt x="146" y="172"/>
                  </a:lnTo>
                  <a:lnTo>
                    <a:pt x="141" y="175"/>
                  </a:lnTo>
                  <a:lnTo>
                    <a:pt x="141" y="176"/>
                  </a:lnTo>
                  <a:lnTo>
                    <a:pt x="137" y="177"/>
                  </a:lnTo>
                  <a:lnTo>
                    <a:pt x="137" y="178"/>
                  </a:lnTo>
                  <a:lnTo>
                    <a:pt x="132" y="179"/>
                  </a:lnTo>
                  <a:lnTo>
                    <a:pt x="131" y="179"/>
                  </a:lnTo>
                  <a:lnTo>
                    <a:pt x="129" y="180"/>
                  </a:lnTo>
                  <a:lnTo>
                    <a:pt x="128" y="180"/>
                  </a:lnTo>
                  <a:lnTo>
                    <a:pt x="124" y="183"/>
                  </a:lnTo>
                  <a:lnTo>
                    <a:pt x="123" y="184"/>
                  </a:lnTo>
                  <a:lnTo>
                    <a:pt x="119" y="184"/>
                  </a:lnTo>
                  <a:lnTo>
                    <a:pt x="119" y="185"/>
                  </a:lnTo>
                  <a:lnTo>
                    <a:pt x="114" y="185"/>
                  </a:lnTo>
                  <a:lnTo>
                    <a:pt x="111" y="186"/>
                  </a:lnTo>
                  <a:lnTo>
                    <a:pt x="108" y="186"/>
                  </a:lnTo>
                  <a:lnTo>
                    <a:pt x="106" y="186"/>
                  </a:lnTo>
                  <a:lnTo>
                    <a:pt x="105" y="186"/>
                  </a:lnTo>
                  <a:lnTo>
                    <a:pt x="102" y="186"/>
                  </a:lnTo>
                  <a:lnTo>
                    <a:pt x="100" y="186"/>
                  </a:lnTo>
                  <a:lnTo>
                    <a:pt x="97" y="188"/>
                  </a:lnTo>
                  <a:lnTo>
                    <a:pt x="92" y="186"/>
                  </a:lnTo>
                  <a:lnTo>
                    <a:pt x="88" y="186"/>
                  </a:lnTo>
                  <a:lnTo>
                    <a:pt x="87" y="186"/>
                  </a:lnTo>
                  <a:lnTo>
                    <a:pt x="83" y="186"/>
                  </a:lnTo>
                  <a:lnTo>
                    <a:pt x="82" y="186"/>
                  </a:lnTo>
                  <a:lnTo>
                    <a:pt x="80" y="185"/>
                  </a:lnTo>
                  <a:lnTo>
                    <a:pt x="79" y="185"/>
                  </a:lnTo>
                  <a:lnTo>
                    <a:pt x="75" y="185"/>
                  </a:lnTo>
                  <a:lnTo>
                    <a:pt x="74" y="184"/>
                  </a:lnTo>
                  <a:lnTo>
                    <a:pt x="71" y="184"/>
                  </a:lnTo>
                  <a:lnTo>
                    <a:pt x="70" y="184"/>
                  </a:lnTo>
                  <a:lnTo>
                    <a:pt x="67" y="183"/>
                  </a:lnTo>
                  <a:lnTo>
                    <a:pt x="65" y="180"/>
                  </a:lnTo>
                  <a:lnTo>
                    <a:pt x="63" y="180"/>
                  </a:lnTo>
                  <a:lnTo>
                    <a:pt x="62" y="179"/>
                  </a:lnTo>
                  <a:lnTo>
                    <a:pt x="58" y="178"/>
                  </a:lnTo>
                  <a:lnTo>
                    <a:pt x="57" y="178"/>
                  </a:lnTo>
                  <a:lnTo>
                    <a:pt x="55" y="177"/>
                  </a:lnTo>
                  <a:lnTo>
                    <a:pt x="50" y="175"/>
                  </a:lnTo>
                  <a:lnTo>
                    <a:pt x="47" y="172"/>
                  </a:lnTo>
                  <a:lnTo>
                    <a:pt x="46" y="171"/>
                  </a:lnTo>
                  <a:lnTo>
                    <a:pt x="43" y="170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7" y="164"/>
                  </a:lnTo>
                  <a:lnTo>
                    <a:pt x="33" y="162"/>
                  </a:lnTo>
                  <a:lnTo>
                    <a:pt x="32" y="162"/>
                  </a:lnTo>
                  <a:lnTo>
                    <a:pt x="31" y="159"/>
                  </a:lnTo>
                  <a:lnTo>
                    <a:pt x="29" y="158"/>
                  </a:lnTo>
                  <a:lnTo>
                    <a:pt x="26" y="156"/>
                  </a:lnTo>
                  <a:lnTo>
                    <a:pt x="26" y="155"/>
                  </a:lnTo>
                  <a:lnTo>
                    <a:pt x="23" y="152"/>
                  </a:lnTo>
                  <a:lnTo>
                    <a:pt x="21" y="149"/>
                  </a:lnTo>
                  <a:lnTo>
                    <a:pt x="21" y="148"/>
                  </a:lnTo>
                  <a:lnTo>
                    <a:pt x="17" y="145"/>
                  </a:lnTo>
                  <a:lnTo>
                    <a:pt x="16" y="143"/>
                  </a:lnTo>
                  <a:lnTo>
                    <a:pt x="15" y="141"/>
                  </a:lnTo>
                  <a:lnTo>
                    <a:pt x="14" y="138"/>
                  </a:lnTo>
                  <a:lnTo>
                    <a:pt x="11" y="135"/>
                  </a:lnTo>
                  <a:lnTo>
                    <a:pt x="9" y="131"/>
                  </a:lnTo>
                  <a:lnTo>
                    <a:pt x="9" y="130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3"/>
                  </a:lnTo>
                  <a:lnTo>
                    <a:pt x="5" y="122"/>
                  </a:lnTo>
                  <a:lnTo>
                    <a:pt x="4" y="120"/>
                  </a:lnTo>
                  <a:lnTo>
                    <a:pt x="4" y="119"/>
                  </a:lnTo>
                  <a:lnTo>
                    <a:pt x="4" y="115"/>
                  </a:lnTo>
                  <a:lnTo>
                    <a:pt x="3" y="114"/>
                  </a:lnTo>
                  <a:lnTo>
                    <a:pt x="3" y="112"/>
                  </a:lnTo>
                  <a:lnTo>
                    <a:pt x="3" y="110"/>
                  </a:lnTo>
                  <a:lnTo>
                    <a:pt x="1" y="107"/>
                  </a:lnTo>
                  <a:lnTo>
                    <a:pt x="1" y="106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8"/>
                  </a:lnTo>
                  <a:lnTo>
                    <a:pt x="0" y="94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6"/>
                  </a:lnTo>
                  <a:lnTo>
                    <a:pt x="1" y="84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3" y="75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4" y="67"/>
                  </a:lnTo>
                  <a:lnTo>
                    <a:pt x="5" y="66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59"/>
                  </a:lnTo>
                  <a:lnTo>
                    <a:pt x="8" y="58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3" y="50"/>
                  </a:lnTo>
                  <a:lnTo>
                    <a:pt x="14" y="50"/>
                  </a:lnTo>
                  <a:lnTo>
                    <a:pt x="15" y="46"/>
                  </a:lnTo>
                  <a:lnTo>
                    <a:pt x="16" y="44"/>
                  </a:lnTo>
                  <a:lnTo>
                    <a:pt x="17" y="42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9" y="30"/>
                  </a:lnTo>
                  <a:lnTo>
                    <a:pt x="29" y="28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51"/>
            <p:cNvSpPr>
              <a:spLocks/>
            </p:cNvSpPr>
            <p:nvPr/>
          </p:nvSpPr>
          <p:spPr bwMode="auto">
            <a:xfrm>
              <a:off x="3687" y="2338"/>
              <a:ext cx="195" cy="189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43" y="17"/>
                </a:cxn>
                <a:cxn ang="0">
                  <a:pos x="51" y="11"/>
                </a:cxn>
                <a:cxn ang="0">
                  <a:pos x="62" y="8"/>
                </a:cxn>
                <a:cxn ang="0">
                  <a:pos x="70" y="3"/>
                </a:cxn>
                <a:cxn ang="0">
                  <a:pos x="82" y="1"/>
                </a:cxn>
                <a:cxn ang="0">
                  <a:pos x="91" y="1"/>
                </a:cxn>
                <a:cxn ang="0">
                  <a:pos x="105" y="1"/>
                </a:cxn>
                <a:cxn ang="0">
                  <a:pos x="113" y="2"/>
                </a:cxn>
                <a:cxn ang="0">
                  <a:pos x="122" y="3"/>
                </a:cxn>
                <a:cxn ang="0">
                  <a:pos x="130" y="7"/>
                </a:cxn>
                <a:cxn ang="0">
                  <a:pos x="138" y="10"/>
                </a:cxn>
                <a:cxn ang="0">
                  <a:pos x="149" y="17"/>
                </a:cxn>
                <a:cxn ang="0">
                  <a:pos x="160" y="25"/>
                </a:cxn>
                <a:cxn ang="0">
                  <a:pos x="166" y="31"/>
                </a:cxn>
                <a:cxn ang="0">
                  <a:pos x="172" y="39"/>
                </a:cxn>
                <a:cxn ang="0">
                  <a:pos x="179" y="49"/>
                </a:cxn>
                <a:cxn ang="0">
                  <a:pos x="185" y="59"/>
                </a:cxn>
                <a:cxn ang="0">
                  <a:pos x="189" y="67"/>
                </a:cxn>
                <a:cxn ang="0">
                  <a:pos x="190" y="75"/>
                </a:cxn>
                <a:cxn ang="0">
                  <a:pos x="191" y="84"/>
                </a:cxn>
                <a:cxn ang="0">
                  <a:pos x="191" y="98"/>
                </a:cxn>
                <a:cxn ang="0">
                  <a:pos x="191" y="106"/>
                </a:cxn>
                <a:cxn ang="0">
                  <a:pos x="189" y="115"/>
                </a:cxn>
                <a:cxn ang="0">
                  <a:pos x="186" y="124"/>
                </a:cxn>
                <a:cxn ang="0">
                  <a:pos x="182" y="133"/>
                </a:cxn>
                <a:cxn ang="0">
                  <a:pos x="177" y="143"/>
                </a:cxn>
                <a:cxn ang="0">
                  <a:pos x="171" y="151"/>
                </a:cxn>
                <a:cxn ang="0">
                  <a:pos x="164" y="159"/>
                </a:cxn>
                <a:cxn ang="0">
                  <a:pos x="154" y="166"/>
                </a:cxn>
                <a:cxn ang="0">
                  <a:pos x="146" y="172"/>
                </a:cxn>
                <a:cxn ang="0">
                  <a:pos x="137" y="178"/>
                </a:cxn>
                <a:cxn ang="0">
                  <a:pos x="128" y="180"/>
                </a:cxn>
                <a:cxn ang="0">
                  <a:pos x="119" y="185"/>
                </a:cxn>
                <a:cxn ang="0">
                  <a:pos x="106" y="186"/>
                </a:cxn>
                <a:cxn ang="0">
                  <a:pos x="97" y="188"/>
                </a:cxn>
                <a:cxn ang="0">
                  <a:pos x="83" y="186"/>
                </a:cxn>
                <a:cxn ang="0">
                  <a:pos x="75" y="185"/>
                </a:cxn>
                <a:cxn ang="0">
                  <a:pos x="67" y="183"/>
                </a:cxn>
                <a:cxn ang="0">
                  <a:pos x="58" y="178"/>
                </a:cxn>
                <a:cxn ang="0">
                  <a:pos x="47" y="172"/>
                </a:cxn>
                <a:cxn ang="0">
                  <a:pos x="39" y="168"/>
                </a:cxn>
                <a:cxn ang="0">
                  <a:pos x="31" y="159"/>
                </a:cxn>
                <a:cxn ang="0">
                  <a:pos x="23" y="152"/>
                </a:cxn>
                <a:cxn ang="0">
                  <a:pos x="16" y="143"/>
                </a:cxn>
                <a:cxn ang="0">
                  <a:pos x="9" y="131"/>
                </a:cxn>
                <a:cxn ang="0">
                  <a:pos x="7" y="123"/>
                </a:cxn>
                <a:cxn ang="0">
                  <a:pos x="4" y="115"/>
                </a:cxn>
                <a:cxn ang="0">
                  <a:pos x="1" y="107"/>
                </a:cxn>
                <a:cxn ang="0">
                  <a:pos x="1" y="98"/>
                </a:cxn>
                <a:cxn ang="0">
                  <a:pos x="1" y="86"/>
                </a:cxn>
                <a:cxn ang="0">
                  <a:pos x="3" y="75"/>
                </a:cxn>
                <a:cxn ang="0">
                  <a:pos x="5" y="66"/>
                </a:cxn>
                <a:cxn ang="0">
                  <a:pos x="8" y="58"/>
                </a:cxn>
                <a:cxn ang="0">
                  <a:pos x="14" y="50"/>
                </a:cxn>
                <a:cxn ang="0">
                  <a:pos x="20" y="40"/>
                </a:cxn>
                <a:cxn ang="0">
                  <a:pos x="26" y="32"/>
                </a:cxn>
              </a:cxnLst>
              <a:rect l="0" t="0" r="r" b="b"/>
              <a:pathLst>
                <a:path w="195" h="189">
                  <a:moveTo>
                    <a:pt x="29" y="28"/>
                  </a:moveTo>
                  <a:lnTo>
                    <a:pt x="29" y="28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1" y="18"/>
                  </a:lnTo>
                  <a:lnTo>
                    <a:pt x="43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51" y="14"/>
                  </a:lnTo>
                  <a:lnTo>
                    <a:pt x="51" y="11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59" y="8"/>
                  </a:lnTo>
                  <a:lnTo>
                    <a:pt x="62" y="8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8" y="5"/>
                  </a:lnTo>
                  <a:lnTo>
                    <a:pt x="70" y="3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7" y="0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11" y="1"/>
                  </a:lnTo>
                  <a:lnTo>
                    <a:pt x="113" y="2"/>
                  </a:lnTo>
                  <a:lnTo>
                    <a:pt x="114" y="2"/>
                  </a:lnTo>
                  <a:lnTo>
                    <a:pt x="117" y="2"/>
                  </a:lnTo>
                  <a:lnTo>
                    <a:pt x="119" y="3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5" y="5"/>
                  </a:lnTo>
                  <a:lnTo>
                    <a:pt x="128" y="7"/>
                  </a:lnTo>
                  <a:lnTo>
                    <a:pt x="130" y="7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36" y="9"/>
                  </a:lnTo>
                  <a:lnTo>
                    <a:pt x="138" y="10"/>
                  </a:lnTo>
                  <a:lnTo>
                    <a:pt x="142" y="14"/>
                  </a:lnTo>
                  <a:lnTo>
                    <a:pt x="146" y="15"/>
                  </a:lnTo>
                  <a:lnTo>
                    <a:pt x="147" y="16"/>
                  </a:lnTo>
                  <a:lnTo>
                    <a:pt x="149" y="17"/>
                  </a:lnTo>
                  <a:lnTo>
                    <a:pt x="153" y="19"/>
                  </a:lnTo>
                  <a:lnTo>
                    <a:pt x="154" y="19"/>
                  </a:lnTo>
                  <a:lnTo>
                    <a:pt x="156" y="23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2" y="28"/>
                  </a:lnTo>
                  <a:lnTo>
                    <a:pt x="164" y="30"/>
                  </a:lnTo>
                  <a:lnTo>
                    <a:pt x="166" y="31"/>
                  </a:lnTo>
                  <a:lnTo>
                    <a:pt x="166" y="32"/>
                  </a:lnTo>
                  <a:lnTo>
                    <a:pt x="170" y="35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4" y="42"/>
                  </a:lnTo>
                  <a:lnTo>
                    <a:pt x="177" y="44"/>
                  </a:lnTo>
                  <a:lnTo>
                    <a:pt x="178" y="46"/>
                  </a:lnTo>
                  <a:lnTo>
                    <a:pt x="179" y="49"/>
                  </a:lnTo>
                  <a:lnTo>
                    <a:pt x="182" y="52"/>
                  </a:lnTo>
                  <a:lnTo>
                    <a:pt x="183" y="56"/>
                  </a:lnTo>
                  <a:lnTo>
                    <a:pt x="183" y="57"/>
                  </a:lnTo>
                  <a:lnTo>
                    <a:pt x="185" y="59"/>
                  </a:lnTo>
                  <a:lnTo>
                    <a:pt x="186" y="60"/>
                  </a:lnTo>
                  <a:lnTo>
                    <a:pt x="186" y="64"/>
                  </a:lnTo>
                  <a:lnTo>
                    <a:pt x="188" y="65"/>
                  </a:lnTo>
                  <a:lnTo>
                    <a:pt x="189" y="67"/>
                  </a:lnTo>
                  <a:lnTo>
                    <a:pt x="189" y="68"/>
                  </a:lnTo>
                  <a:lnTo>
                    <a:pt x="189" y="72"/>
                  </a:lnTo>
                  <a:lnTo>
                    <a:pt x="190" y="73"/>
                  </a:lnTo>
                  <a:lnTo>
                    <a:pt x="190" y="75"/>
                  </a:lnTo>
                  <a:lnTo>
                    <a:pt x="190" y="77"/>
                  </a:lnTo>
                  <a:lnTo>
                    <a:pt x="191" y="80"/>
                  </a:lnTo>
                  <a:lnTo>
                    <a:pt x="191" y="81"/>
                  </a:lnTo>
                  <a:lnTo>
                    <a:pt x="191" y="84"/>
                  </a:lnTo>
                  <a:lnTo>
                    <a:pt x="191" y="86"/>
                  </a:lnTo>
                  <a:lnTo>
                    <a:pt x="191" y="89"/>
                  </a:lnTo>
                  <a:lnTo>
                    <a:pt x="194" y="94"/>
                  </a:lnTo>
                  <a:lnTo>
                    <a:pt x="191" y="98"/>
                  </a:lnTo>
                  <a:lnTo>
                    <a:pt x="191" y="99"/>
                  </a:lnTo>
                  <a:lnTo>
                    <a:pt x="191" y="102"/>
                  </a:lnTo>
                  <a:lnTo>
                    <a:pt x="191" y="103"/>
                  </a:lnTo>
                  <a:lnTo>
                    <a:pt x="191" y="106"/>
                  </a:lnTo>
                  <a:lnTo>
                    <a:pt x="191" y="107"/>
                  </a:lnTo>
                  <a:lnTo>
                    <a:pt x="190" y="112"/>
                  </a:lnTo>
                  <a:lnTo>
                    <a:pt x="190" y="115"/>
                  </a:lnTo>
                  <a:lnTo>
                    <a:pt x="189" y="115"/>
                  </a:lnTo>
                  <a:lnTo>
                    <a:pt x="189" y="120"/>
                  </a:lnTo>
                  <a:lnTo>
                    <a:pt x="188" y="121"/>
                  </a:lnTo>
                  <a:lnTo>
                    <a:pt x="186" y="123"/>
                  </a:lnTo>
                  <a:lnTo>
                    <a:pt x="186" y="124"/>
                  </a:lnTo>
                  <a:lnTo>
                    <a:pt x="185" y="128"/>
                  </a:lnTo>
                  <a:lnTo>
                    <a:pt x="185" y="129"/>
                  </a:lnTo>
                  <a:lnTo>
                    <a:pt x="183" y="133"/>
                  </a:lnTo>
                  <a:lnTo>
                    <a:pt x="182" y="133"/>
                  </a:lnTo>
                  <a:lnTo>
                    <a:pt x="180" y="137"/>
                  </a:lnTo>
                  <a:lnTo>
                    <a:pt x="179" y="137"/>
                  </a:lnTo>
                  <a:lnTo>
                    <a:pt x="178" y="141"/>
                  </a:lnTo>
                  <a:lnTo>
                    <a:pt x="177" y="143"/>
                  </a:lnTo>
                  <a:lnTo>
                    <a:pt x="174" y="145"/>
                  </a:lnTo>
                  <a:lnTo>
                    <a:pt x="173" y="147"/>
                  </a:lnTo>
                  <a:lnTo>
                    <a:pt x="171" y="149"/>
                  </a:lnTo>
                  <a:lnTo>
                    <a:pt x="171" y="151"/>
                  </a:lnTo>
                  <a:lnTo>
                    <a:pt x="168" y="154"/>
                  </a:lnTo>
                  <a:lnTo>
                    <a:pt x="166" y="155"/>
                  </a:lnTo>
                  <a:lnTo>
                    <a:pt x="164" y="158"/>
                  </a:lnTo>
                  <a:lnTo>
                    <a:pt x="164" y="159"/>
                  </a:lnTo>
                  <a:lnTo>
                    <a:pt x="160" y="162"/>
                  </a:lnTo>
                  <a:lnTo>
                    <a:pt x="158" y="163"/>
                  </a:lnTo>
                  <a:lnTo>
                    <a:pt x="155" y="166"/>
                  </a:lnTo>
                  <a:lnTo>
                    <a:pt x="154" y="166"/>
                  </a:lnTo>
                  <a:lnTo>
                    <a:pt x="152" y="169"/>
                  </a:lnTo>
                  <a:lnTo>
                    <a:pt x="149" y="170"/>
                  </a:lnTo>
                  <a:lnTo>
                    <a:pt x="147" y="171"/>
                  </a:lnTo>
                  <a:lnTo>
                    <a:pt x="146" y="172"/>
                  </a:lnTo>
                  <a:lnTo>
                    <a:pt x="141" y="175"/>
                  </a:lnTo>
                  <a:lnTo>
                    <a:pt x="141" y="176"/>
                  </a:lnTo>
                  <a:lnTo>
                    <a:pt x="137" y="177"/>
                  </a:lnTo>
                  <a:lnTo>
                    <a:pt x="137" y="178"/>
                  </a:lnTo>
                  <a:lnTo>
                    <a:pt x="132" y="179"/>
                  </a:lnTo>
                  <a:lnTo>
                    <a:pt x="131" y="179"/>
                  </a:lnTo>
                  <a:lnTo>
                    <a:pt x="129" y="180"/>
                  </a:lnTo>
                  <a:lnTo>
                    <a:pt x="128" y="180"/>
                  </a:lnTo>
                  <a:lnTo>
                    <a:pt x="124" y="183"/>
                  </a:lnTo>
                  <a:lnTo>
                    <a:pt x="123" y="184"/>
                  </a:lnTo>
                  <a:lnTo>
                    <a:pt x="119" y="184"/>
                  </a:lnTo>
                  <a:lnTo>
                    <a:pt x="119" y="185"/>
                  </a:lnTo>
                  <a:lnTo>
                    <a:pt x="114" y="185"/>
                  </a:lnTo>
                  <a:lnTo>
                    <a:pt x="111" y="186"/>
                  </a:lnTo>
                  <a:lnTo>
                    <a:pt x="108" y="186"/>
                  </a:lnTo>
                  <a:lnTo>
                    <a:pt x="106" y="186"/>
                  </a:lnTo>
                  <a:lnTo>
                    <a:pt x="105" y="186"/>
                  </a:lnTo>
                  <a:lnTo>
                    <a:pt x="102" y="186"/>
                  </a:lnTo>
                  <a:lnTo>
                    <a:pt x="100" y="186"/>
                  </a:lnTo>
                  <a:lnTo>
                    <a:pt x="97" y="188"/>
                  </a:lnTo>
                  <a:lnTo>
                    <a:pt x="92" y="186"/>
                  </a:lnTo>
                  <a:lnTo>
                    <a:pt x="88" y="186"/>
                  </a:lnTo>
                  <a:lnTo>
                    <a:pt x="87" y="186"/>
                  </a:lnTo>
                  <a:lnTo>
                    <a:pt x="83" y="186"/>
                  </a:lnTo>
                  <a:lnTo>
                    <a:pt x="82" y="186"/>
                  </a:lnTo>
                  <a:lnTo>
                    <a:pt x="80" y="185"/>
                  </a:lnTo>
                  <a:lnTo>
                    <a:pt x="79" y="185"/>
                  </a:lnTo>
                  <a:lnTo>
                    <a:pt x="75" y="185"/>
                  </a:lnTo>
                  <a:lnTo>
                    <a:pt x="74" y="184"/>
                  </a:lnTo>
                  <a:lnTo>
                    <a:pt x="71" y="184"/>
                  </a:lnTo>
                  <a:lnTo>
                    <a:pt x="70" y="184"/>
                  </a:lnTo>
                  <a:lnTo>
                    <a:pt x="67" y="183"/>
                  </a:lnTo>
                  <a:lnTo>
                    <a:pt x="65" y="180"/>
                  </a:lnTo>
                  <a:lnTo>
                    <a:pt x="63" y="180"/>
                  </a:lnTo>
                  <a:lnTo>
                    <a:pt x="62" y="179"/>
                  </a:lnTo>
                  <a:lnTo>
                    <a:pt x="58" y="178"/>
                  </a:lnTo>
                  <a:lnTo>
                    <a:pt x="57" y="178"/>
                  </a:lnTo>
                  <a:lnTo>
                    <a:pt x="55" y="177"/>
                  </a:lnTo>
                  <a:lnTo>
                    <a:pt x="50" y="175"/>
                  </a:lnTo>
                  <a:lnTo>
                    <a:pt x="47" y="172"/>
                  </a:lnTo>
                  <a:lnTo>
                    <a:pt x="46" y="171"/>
                  </a:lnTo>
                  <a:lnTo>
                    <a:pt x="43" y="170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7" y="164"/>
                  </a:lnTo>
                  <a:lnTo>
                    <a:pt x="33" y="162"/>
                  </a:lnTo>
                  <a:lnTo>
                    <a:pt x="32" y="162"/>
                  </a:lnTo>
                  <a:lnTo>
                    <a:pt x="31" y="159"/>
                  </a:lnTo>
                  <a:lnTo>
                    <a:pt x="29" y="158"/>
                  </a:lnTo>
                  <a:lnTo>
                    <a:pt x="26" y="156"/>
                  </a:lnTo>
                  <a:lnTo>
                    <a:pt x="26" y="155"/>
                  </a:lnTo>
                  <a:lnTo>
                    <a:pt x="23" y="152"/>
                  </a:lnTo>
                  <a:lnTo>
                    <a:pt x="21" y="149"/>
                  </a:lnTo>
                  <a:lnTo>
                    <a:pt x="21" y="148"/>
                  </a:lnTo>
                  <a:lnTo>
                    <a:pt x="17" y="145"/>
                  </a:lnTo>
                  <a:lnTo>
                    <a:pt x="16" y="143"/>
                  </a:lnTo>
                  <a:lnTo>
                    <a:pt x="15" y="141"/>
                  </a:lnTo>
                  <a:lnTo>
                    <a:pt x="14" y="138"/>
                  </a:lnTo>
                  <a:lnTo>
                    <a:pt x="11" y="135"/>
                  </a:lnTo>
                  <a:lnTo>
                    <a:pt x="9" y="131"/>
                  </a:lnTo>
                  <a:lnTo>
                    <a:pt x="9" y="130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3"/>
                  </a:lnTo>
                  <a:lnTo>
                    <a:pt x="5" y="122"/>
                  </a:lnTo>
                  <a:lnTo>
                    <a:pt x="4" y="120"/>
                  </a:lnTo>
                  <a:lnTo>
                    <a:pt x="4" y="119"/>
                  </a:lnTo>
                  <a:lnTo>
                    <a:pt x="4" y="115"/>
                  </a:lnTo>
                  <a:lnTo>
                    <a:pt x="3" y="114"/>
                  </a:lnTo>
                  <a:lnTo>
                    <a:pt x="3" y="112"/>
                  </a:lnTo>
                  <a:lnTo>
                    <a:pt x="3" y="110"/>
                  </a:lnTo>
                  <a:lnTo>
                    <a:pt x="1" y="107"/>
                  </a:lnTo>
                  <a:lnTo>
                    <a:pt x="1" y="106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8"/>
                  </a:lnTo>
                  <a:lnTo>
                    <a:pt x="0" y="94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6"/>
                  </a:lnTo>
                  <a:lnTo>
                    <a:pt x="1" y="84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3" y="75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4" y="67"/>
                  </a:lnTo>
                  <a:lnTo>
                    <a:pt x="5" y="66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59"/>
                  </a:lnTo>
                  <a:lnTo>
                    <a:pt x="8" y="58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3" y="50"/>
                  </a:lnTo>
                  <a:lnTo>
                    <a:pt x="14" y="50"/>
                  </a:lnTo>
                  <a:lnTo>
                    <a:pt x="15" y="46"/>
                  </a:lnTo>
                  <a:lnTo>
                    <a:pt x="16" y="44"/>
                  </a:lnTo>
                  <a:lnTo>
                    <a:pt x="17" y="42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9" y="30"/>
                  </a:lnTo>
                  <a:lnTo>
                    <a:pt x="29" y="28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000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65" name="Freeform 52"/>
            <p:cNvSpPr>
              <a:spLocks/>
            </p:cNvSpPr>
            <p:nvPr/>
          </p:nvSpPr>
          <p:spPr bwMode="auto">
            <a:xfrm>
              <a:off x="3562" y="2037"/>
              <a:ext cx="193" cy="190"/>
            </a:xfrm>
            <a:custGeom>
              <a:avLst/>
              <a:gdLst>
                <a:gd name="T0" fmla="*/ 36 w 193"/>
                <a:gd name="T1" fmla="*/ 22 h 190"/>
                <a:gd name="T2" fmla="*/ 47 w 193"/>
                <a:gd name="T3" fmla="*/ 15 h 190"/>
                <a:gd name="T4" fmla="*/ 59 w 193"/>
                <a:gd name="T5" fmla="*/ 9 h 190"/>
                <a:gd name="T6" fmla="*/ 69 w 193"/>
                <a:gd name="T7" fmla="*/ 4 h 190"/>
                <a:gd name="T8" fmla="*/ 82 w 193"/>
                <a:gd name="T9" fmla="*/ 2 h 190"/>
                <a:gd name="T10" fmla="*/ 91 w 193"/>
                <a:gd name="T11" fmla="*/ 2 h 190"/>
                <a:gd name="T12" fmla="*/ 104 w 193"/>
                <a:gd name="T13" fmla="*/ 2 h 190"/>
                <a:gd name="T14" fmla="*/ 114 w 193"/>
                <a:gd name="T15" fmla="*/ 3 h 190"/>
                <a:gd name="T16" fmla="*/ 125 w 193"/>
                <a:gd name="T17" fmla="*/ 5 h 190"/>
                <a:gd name="T18" fmla="*/ 134 w 193"/>
                <a:gd name="T19" fmla="*/ 10 h 190"/>
                <a:gd name="T20" fmla="*/ 145 w 193"/>
                <a:gd name="T21" fmla="*/ 15 h 190"/>
                <a:gd name="T22" fmla="*/ 153 w 193"/>
                <a:gd name="T23" fmla="*/ 21 h 190"/>
                <a:gd name="T24" fmla="*/ 162 w 193"/>
                <a:gd name="T25" fmla="*/ 29 h 190"/>
                <a:gd name="T26" fmla="*/ 168 w 193"/>
                <a:gd name="T27" fmla="*/ 36 h 190"/>
                <a:gd name="T28" fmla="*/ 175 w 193"/>
                <a:gd name="T29" fmla="*/ 45 h 190"/>
                <a:gd name="T30" fmla="*/ 181 w 193"/>
                <a:gd name="T31" fmla="*/ 53 h 190"/>
                <a:gd name="T32" fmla="*/ 184 w 193"/>
                <a:gd name="T33" fmla="*/ 64 h 190"/>
                <a:gd name="T34" fmla="*/ 189 w 193"/>
                <a:gd name="T35" fmla="*/ 74 h 190"/>
                <a:gd name="T36" fmla="*/ 190 w 193"/>
                <a:gd name="T37" fmla="*/ 85 h 190"/>
                <a:gd name="T38" fmla="*/ 192 w 193"/>
                <a:gd name="T39" fmla="*/ 94 h 190"/>
                <a:gd name="T40" fmla="*/ 190 w 193"/>
                <a:gd name="T41" fmla="*/ 107 h 190"/>
                <a:gd name="T42" fmla="*/ 188 w 193"/>
                <a:gd name="T43" fmla="*/ 116 h 190"/>
                <a:gd name="T44" fmla="*/ 183 w 193"/>
                <a:gd name="T45" fmla="*/ 128 h 190"/>
                <a:gd name="T46" fmla="*/ 178 w 193"/>
                <a:gd name="T47" fmla="*/ 138 h 190"/>
                <a:gd name="T48" fmla="*/ 170 w 193"/>
                <a:gd name="T49" fmla="*/ 150 h 190"/>
                <a:gd name="T50" fmla="*/ 163 w 193"/>
                <a:gd name="T51" fmla="*/ 159 h 190"/>
                <a:gd name="T52" fmla="*/ 150 w 193"/>
                <a:gd name="T53" fmla="*/ 170 h 190"/>
                <a:gd name="T54" fmla="*/ 140 w 193"/>
                <a:gd name="T55" fmla="*/ 176 h 190"/>
                <a:gd name="T56" fmla="*/ 128 w 193"/>
                <a:gd name="T57" fmla="*/ 182 h 190"/>
                <a:gd name="T58" fmla="*/ 118 w 193"/>
                <a:gd name="T59" fmla="*/ 186 h 190"/>
                <a:gd name="T60" fmla="*/ 106 w 193"/>
                <a:gd name="T61" fmla="*/ 187 h 190"/>
                <a:gd name="T62" fmla="*/ 96 w 193"/>
                <a:gd name="T63" fmla="*/ 189 h 190"/>
                <a:gd name="T64" fmla="*/ 83 w 193"/>
                <a:gd name="T65" fmla="*/ 187 h 190"/>
                <a:gd name="T66" fmla="*/ 73 w 193"/>
                <a:gd name="T67" fmla="*/ 184 h 190"/>
                <a:gd name="T68" fmla="*/ 63 w 193"/>
                <a:gd name="T69" fmla="*/ 182 h 190"/>
                <a:gd name="T70" fmla="*/ 54 w 193"/>
                <a:gd name="T71" fmla="*/ 178 h 190"/>
                <a:gd name="T72" fmla="*/ 42 w 193"/>
                <a:gd name="T73" fmla="*/ 171 h 190"/>
                <a:gd name="T74" fmla="*/ 35 w 193"/>
                <a:gd name="T75" fmla="*/ 165 h 190"/>
                <a:gd name="T76" fmla="*/ 26 w 193"/>
                <a:gd name="T77" fmla="*/ 157 h 190"/>
                <a:gd name="T78" fmla="*/ 20 w 193"/>
                <a:gd name="T79" fmla="*/ 149 h 190"/>
                <a:gd name="T80" fmla="*/ 14 w 193"/>
                <a:gd name="T81" fmla="*/ 140 h 190"/>
                <a:gd name="T82" fmla="*/ 9 w 193"/>
                <a:gd name="T83" fmla="*/ 131 h 190"/>
                <a:gd name="T84" fmla="*/ 3 w 193"/>
                <a:gd name="T85" fmla="*/ 120 h 190"/>
                <a:gd name="T86" fmla="*/ 2 w 193"/>
                <a:gd name="T87" fmla="*/ 110 h 190"/>
                <a:gd name="T88" fmla="*/ 1 w 193"/>
                <a:gd name="T89" fmla="*/ 99 h 190"/>
                <a:gd name="T90" fmla="*/ 1 w 193"/>
                <a:gd name="T91" fmla="*/ 89 h 190"/>
                <a:gd name="T92" fmla="*/ 2 w 193"/>
                <a:gd name="T93" fmla="*/ 77 h 190"/>
                <a:gd name="T94" fmla="*/ 5 w 193"/>
                <a:gd name="T95" fmla="*/ 67 h 190"/>
                <a:gd name="T96" fmla="*/ 9 w 193"/>
                <a:gd name="T97" fmla="*/ 54 h 190"/>
                <a:gd name="T98" fmla="*/ 16 w 193"/>
                <a:gd name="T99" fmla="*/ 45 h 190"/>
                <a:gd name="T100" fmla="*/ 25 w 193"/>
                <a:gd name="T101" fmla="*/ 35 h 1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190"/>
                <a:gd name="T155" fmla="*/ 193 w 193"/>
                <a:gd name="T156" fmla="*/ 190 h 1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190">
                  <a:moveTo>
                    <a:pt x="28" y="29"/>
                  </a:moveTo>
                  <a:lnTo>
                    <a:pt x="28" y="29"/>
                  </a:lnTo>
                  <a:lnTo>
                    <a:pt x="33" y="26"/>
                  </a:lnTo>
                  <a:lnTo>
                    <a:pt x="34" y="25"/>
                  </a:lnTo>
                  <a:lnTo>
                    <a:pt x="36" y="22"/>
                  </a:lnTo>
                  <a:lnTo>
                    <a:pt x="39" y="22"/>
                  </a:lnTo>
                  <a:lnTo>
                    <a:pt x="41" y="19"/>
                  </a:lnTo>
                  <a:lnTo>
                    <a:pt x="42" y="18"/>
                  </a:lnTo>
                  <a:lnTo>
                    <a:pt x="46" y="17"/>
                  </a:lnTo>
                  <a:lnTo>
                    <a:pt x="47" y="15"/>
                  </a:lnTo>
                  <a:lnTo>
                    <a:pt x="51" y="14"/>
                  </a:lnTo>
                  <a:lnTo>
                    <a:pt x="51" y="12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59" y="9"/>
                  </a:lnTo>
                  <a:lnTo>
                    <a:pt x="60" y="9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7" y="5"/>
                  </a:lnTo>
                  <a:lnTo>
                    <a:pt x="69" y="4"/>
                  </a:lnTo>
                  <a:lnTo>
                    <a:pt x="73" y="4"/>
                  </a:lnTo>
                  <a:lnTo>
                    <a:pt x="73" y="3"/>
                  </a:lnTo>
                  <a:lnTo>
                    <a:pt x="77" y="3"/>
                  </a:lnTo>
                  <a:lnTo>
                    <a:pt x="82" y="2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8" y="2"/>
                  </a:lnTo>
                  <a:lnTo>
                    <a:pt x="90" y="2"/>
                  </a:lnTo>
                  <a:lnTo>
                    <a:pt x="91" y="2"/>
                  </a:lnTo>
                  <a:lnTo>
                    <a:pt x="96" y="0"/>
                  </a:lnTo>
                  <a:lnTo>
                    <a:pt x="100" y="2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09" y="2"/>
                  </a:lnTo>
                  <a:lnTo>
                    <a:pt x="113" y="3"/>
                  </a:lnTo>
                  <a:lnTo>
                    <a:pt x="114" y="3"/>
                  </a:lnTo>
                  <a:lnTo>
                    <a:pt x="116" y="3"/>
                  </a:lnTo>
                  <a:lnTo>
                    <a:pt x="118" y="4"/>
                  </a:lnTo>
                  <a:lnTo>
                    <a:pt x="121" y="4"/>
                  </a:lnTo>
                  <a:lnTo>
                    <a:pt x="122" y="4"/>
                  </a:lnTo>
                  <a:lnTo>
                    <a:pt x="125" y="5"/>
                  </a:lnTo>
                  <a:lnTo>
                    <a:pt x="126" y="7"/>
                  </a:lnTo>
                  <a:lnTo>
                    <a:pt x="129" y="7"/>
                  </a:lnTo>
                  <a:lnTo>
                    <a:pt x="131" y="9"/>
                  </a:lnTo>
                  <a:lnTo>
                    <a:pt x="133" y="10"/>
                  </a:lnTo>
                  <a:lnTo>
                    <a:pt x="134" y="10"/>
                  </a:lnTo>
                  <a:lnTo>
                    <a:pt x="138" y="11"/>
                  </a:lnTo>
                  <a:lnTo>
                    <a:pt x="141" y="14"/>
                  </a:lnTo>
                  <a:lnTo>
                    <a:pt x="145" y="15"/>
                  </a:lnTo>
                  <a:lnTo>
                    <a:pt x="146" y="17"/>
                  </a:lnTo>
                  <a:lnTo>
                    <a:pt x="149" y="18"/>
                  </a:lnTo>
                  <a:lnTo>
                    <a:pt x="151" y="21"/>
                  </a:lnTo>
                  <a:lnTo>
                    <a:pt x="153" y="21"/>
                  </a:lnTo>
                  <a:lnTo>
                    <a:pt x="156" y="23"/>
                  </a:lnTo>
                  <a:lnTo>
                    <a:pt x="158" y="26"/>
                  </a:lnTo>
                  <a:lnTo>
                    <a:pt x="159" y="26"/>
                  </a:lnTo>
                  <a:lnTo>
                    <a:pt x="162" y="29"/>
                  </a:lnTo>
                  <a:lnTo>
                    <a:pt x="163" y="30"/>
                  </a:lnTo>
                  <a:lnTo>
                    <a:pt x="165" y="31"/>
                  </a:lnTo>
                  <a:lnTo>
                    <a:pt x="165" y="33"/>
                  </a:lnTo>
                  <a:lnTo>
                    <a:pt x="168" y="36"/>
                  </a:lnTo>
                  <a:lnTo>
                    <a:pt x="171" y="38"/>
                  </a:lnTo>
                  <a:lnTo>
                    <a:pt x="171" y="39"/>
                  </a:lnTo>
                  <a:lnTo>
                    <a:pt x="174" y="43"/>
                  </a:lnTo>
                  <a:lnTo>
                    <a:pt x="175" y="45"/>
                  </a:lnTo>
                  <a:lnTo>
                    <a:pt x="176" y="46"/>
                  </a:lnTo>
                  <a:lnTo>
                    <a:pt x="178" y="50"/>
                  </a:lnTo>
                  <a:lnTo>
                    <a:pt x="181" y="53"/>
                  </a:lnTo>
                  <a:lnTo>
                    <a:pt x="182" y="56"/>
                  </a:lnTo>
                  <a:lnTo>
                    <a:pt x="182" y="58"/>
                  </a:lnTo>
                  <a:lnTo>
                    <a:pt x="183" y="60"/>
                  </a:lnTo>
                  <a:lnTo>
                    <a:pt x="184" y="61"/>
                  </a:lnTo>
                  <a:lnTo>
                    <a:pt x="184" y="64"/>
                  </a:lnTo>
                  <a:lnTo>
                    <a:pt x="187" y="66"/>
                  </a:lnTo>
                  <a:lnTo>
                    <a:pt x="188" y="68"/>
                  </a:lnTo>
                  <a:lnTo>
                    <a:pt x="188" y="70"/>
                  </a:lnTo>
                  <a:lnTo>
                    <a:pt x="188" y="72"/>
                  </a:lnTo>
                  <a:lnTo>
                    <a:pt x="189" y="74"/>
                  </a:lnTo>
                  <a:lnTo>
                    <a:pt x="189" y="77"/>
                  </a:lnTo>
                  <a:lnTo>
                    <a:pt x="189" y="78"/>
                  </a:lnTo>
                  <a:lnTo>
                    <a:pt x="190" y="81"/>
                  </a:lnTo>
                  <a:lnTo>
                    <a:pt x="190" y="82"/>
                  </a:lnTo>
                  <a:lnTo>
                    <a:pt x="190" y="85"/>
                  </a:lnTo>
                  <a:lnTo>
                    <a:pt x="190" y="86"/>
                  </a:lnTo>
                  <a:lnTo>
                    <a:pt x="190" y="91"/>
                  </a:lnTo>
                  <a:lnTo>
                    <a:pt x="192" y="94"/>
                  </a:lnTo>
                  <a:lnTo>
                    <a:pt x="190" y="99"/>
                  </a:lnTo>
                  <a:lnTo>
                    <a:pt x="190" y="100"/>
                  </a:lnTo>
                  <a:lnTo>
                    <a:pt x="190" y="102"/>
                  </a:lnTo>
                  <a:lnTo>
                    <a:pt x="190" y="103"/>
                  </a:lnTo>
                  <a:lnTo>
                    <a:pt x="190" y="107"/>
                  </a:lnTo>
                  <a:lnTo>
                    <a:pt x="190" y="108"/>
                  </a:lnTo>
                  <a:lnTo>
                    <a:pt x="189" y="112"/>
                  </a:lnTo>
                  <a:lnTo>
                    <a:pt x="189" y="116"/>
                  </a:lnTo>
                  <a:lnTo>
                    <a:pt x="188" y="116"/>
                  </a:lnTo>
                  <a:lnTo>
                    <a:pt x="188" y="120"/>
                  </a:lnTo>
                  <a:lnTo>
                    <a:pt x="187" y="122"/>
                  </a:lnTo>
                  <a:lnTo>
                    <a:pt x="184" y="124"/>
                  </a:lnTo>
                  <a:lnTo>
                    <a:pt x="184" y="126"/>
                  </a:lnTo>
                  <a:lnTo>
                    <a:pt x="183" y="128"/>
                  </a:lnTo>
                  <a:lnTo>
                    <a:pt x="183" y="130"/>
                  </a:lnTo>
                  <a:lnTo>
                    <a:pt x="182" y="134"/>
                  </a:lnTo>
                  <a:lnTo>
                    <a:pt x="181" y="134"/>
                  </a:lnTo>
                  <a:lnTo>
                    <a:pt x="180" y="138"/>
                  </a:lnTo>
                  <a:lnTo>
                    <a:pt x="178" y="138"/>
                  </a:lnTo>
                  <a:lnTo>
                    <a:pt x="176" y="142"/>
                  </a:lnTo>
                  <a:lnTo>
                    <a:pt x="175" y="143"/>
                  </a:lnTo>
                  <a:lnTo>
                    <a:pt x="174" y="147"/>
                  </a:lnTo>
                  <a:lnTo>
                    <a:pt x="172" y="148"/>
                  </a:lnTo>
                  <a:lnTo>
                    <a:pt x="170" y="150"/>
                  </a:lnTo>
                  <a:lnTo>
                    <a:pt x="170" y="151"/>
                  </a:lnTo>
                  <a:lnTo>
                    <a:pt x="166" y="155"/>
                  </a:lnTo>
                  <a:lnTo>
                    <a:pt x="165" y="156"/>
                  </a:lnTo>
                  <a:lnTo>
                    <a:pt x="163" y="158"/>
                  </a:lnTo>
                  <a:lnTo>
                    <a:pt x="163" y="159"/>
                  </a:lnTo>
                  <a:lnTo>
                    <a:pt x="158" y="163"/>
                  </a:lnTo>
                  <a:lnTo>
                    <a:pt x="157" y="164"/>
                  </a:lnTo>
                  <a:lnTo>
                    <a:pt x="155" y="166"/>
                  </a:lnTo>
                  <a:lnTo>
                    <a:pt x="153" y="166"/>
                  </a:lnTo>
                  <a:lnTo>
                    <a:pt x="150" y="170"/>
                  </a:lnTo>
                  <a:lnTo>
                    <a:pt x="149" y="171"/>
                  </a:lnTo>
                  <a:lnTo>
                    <a:pt x="146" y="172"/>
                  </a:lnTo>
                  <a:lnTo>
                    <a:pt x="145" y="173"/>
                  </a:lnTo>
                  <a:lnTo>
                    <a:pt x="140" y="175"/>
                  </a:lnTo>
                  <a:lnTo>
                    <a:pt x="140" y="176"/>
                  </a:lnTo>
                  <a:lnTo>
                    <a:pt x="137" y="178"/>
                  </a:lnTo>
                  <a:lnTo>
                    <a:pt x="137" y="179"/>
                  </a:lnTo>
                  <a:lnTo>
                    <a:pt x="132" y="180"/>
                  </a:lnTo>
                  <a:lnTo>
                    <a:pt x="131" y="180"/>
                  </a:lnTo>
                  <a:lnTo>
                    <a:pt x="128" y="182"/>
                  </a:lnTo>
                  <a:lnTo>
                    <a:pt x="126" y="182"/>
                  </a:lnTo>
                  <a:lnTo>
                    <a:pt x="124" y="183"/>
                  </a:lnTo>
                  <a:lnTo>
                    <a:pt x="122" y="184"/>
                  </a:lnTo>
                  <a:lnTo>
                    <a:pt x="118" y="184"/>
                  </a:lnTo>
                  <a:lnTo>
                    <a:pt x="118" y="186"/>
                  </a:lnTo>
                  <a:lnTo>
                    <a:pt x="114" y="186"/>
                  </a:lnTo>
                  <a:lnTo>
                    <a:pt x="109" y="187"/>
                  </a:lnTo>
                  <a:lnTo>
                    <a:pt x="108" y="187"/>
                  </a:lnTo>
                  <a:lnTo>
                    <a:pt x="106" y="187"/>
                  </a:lnTo>
                  <a:lnTo>
                    <a:pt x="104" y="187"/>
                  </a:lnTo>
                  <a:lnTo>
                    <a:pt x="101" y="187"/>
                  </a:lnTo>
                  <a:lnTo>
                    <a:pt x="100" y="187"/>
                  </a:lnTo>
                  <a:lnTo>
                    <a:pt x="96" y="189"/>
                  </a:lnTo>
                  <a:lnTo>
                    <a:pt x="91" y="187"/>
                  </a:lnTo>
                  <a:lnTo>
                    <a:pt x="88" y="187"/>
                  </a:lnTo>
                  <a:lnTo>
                    <a:pt x="85" y="187"/>
                  </a:lnTo>
                  <a:lnTo>
                    <a:pt x="83" y="187"/>
                  </a:lnTo>
                  <a:lnTo>
                    <a:pt x="82" y="187"/>
                  </a:lnTo>
                  <a:lnTo>
                    <a:pt x="79" y="186"/>
                  </a:lnTo>
                  <a:lnTo>
                    <a:pt x="77" y="186"/>
                  </a:lnTo>
                  <a:lnTo>
                    <a:pt x="75" y="186"/>
                  </a:lnTo>
                  <a:lnTo>
                    <a:pt x="73" y="184"/>
                  </a:lnTo>
                  <a:lnTo>
                    <a:pt x="71" y="184"/>
                  </a:lnTo>
                  <a:lnTo>
                    <a:pt x="69" y="184"/>
                  </a:lnTo>
                  <a:lnTo>
                    <a:pt x="66" y="183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0" y="180"/>
                  </a:lnTo>
                  <a:lnTo>
                    <a:pt x="58" y="179"/>
                  </a:lnTo>
                  <a:lnTo>
                    <a:pt x="57" y="179"/>
                  </a:lnTo>
                  <a:lnTo>
                    <a:pt x="54" y="178"/>
                  </a:lnTo>
                  <a:lnTo>
                    <a:pt x="50" y="175"/>
                  </a:lnTo>
                  <a:lnTo>
                    <a:pt x="47" y="173"/>
                  </a:lnTo>
                  <a:lnTo>
                    <a:pt x="46" y="172"/>
                  </a:lnTo>
                  <a:lnTo>
                    <a:pt x="42" y="171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5" y="165"/>
                  </a:lnTo>
                  <a:lnTo>
                    <a:pt x="33" y="163"/>
                  </a:lnTo>
                  <a:lnTo>
                    <a:pt x="32" y="163"/>
                  </a:lnTo>
                  <a:lnTo>
                    <a:pt x="31" y="159"/>
                  </a:lnTo>
                  <a:lnTo>
                    <a:pt x="28" y="158"/>
                  </a:lnTo>
                  <a:lnTo>
                    <a:pt x="26" y="157"/>
                  </a:lnTo>
                  <a:lnTo>
                    <a:pt x="26" y="156"/>
                  </a:lnTo>
                  <a:lnTo>
                    <a:pt x="23" y="152"/>
                  </a:lnTo>
                  <a:lnTo>
                    <a:pt x="20" y="150"/>
                  </a:lnTo>
                  <a:lnTo>
                    <a:pt x="20" y="149"/>
                  </a:lnTo>
                  <a:lnTo>
                    <a:pt x="17" y="147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4" y="140"/>
                  </a:lnTo>
                  <a:lnTo>
                    <a:pt x="10" y="135"/>
                  </a:lnTo>
                  <a:lnTo>
                    <a:pt x="9" y="133"/>
                  </a:lnTo>
                  <a:lnTo>
                    <a:pt x="9" y="131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4"/>
                  </a:lnTo>
                  <a:lnTo>
                    <a:pt x="5" y="123"/>
                  </a:lnTo>
                  <a:lnTo>
                    <a:pt x="3" y="120"/>
                  </a:lnTo>
                  <a:lnTo>
                    <a:pt x="3" y="119"/>
                  </a:lnTo>
                  <a:lnTo>
                    <a:pt x="3" y="116"/>
                  </a:lnTo>
                  <a:lnTo>
                    <a:pt x="2" y="115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9"/>
                  </a:lnTo>
                  <a:lnTo>
                    <a:pt x="0" y="94"/>
                  </a:lnTo>
                  <a:lnTo>
                    <a:pt x="1" y="91"/>
                  </a:lnTo>
                  <a:lnTo>
                    <a:pt x="1" y="89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1" y="82"/>
                  </a:lnTo>
                  <a:lnTo>
                    <a:pt x="1" y="81"/>
                  </a:lnTo>
                  <a:lnTo>
                    <a:pt x="2" y="77"/>
                  </a:lnTo>
                  <a:lnTo>
                    <a:pt x="2" y="72"/>
                  </a:lnTo>
                  <a:lnTo>
                    <a:pt x="3" y="72"/>
                  </a:lnTo>
                  <a:lnTo>
                    <a:pt x="3" y="68"/>
                  </a:lnTo>
                  <a:lnTo>
                    <a:pt x="5" y="67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1" y="51"/>
                  </a:lnTo>
                  <a:lnTo>
                    <a:pt x="14" y="51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7" y="43"/>
                  </a:lnTo>
                  <a:lnTo>
                    <a:pt x="19" y="42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5" y="35"/>
                  </a:lnTo>
                  <a:lnTo>
                    <a:pt x="26" y="33"/>
                  </a:lnTo>
                  <a:lnTo>
                    <a:pt x="28" y="30"/>
                  </a:lnTo>
                  <a:lnTo>
                    <a:pt x="28" y="2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3562" y="2037"/>
              <a:ext cx="193" cy="190"/>
            </a:xfrm>
            <a:custGeom>
              <a:avLst/>
              <a:gdLst/>
              <a:ahLst/>
              <a:cxnLst>
                <a:cxn ang="0">
                  <a:pos x="34" y="25"/>
                </a:cxn>
                <a:cxn ang="0">
                  <a:pos x="42" y="18"/>
                </a:cxn>
                <a:cxn ang="0">
                  <a:pos x="51" y="12"/>
                </a:cxn>
                <a:cxn ang="0">
                  <a:pos x="60" y="9"/>
                </a:cxn>
                <a:cxn ang="0">
                  <a:pos x="69" y="4"/>
                </a:cxn>
                <a:cxn ang="0">
                  <a:pos x="82" y="2"/>
                </a:cxn>
                <a:cxn ang="0">
                  <a:pos x="90" y="2"/>
                </a:cxn>
                <a:cxn ang="0">
                  <a:pos x="104" y="2"/>
                </a:cxn>
                <a:cxn ang="0">
                  <a:pos x="113" y="3"/>
                </a:cxn>
                <a:cxn ang="0">
                  <a:pos x="121" y="4"/>
                </a:cxn>
                <a:cxn ang="0">
                  <a:pos x="129" y="7"/>
                </a:cxn>
                <a:cxn ang="0">
                  <a:pos x="138" y="11"/>
                </a:cxn>
                <a:cxn ang="0">
                  <a:pos x="149" y="18"/>
                </a:cxn>
                <a:cxn ang="0">
                  <a:pos x="158" y="26"/>
                </a:cxn>
                <a:cxn ang="0">
                  <a:pos x="165" y="31"/>
                </a:cxn>
                <a:cxn ang="0">
                  <a:pos x="171" y="39"/>
                </a:cxn>
                <a:cxn ang="0">
                  <a:pos x="178" y="50"/>
                </a:cxn>
                <a:cxn ang="0">
                  <a:pos x="183" y="60"/>
                </a:cxn>
                <a:cxn ang="0">
                  <a:pos x="188" y="68"/>
                </a:cxn>
                <a:cxn ang="0">
                  <a:pos x="189" y="77"/>
                </a:cxn>
                <a:cxn ang="0">
                  <a:pos x="190" y="85"/>
                </a:cxn>
                <a:cxn ang="0">
                  <a:pos x="190" y="99"/>
                </a:cxn>
                <a:cxn ang="0">
                  <a:pos x="190" y="107"/>
                </a:cxn>
                <a:cxn ang="0">
                  <a:pos x="188" y="116"/>
                </a:cxn>
                <a:cxn ang="0">
                  <a:pos x="184" y="126"/>
                </a:cxn>
                <a:cxn ang="0">
                  <a:pos x="181" y="134"/>
                </a:cxn>
                <a:cxn ang="0">
                  <a:pos x="175" y="143"/>
                </a:cxn>
                <a:cxn ang="0">
                  <a:pos x="170" y="151"/>
                </a:cxn>
                <a:cxn ang="0">
                  <a:pos x="163" y="159"/>
                </a:cxn>
                <a:cxn ang="0">
                  <a:pos x="153" y="166"/>
                </a:cxn>
                <a:cxn ang="0">
                  <a:pos x="145" y="173"/>
                </a:cxn>
                <a:cxn ang="0">
                  <a:pos x="137" y="179"/>
                </a:cxn>
                <a:cxn ang="0">
                  <a:pos x="126" y="182"/>
                </a:cxn>
                <a:cxn ang="0">
                  <a:pos x="118" y="186"/>
                </a:cxn>
                <a:cxn ang="0">
                  <a:pos x="106" y="187"/>
                </a:cxn>
                <a:cxn ang="0">
                  <a:pos x="96" y="189"/>
                </a:cxn>
                <a:cxn ang="0">
                  <a:pos x="83" y="187"/>
                </a:cxn>
                <a:cxn ang="0">
                  <a:pos x="75" y="186"/>
                </a:cxn>
                <a:cxn ang="0">
                  <a:pos x="66" y="183"/>
                </a:cxn>
                <a:cxn ang="0">
                  <a:pos x="58" y="179"/>
                </a:cxn>
                <a:cxn ang="0">
                  <a:pos x="47" y="173"/>
                </a:cxn>
                <a:cxn ang="0">
                  <a:pos x="39" y="168"/>
                </a:cxn>
                <a:cxn ang="0">
                  <a:pos x="31" y="159"/>
                </a:cxn>
                <a:cxn ang="0">
                  <a:pos x="23" y="152"/>
                </a:cxn>
                <a:cxn ang="0">
                  <a:pos x="16" y="143"/>
                </a:cxn>
                <a:cxn ang="0">
                  <a:pos x="9" y="133"/>
                </a:cxn>
                <a:cxn ang="0">
                  <a:pos x="7" y="124"/>
                </a:cxn>
                <a:cxn ang="0">
                  <a:pos x="3" y="116"/>
                </a:cxn>
                <a:cxn ang="0">
                  <a:pos x="1" y="108"/>
                </a:cxn>
                <a:cxn ang="0">
                  <a:pos x="1" y="99"/>
                </a:cxn>
                <a:cxn ang="0">
                  <a:pos x="1" y="86"/>
                </a:cxn>
                <a:cxn ang="0">
                  <a:pos x="2" y="77"/>
                </a:cxn>
                <a:cxn ang="0">
                  <a:pos x="5" y="67"/>
                </a:cxn>
                <a:cxn ang="0">
                  <a:pos x="8" y="59"/>
                </a:cxn>
                <a:cxn ang="0">
                  <a:pos x="14" y="51"/>
                </a:cxn>
                <a:cxn ang="0">
                  <a:pos x="19" y="42"/>
                </a:cxn>
                <a:cxn ang="0">
                  <a:pos x="26" y="33"/>
                </a:cxn>
              </a:cxnLst>
              <a:rect l="0" t="0" r="r" b="b"/>
              <a:pathLst>
                <a:path w="193" h="190">
                  <a:moveTo>
                    <a:pt x="28" y="29"/>
                  </a:moveTo>
                  <a:lnTo>
                    <a:pt x="28" y="29"/>
                  </a:lnTo>
                  <a:lnTo>
                    <a:pt x="33" y="26"/>
                  </a:lnTo>
                  <a:lnTo>
                    <a:pt x="34" y="25"/>
                  </a:lnTo>
                  <a:lnTo>
                    <a:pt x="36" y="22"/>
                  </a:lnTo>
                  <a:lnTo>
                    <a:pt x="39" y="22"/>
                  </a:lnTo>
                  <a:lnTo>
                    <a:pt x="41" y="19"/>
                  </a:lnTo>
                  <a:lnTo>
                    <a:pt x="42" y="18"/>
                  </a:lnTo>
                  <a:lnTo>
                    <a:pt x="46" y="17"/>
                  </a:lnTo>
                  <a:lnTo>
                    <a:pt x="47" y="15"/>
                  </a:lnTo>
                  <a:lnTo>
                    <a:pt x="51" y="14"/>
                  </a:lnTo>
                  <a:lnTo>
                    <a:pt x="51" y="12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59" y="9"/>
                  </a:lnTo>
                  <a:lnTo>
                    <a:pt x="60" y="9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7" y="5"/>
                  </a:lnTo>
                  <a:lnTo>
                    <a:pt x="69" y="4"/>
                  </a:lnTo>
                  <a:lnTo>
                    <a:pt x="73" y="4"/>
                  </a:lnTo>
                  <a:lnTo>
                    <a:pt x="73" y="3"/>
                  </a:lnTo>
                  <a:lnTo>
                    <a:pt x="77" y="3"/>
                  </a:lnTo>
                  <a:lnTo>
                    <a:pt x="82" y="2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8" y="2"/>
                  </a:lnTo>
                  <a:lnTo>
                    <a:pt x="90" y="2"/>
                  </a:lnTo>
                  <a:lnTo>
                    <a:pt x="91" y="2"/>
                  </a:lnTo>
                  <a:lnTo>
                    <a:pt x="96" y="0"/>
                  </a:lnTo>
                  <a:lnTo>
                    <a:pt x="100" y="2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09" y="2"/>
                  </a:lnTo>
                  <a:lnTo>
                    <a:pt x="113" y="3"/>
                  </a:lnTo>
                  <a:lnTo>
                    <a:pt x="114" y="3"/>
                  </a:lnTo>
                  <a:lnTo>
                    <a:pt x="116" y="3"/>
                  </a:lnTo>
                  <a:lnTo>
                    <a:pt x="118" y="4"/>
                  </a:lnTo>
                  <a:lnTo>
                    <a:pt x="121" y="4"/>
                  </a:lnTo>
                  <a:lnTo>
                    <a:pt x="122" y="4"/>
                  </a:lnTo>
                  <a:lnTo>
                    <a:pt x="125" y="5"/>
                  </a:lnTo>
                  <a:lnTo>
                    <a:pt x="126" y="7"/>
                  </a:lnTo>
                  <a:lnTo>
                    <a:pt x="129" y="7"/>
                  </a:lnTo>
                  <a:lnTo>
                    <a:pt x="131" y="9"/>
                  </a:lnTo>
                  <a:lnTo>
                    <a:pt x="133" y="10"/>
                  </a:lnTo>
                  <a:lnTo>
                    <a:pt x="134" y="10"/>
                  </a:lnTo>
                  <a:lnTo>
                    <a:pt x="138" y="11"/>
                  </a:lnTo>
                  <a:lnTo>
                    <a:pt x="141" y="14"/>
                  </a:lnTo>
                  <a:lnTo>
                    <a:pt x="145" y="15"/>
                  </a:lnTo>
                  <a:lnTo>
                    <a:pt x="146" y="17"/>
                  </a:lnTo>
                  <a:lnTo>
                    <a:pt x="149" y="18"/>
                  </a:lnTo>
                  <a:lnTo>
                    <a:pt x="151" y="21"/>
                  </a:lnTo>
                  <a:lnTo>
                    <a:pt x="153" y="21"/>
                  </a:lnTo>
                  <a:lnTo>
                    <a:pt x="156" y="23"/>
                  </a:lnTo>
                  <a:lnTo>
                    <a:pt x="158" y="26"/>
                  </a:lnTo>
                  <a:lnTo>
                    <a:pt x="159" y="26"/>
                  </a:lnTo>
                  <a:lnTo>
                    <a:pt x="162" y="29"/>
                  </a:lnTo>
                  <a:lnTo>
                    <a:pt x="163" y="30"/>
                  </a:lnTo>
                  <a:lnTo>
                    <a:pt x="165" y="31"/>
                  </a:lnTo>
                  <a:lnTo>
                    <a:pt x="165" y="33"/>
                  </a:lnTo>
                  <a:lnTo>
                    <a:pt x="168" y="36"/>
                  </a:lnTo>
                  <a:lnTo>
                    <a:pt x="171" y="38"/>
                  </a:lnTo>
                  <a:lnTo>
                    <a:pt x="171" y="39"/>
                  </a:lnTo>
                  <a:lnTo>
                    <a:pt x="174" y="43"/>
                  </a:lnTo>
                  <a:lnTo>
                    <a:pt x="175" y="45"/>
                  </a:lnTo>
                  <a:lnTo>
                    <a:pt x="176" y="46"/>
                  </a:lnTo>
                  <a:lnTo>
                    <a:pt x="178" y="50"/>
                  </a:lnTo>
                  <a:lnTo>
                    <a:pt x="181" y="53"/>
                  </a:lnTo>
                  <a:lnTo>
                    <a:pt x="182" y="56"/>
                  </a:lnTo>
                  <a:lnTo>
                    <a:pt x="182" y="58"/>
                  </a:lnTo>
                  <a:lnTo>
                    <a:pt x="183" y="60"/>
                  </a:lnTo>
                  <a:lnTo>
                    <a:pt x="184" y="61"/>
                  </a:lnTo>
                  <a:lnTo>
                    <a:pt x="184" y="64"/>
                  </a:lnTo>
                  <a:lnTo>
                    <a:pt x="187" y="66"/>
                  </a:lnTo>
                  <a:lnTo>
                    <a:pt x="188" y="68"/>
                  </a:lnTo>
                  <a:lnTo>
                    <a:pt x="188" y="70"/>
                  </a:lnTo>
                  <a:lnTo>
                    <a:pt x="188" y="72"/>
                  </a:lnTo>
                  <a:lnTo>
                    <a:pt x="189" y="74"/>
                  </a:lnTo>
                  <a:lnTo>
                    <a:pt x="189" y="77"/>
                  </a:lnTo>
                  <a:lnTo>
                    <a:pt x="189" y="78"/>
                  </a:lnTo>
                  <a:lnTo>
                    <a:pt x="190" y="81"/>
                  </a:lnTo>
                  <a:lnTo>
                    <a:pt x="190" y="82"/>
                  </a:lnTo>
                  <a:lnTo>
                    <a:pt x="190" y="85"/>
                  </a:lnTo>
                  <a:lnTo>
                    <a:pt x="190" y="86"/>
                  </a:lnTo>
                  <a:lnTo>
                    <a:pt x="190" y="91"/>
                  </a:lnTo>
                  <a:lnTo>
                    <a:pt x="192" y="94"/>
                  </a:lnTo>
                  <a:lnTo>
                    <a:pt x="190" y="99"/>
                  </a:lnTo>
                  <a:lnTo>
                    <a:pt x="190" y="100"/>
                  </a:lnTo>
                  <a:lnTo>
                    <a:pt x="190" y="102"/>
                  </a:lnTo>
                  <a:lnTo>
                    <a:pt x="190" y="103"/>
                  </a:lnTo>
                  <a:lnTo>
                    <a:pt x="190" y="107"/>
                  </a:lnTo>
                  <a:lnTo>
                    <a:pt x="190" y="108"/>
                  </a:lnTo>
                  <a:lnTo>
                    <a:pt x="189" y="112"/>
                  </a:lnTo>
                  <a:lnTo>
                    <a:pt x="189" y="116"/>
                  </a:lnTo>
                  <a:lnTo>
                    <a:pt x="188" y="116"/>
                  </a:lnTo>
                  <a:lnTo>
                    <a:pt x="188" y="120"/>
                  </a:lnTo>
                  <a:lnTo>
                    <a:pt x="187" y="122"/>
                  </a:lnTo>
                  <a:lnTo>
                    <a:pt x="184" y="124"/>
                  </a:lnTo>
                  <a:lnTo>
                    <a:pt x="184" y="126"/>
                  </a:lnTo>
                  <a:lnTo>
                    <a:pt x="183" y="128"/>
                  </a:lnTo>
                  <a:lnTo>
                    <a:pt x="183" y="130"/>
                  </a:lnTo>
                  <a:lnTo>
                    <a:pt x="182" y="134"/>
                  </a:lnTo>
                  <a:lnTo>
                    <a:pt x="181" y="134"/>
                  </a:lnTo>
                  <a:lnTo>
                    <a:pt x="180" y="138"/>
                  </a:lnTo>
                  <a:lnTo>
                    <a:pt x="178" y="138"/>
                  </a:lnTo>
                  <a:lnTo>
                    <a:pt x="176" y="142"/>
                  </a:lnTo>
                  <a:lnTo>
                    <a:pt x="175" y="143"/>
                  </a:lnTo>
                  <a:lnTo>
                    <a:pt x="174" y="147"/>
                  </a:lnTo>
                  <a:lnTo>
                    <a:pt x="172" y="148"/>
                  </a:lnTo>
                  <a:lnTo>
                    <a:pt x="170" y="150"/>
                  </a:lnTo>
                  <a:lnTo>
                    <a:pt x="170" y="151"/>
                  </a:lnTo>
                  <a:lnTo>
                    <a:pt x="166" y="155"/>
                  </a:lnTo>
                  <a:lnTo>
                    <a:pt x="165" y="156"/>
                  </a:lnTo>
                  <a:lnTo>
                    <a:pt x="163" y="158"/>
                  </a:lnTo>
                  <a:lnTo>
                    <a:pt x="163" y="159"/>
                  </a:lnTo>
                  <a:lnTo>
                    <a:pt x="158" y="163"/>
                  </a:lnTo>
                  <a:lnTo>
                    <a:pt x="157" y="164"/>
                  </a:lnTo>
                  <a:lnTo>
                    <a:pt x="155" y="166"/>
                  </a:lnTo>
                  <a:lnTo>
                    <a:pt x="153" y="166"/>
                  </a:lnTo>
                  <a:lnTo>
                    <a:pt x="150" y="170"/>
                  </a:lnTo>
                  <a:lnTo>
                    <a:pt x="149" y="171"/>
                  </a:lnTo>
                  <a:lnTo>
                    <a:pt x="146" y="172"/>
                  </a:lnTo>
                  <a:lnTo>
                    <a:pt x="145" y="173"/>
                  </a:lnTo>
                  <a:lnTo>
                    <a:pt x="140" y="175"/>
                  </a:lnTo>
                  <a:lnTo>
                    <a:pt x="140" y="176"/>
                  </a:lnTo>
                  <a:lnTo>
                    <a:pt x="137" y="178"/>
                  </a:lnTo>
                  <a:lnTo>
                    <a:pt x="137" y="179"/>
                  </a:lnTo>
                  <a:lnTo>
                    <a:pt x="132" y="180"/>
                  </a:lnTo>
                  <a:lnTo>
                    <a:pt x="131" y="180"/>
                  </a:lnTo>
                  <a:lnTo>
                    <a:pt x="128" y="182"/>
                  </a:lnTo>
                  <a:lnTo>
                    <a:pt x="126" y="182"/>
                  </a:lnTo>
                  <a:lnTo>
                    <a:pt x="124" y="183"/>
                  </a:lnTo>
                  <a:lnTo>
                    <a:pt x="122" y="184"/>
                  </a:lnTo>
                  <a:lnTo>
                    <a:pt x="118" y="184"/>
                  </a:lnTo>
                  <a:lnTo>
                    <a:pt x="118" y="186"/>
                  </a:lnTo>
                  <a:lnTo>
                    <a:pt x="114" y="186"/>
                  </a:lnTo>
                  <a:lnTo>
                    <a:pt x="109" y="187"/>
                  </a:lnTo>
                  <a:lnTo>
                    <a:pt x="108" y="187"/>
                  </a:lnTo>
                  <a:lnTo>
                    <a:pt x="106" y="187"/>
                  </a:lnTo>
                  <a:lnTo>
                    <a:pt x="104" y="187"/>
                  </a:lnTo>
                  <a:lnTo>
                    <a:pt x="101" y="187"/>
                  </a:lnTo>
                  <a:lnTo>
                    <a:pt x="100" y="187"/>
                  </a:lnTo>
                  <a:lnTo>
                    <a:pt x="96" y="189"/>
                  </a:lnTo>
                  <a:lnTo>
                    <a:pt x="91" y="187"/>
                  </a:lnTo>
                  <a:lnTo>
                    <a:pt x="88" y="187"/>
                  </a:lnTo>
                  <a:lnTo>
                    <a:pt x="85" y="187"/>
                  </a:lnTo>
                  <a:lnTo>
                    <a:pt x="83" y="187"/>
                  </a:lnTo>
                  <a:lnTo>
                    <a:pt x="82" y="187"/>
                  </a:lnTo>
                  <a:lnTo>
                    <a:pt x="79" y="186"/>
                  </a:lnTo>
                  <a:lnTo>
                    <a:pt x="77" y="186"/>
                  </a:lnTo>
                  <a:lnTo>
                    <a:pt x="75" y="186"/>
                  </a:lnTo>
                  <a:lnTo>
                    <a:pt x="73" y="184"/>
                  </a:lnTo>
                  <a:lnTo>
                    <a:pt x="71" y="184"/>
                  </a:lnTo>
                  <a:lnTo>
                    <a:pt x="69" y="184"/>
                  </a:lnTo>
                  <a:lnTo>
                    <a:pt x="66" y="183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0" y="180"/>
                  </a:lnTo>
                  <a:lnTo>
                    <a:pt x="58" y="179"/>
                  </a:lnTo>
                  <a:lnTo>
                    <a:pt x="57" y="179"/>
                  </a:lnTo>
                  <a:lnTo>
                    <a:pt x="54" y="178"/>
                  </a:lnTo>
                  <a:lnTo>
                    <a:pt x="50" y="175"/>
                  </a:lnTo>
                  <a:lnTo>
                    <a:pt x="47" y="173"/>
                  </a:lnTo>
                  <a:lnTo>
                    <a:pt x="46" y="172"/>
                  </a:lnTo>
                  <a:lnTo>
                    <a:pt x="42" y="171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5" y="165"/>
                  </a:lnTo>
                  <a:lnTo>
                    <a:pt x="33" y="163"/>
                  </a:lnTo>
                  <a:lnTo>
                    <a:pt x="32" y="163"/>
                  </a:lnTo>
                  <a:lnTo>
                    <a:pt x="31" y="159"/>
                  </a:lnTo>
                  <a:lnTo>
                    <a:pt x="28" y="158"/>
                  </a:lnTo>
                  <a:lnTo>
                    <a:pt x="26" y="157"/>
                  </a:lnTo>
                  <a:lnTo>
                    <a:pt x="26" y="156"/>
                  </a:lnTo>
                  <a:lnTo>
                    <a:pt x="23" y="152"/>
                  </a:lnTo>
                  <a:lnTo>
                    <a:pt x="20" y="150"/>
                  </a:lnTo>
                  <a:lnTo>
                    <a:pt x="20" y="149"/>
                  </a:lnTo>
                  <a:lnTo>
                    <a:pt x="17" y="147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4" y="140"/>
                  </a:lnTo>
                  <a:lnTo>
                    <a:pt x="10" y="135"/>
                  </a:lnTo>
                  <a:lnTo>
                    <a:pt x="9" y="133"/>
                  </a:lnTo>
                  <a:lnTo>
                    <a:pt x="9" y="131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4"/>
                  </a:lnTo>
                  <a:lnTo>
                    <a:pt x="5" y="123"/>
                  </a:lnTo>
                  <a:lnTo>
                    <a:pt x="3" y="120"/>
                  </a:lnTo>
                  <a:lnTo>
                    <a:pt x="3" y="119"/>
                  </a:lnTo>
                  <a:lnTo>
                    <a:pt x="3" y="116"/>
                  </a:lnTo>
                  <a:lnTo>
                    <a:pt x="2" y="115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9"/>
                  </a:lnTo>
                  <a:lnTo>
                    <a:pt x="0" y="94"/>
                  </a:lnTo>
                  <a:lnTo>
                    <a:pt x="1" y="91"/>
                  </a:lnTo>
                  <a:lnTo>
                    <a:pt x="1" y="89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1" y="82"/>
                  </a:lnTo>
                  <a:lnTo>
                    <a:pt x="1" y="81"/>
                  </a:lnTo>
                  <a:lnTo>
                    <a:pt x="2" y="77"/>
                  </a:lnTo>
                  <a:lnTo>
                    <a:pt x="2" y="72"/>
                  </a:lnTo>
                  <a:lnTo>
                    <a:pt x="3" y="72"/>
                  </a:lnTo>
                  <a:lnTo>
                    <a:pt x="3" y="68"/>
                  </a:lnTo>
                  <a:lnTo>
                    <a:pt x="5" y="67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1" y="51"/>
                  </a:lnTo>
                  <a:lnTo>
                    <a:pt x="14" y="51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7" y="43"/>
                  </a:lnTo>
                  <a:lnTo>
                    <a:pt x="19" y="42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5" y="35"/>
                  </a:lnTo>
                  <a:lnTo>
                    <a:pt x="26" y="33"/>
                  </a:lnTo>
                  <a:lnTo>
                    <a:pt x="28" y="30"/>
                  </a:lnTo>
                  <a:lnTo>
                    <a:pt x="28" y="29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000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67" name="Freeform 54"/>
            <p:cNvSpPr>
              <a:spLocks/>
            </p:cNvSpPr>
            <p:nvPr/>
          </p:nvSpPr>
          <p:spPr bwMode="auto">
            <a:xfrm>
              <a:off x="2763" y="3414"/>
              <a:ext cx="195" cy="189"/>
            </a:xfrm>
            <a:custGeom>
              <a:avLst/>
              <a:gdLst>
                <a:gd name="T0" fmla="*/ 38 w 195"/>
                <a:gd name="T1" fmla="*/ 22 h 189"/>
                <a:gd name="T2" fmla="*/ 47 w 195"/>
                <a:gd name="T3" fmla="*/ 15 h 189"/>
                <a:gd name="T4" fmla="*/ 59 w 195"/>
                <a:gd name="T5" fmla="*/ 8 h 189"/>
                <a:gd name="T6" fmla="*/ 70 w 195"/>
                <a:gd name="T7" fmla="*/ 3 h 189"/>
                <a:gd name="T8" fmla="*/ 82 w 195"/>
                <a:gd name="T9" fmla="*/ 1 h 189"/>
                <a:gd name="T10" fmla="*/ 92 w 195"/>
                <a:gd name="T11" fmla="*/ 1 h 189"/>
                <a:gd name="T12" fmla="*/ 105 w 195"/>
                <a:gd name="T13" fmla="*/ 1 h 189"/>
                <a:gd name="T14" fmla="*/ 114 w 195"/>
                <a:gd name="T15" fmla="*/ 2 h 189"/>
                <a:gd name="T16" fmla="*/ 125 w 195"/>
                <a:gd name="T17" fmla="*/ 5 h 189"/>
                <a:gd name="T18" fmla="*/ 136 w 195"/>
                <a:gd name="T19" fmla="*/ 9 h 189"/>
                <a:gd name="T20" fmla="*/ 146 w 195"/>
                <a:gd name="T21" fmla="*/ 15 h 189"/>
                <a:gd name="T22" fmla="*/ 154 w 195"/>
                <a:gd name="T23" fmla="*/ 19 h 189"/>
                <a:gd name="T24" fmla="*/ 162 w 195"/>
                <a:gd name="T25" fmla="*/ 28 h 189"/>
                <a:gd name="T26" fmla="*/ 170 w 195"/>
                <a:gd name="T27" fmla="*/ 35 h 189"/>
                <a:gd name="T28" fmla="*/ 177 w 195"/>
                <a:gd name="T29" fmla="*/ 44 h 189"/>
                <a:gd name="T30" fmla="*/ 182 w 195"/>
                <a:gd name="T31" fmla="*/ 52 h 189"/>
                <a:gd name="T32" fmla="*/ 186 w 195"/>
                <a:gd name="T33" fmla="*/ 64 h 189"/>
                <a:gd name="T34" fmla="*/ 190 w 195"/>
                <a:gd name="T35" fmla="*/ 73 h 189"/>
                <a:gd name="T36" fmla="*/ 191 w 195"/>
                <a:gd name="T37" fmla="*/ 84 h 189"/>
                <a:gd name="T38" fmla="*/ 194 w 195"/>
                <a:gd name="T39" fmla="*/ 94 h 189"/>
                <a:gd name="T40" fmla="*/ 191 w 195"/>
                <a:gd name="T41" fmla="*/ 106 h 189"/>
                <a:gd name="T42" fmla="*/ 189 w 195"/>
                <a:gd name="T43" fmla="*/ 115 h 189"/>
                <a:gd name="T44" fmla="*/ 185 w 195"/>
                <a:gd name="T45" fmla="*/ 128 h 189"/>
                <a:gd name="T46" fmla="*/ 179 w 195"/>
                <a:gd name="T47" fmla="*/ 137 h 189"/>
                <a:gd name="T48" fmla="*/ 171 w 195"/>
                <a:gd name="T49" fmla="*/ 150 h 189"/>
                <a:gd name="T50" fmla="*/ 164 w 195"/>
                <a:gd name="T51" fmla="*/ 159 h 189"/>
                <a:gd name="T52" fmla="*/ 152 w 195"/>
                <a:gd name="T53" fmla="*/ 169 h 189"/>
                <a:gd name="T54" fmla="*/ 141 w 195"/>
                <a:gd name="T55" fmla="*/ 176 h 189"/>
                <a:gd name="T56" fmla="*/ 129 w 195"/>
                <a:gd name="T57" fmla="*/ 180 h 189"/>
                <a:gd name="T58" fmla="*/ 119 w 195"/>
                <a:gd name="T59" fmla="*/ 185 h 189"/>
                <a:gd name="T60" fmla="*/ 106 w 195"/>
                <a:gd name="T61" fmla="*/ 186 h 189"/>
                <a:gd name="T62" fmla="*/ 97 w 195"/>
                <a:gd name="T63" fmla="*/ 188 h 189"/>
                <a:gd name="T64" fmla="*/ 83 w 195"/>
                <a:gd name="T65" fmla="*/ 186 h 189"/>
                <a:gd name="T66" fmla="*/ 74 w 195"/>
                <a:gd name="T67" fmla="*/ 184 h 189"/>
                <a:gd name="T68" fmla="*/ 63 w 195"/>
                <a:gd name="T69" fmla="*/ 180 h 189"/>
                <a:gd name="T70" fmla="*/ 55 w 195"/>
                <a:gd name="T71" fmla="*/ 177 h 189"/>
                <a:gd name="T72" fmla="*/ 43 w 195"/>
                <a:gd name="T73" fmla="*/ 170 h 189"/>
                <a:gd name="T74" fmla="*/ 37 w 195"/>
                <a:gd name="T75" fmla="*/ 164 h 189"/>
                <a:gd name="T76" fmla="*/ 26 w 195"/>
                <a:gd name="T77" fmla="*/ 156 h 189"/>
                <a:gd name="T78" fmla="*/ 21 w 195"/>
                <a:gd name="T79" fmla="*/ 148 h 189"/>
                <a:gd name="T80" fmla="*/ 14 w 195"/>
                <a:gd name="T81" fmla="*/ 138 h 189"/>
                <a:gd name="T82" fmla="*/ 9 w 195"/>
                <a:gd name="T83" fmla="*/ 130 h 189"/>
                <a:gd name="T84" fmla="*/ 4 w 195"/>
                <a:gd name="T85" fmla="*/ 120 h 189"/>
                <a:gd name="T86" fmla="*/ 3 w 195"/>
                <a:gd name="T87" fmla="*/ 110 h 189"/>
                <a:gd name="T88" fmla="*/ 1 w 195"/>
                <a:gd name="T89" fmla="*/ 98 h 189"/>
                <a:gd name="T90" fmla="*/ 1 w 195"/>
                <a:gd name="T91" fmla="*/ 88 h 189"/>
                <a:gd name="T92" fmla="*/ 3 w 195"/>
                <a:gd name="T93" fmla="*/ 75 h 189"/>
                <a:gd name="T94" fmla="*/ 5 w 195"/>
                <a:gd name="T95" fmla="*/ 66 h 189"/>
                <a:gd name="T96" fmla="*/ 9 w 195"/>
                <a:gd name="T97" fmla="*/ 54 h 189"/>
                <a:gd name="T98" fmla="*/ 16 w 195"/>
                <a:gd name="T99" fmla="*/ 44 h 189"/>
                <a:gd name="T100" fmla="*/ 25 w 195"/>
                <a:gd name="T101" fmla="*/ 33 h 1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5"/>
                <a:gd name="T154" fmla="*/ 0 h 189"/>
                <a:gd name="T155" fmla="*/ 195 w 195"/>
                <a:gd name="T156" fmla="*/ 189 h 1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5" h="189">
                  <a:moveTo>
                    <a:pt x="29" y="28"/>
                  </a:moveTo>
                  <a:lnTo>
                    <a:pt x="29" y="28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1" y="18"/>
                  </a:lnTo>
                  <a:lnTo>
                    <a:pt x="43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51" y="14"/>
                  </a:lnTo>
                  <a:lnTo>
                    <a:pt x="51" y="11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59" y="8"/>
                  </a:lnTo>
                  <a:lnTo>
                    <a:pt x="62" y="8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9" y="5"/>
                  </a:lnTo>
                  <a:lnTo>
                    <a:pt x="70" y="3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7" y="0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11" y="1"/>
                  </a:lnTo>
                  <a:lnTo>
                    <a:pt x="113" y="2"/>
                  </a:lnTo>
                  <a:lnTo>
                    <a:pt x="114" y="2"/>
                  </a:lnTo>
                  <a:lnTo>
                    <a:pt x="117" y="2"/>
                  </a:lnTo>
                  <a:lnTo>
                    <a:pt x="119" y="3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5" y="5"/>
                  </a:lnTo>
                  <a:lnTo>
                    <a:pt x="128" y="7"/>
                  </a:lnTo>
                  <a:lnTo>
                    <a:pt x="130" y="7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36" y="9"/>
                  </a:lnTo>
                  <a:lnTo>
                    <a:pt x="138" y="10"/>
                  </a:lnTo>
                  <a:lnTo>
                    <a:pt x="142" y="14"/>
                  </a:lnTo>
                  <a:lnTo>
                    <a:pt x="146" y="15"/>
                  </a:lnTo>
                  <a:lnTo>
                    <a:pt x="147" y="16"/>
                  </a:lnTo>
                  <a:lnTo>
                    <a:pt x="149" y="17"/>
                  </a:lnTo>
                  <a:lnTo>
                    <a:pt x="153" y="19"/>
                  </a:lnTo>
                  <a:lnTo>
                    <a:pt x="154" y="19"/>
                  </a:lnTo>
                  <a:lnTo>
                    <a:pt x="156" y="23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2" y="28"/>
                  </a:lnTo>
                  <a:lnTo>
                    <a:pt x="164" y="30"/>
                  </a:lnTo>
                  <a:lnTo>
                    <a:pt x="166" y="31"/>
                  </a:lnTo>
                  <a:lnTo>
                    <a:pt x="166" y="32"/>
                  </a:lnTo>
                  <a:lnTo>
                    <a:pt x="170" y="35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4" y="42"/>
                  </a:lnTo>
                  <a:lnTo>
                    <a:pt x="177" y="44"/>
                  </a:lnTo>
                  <a:lnTo>
                    <a:pt x="178" y="46"/>
                  </a:lnTo>
                  <a:lnTo>
                    <a:pt x="179" y="49"/>
                  </a:lnTo>
                  <a:lnTo>
                    <a:pt x="182" y="52"/>
                  </a:lnTo>
                  <a:lnTo>
                    <a:pt x="183" y="56"/>
                  </a:lnTo>
                  <a:lnTo>
                    <a:pt x="183" y="57"/>
                  </a:lnTo>
                  <a:lnTo>
                    <a:pt x="185" y="59"/>
                  </a:lnTo>
                  <a:lnTo>
                    <a:pt x="186" y="61"/>
                  </a:lnTo>
                  <a:lnTo>
                    <a:pt x="186" y="64"/>
                  </a:lnTo>
                  <a:lnTo>
                    <a:pt x="188" y="65"/>
                  </a:lnTo>
                  <a:lnTo>
                    <a:pt x="189" y="67"/>
                  </a:lnTo>
                  <a:lnTo>
                    <a:pt x="189" y="70"/>
                  </a:lnTo>
                  <a:lnTo>
                    <a:pt x="189" y="72"/>
                  </a:lnTo>
                  <a:lnTo>
                    <a:pt x="190" y="73"/>
                  </a:lnTo>
                  <a:lnTo>
                    <a:pt x="190" y="75"/>
                  </a:lnTo>
                  <a:lnTo>
                    <a:pt x="190" y="78"/>
                  </a:lnTo>
                  <a:lnTo>
                    <a:pt x="191" y="80"/>
                  </a:lnTo>
                  <a:lnTo>
                    <a:pt x="191" y="81"/>
                  </a:lnTo>
                  <a:lnTo>
                    <a:pt x="191" y="84"/>
                  </a:lnTo>
                  <a:lnTo>
                    <a:pt x="191" y="86"/>
                  </a:lnTo>
                  <a:lnTo>
                    <a:pt x="191" y="89"/>
                  </a:lnTo>
                  <a:lnTo>
                    <a:pt x="194" y="94"/>
                  </a:lnTo>
                  <a:lnTo>
                    <a:pt x="191" y="98"/>
                  </a:lnTo>
                  <a:lnTo>
                    <a:pt x="191" y="99"/>
                  </a:lnTo>
                  <a:lnTo>
                    <a:pt x="191" y="102"/>
                  </a:lnTo>
                  <a:lnTo>
                    <a:pt x="191" y="103"/>
                  </a:lnTo>
                  <a:lnTo>
                    <a:pt x="191" y="106"/>
                  </a:lnTo>
                  <a:lnTo>
                    <a:pt x="191" y="107"/>
                  </a:lnTo>
                  <a:lnTo>
                    <a:pt x="190" y="112"/>
                  </a:lnTo>
                  <a:lnTo>
                    <a:pt x="190" y="115"/>
                  </a:lnTo>
                  <a:lnTo>
                    <a:pt x="189" y="115"/>
                  </a:lnTo>
                  <a:lnTo>
                    <a:pt x="189" y="120"/>
                  </a:lnTo>
                  <a:lnTo>
                    <a:pt x="188" y="121"/>
                  </a:lnTo>
                  <a:lnTo>
                    <a:pt x="186" y="123"/>
                  </a:lnTo>
                  <a:lnTo>
                    <a:pt x="186" y="124"/>
                  </a:lnTo>
                  <a:lnTo>
                    <a:pt x="185" y="128"/>
                  </a:lnTo>
                  <a:lnTo>
                    <a:pt x="185" y="129"/>
                  </a:lnTo>
                  <a:lnTo>
                    <a:pt x="183" y="134"/>
                  </a:lnTo>
                  <a:lnTo>
                    <a:pt x="182" y="134"/>
                  </a:lnTo>
                  <a:lnTo>
                    <a:pt x="180" y="137"/>
                  </a:lnTo>
                  <a:lnTo>
                    <a:pt x="179" y="137"/>
                  </a:lnTo>
                  <a:lnTo>
                    <a:pt x="178" y="142"/>
                  </a:lnTo>
                  <a:lnTo>
                    <a:pt x="177" y="143"/>
                  </a:lnTo>
                  <a:lnTo>
                    <a:pt x="174" y="145"/>
                  </a:lnTo>
                  <a:lnTo>
                    <a:pt x="173" y="147"/>
                  </a:lnTo>
                  <a:lnTo>
                    <a:pt x="171" y="150"/>
                  </a:lnTo>
                  <a:lnTo>
                    <a:pt x="171" y="151"/>
                  </a:lnTo>
                  <a:lnTo>
                    <a:pt x="168" y="154"/>
                  </a:lnTo>
                  <a:lnTo>
                    <a:pt x="166" y="155"/>
                  </a:lnTo>
                  <a:lnTo>
                    <a:pt x="164" y="158"/>
                  </a:lnTo>
                  <a:lnTo>
                    <a:pt x="164" y="159"/>
                  </a:lnTo>
                  <a:lnTo>
                    <a:pt x="160" y="162"/>
                  </a:lnTo>
                  <a:lnTo>
                    <a:pt x="158" y="163"/>
                  </a:lnTo>
                  <a:lnTo>
                    <a:pt x="155" y="166"/>
                  </a:lnTo>
                  <a:lnTo>
                    <a:pt x="154" y="166"/>
                  </a:lnTo>
                  <a:lnTo>
                    <a:pt x="152" y="169"/>
                  </a:lnTo>
                  <a:lnTo>
                    <a:pt x="149" y="170"/>
                  </a:lnTo>
                  <a:lnTo>
                    <a:pt x="147" y="171"/>
                  </a:lnTo>
                  <a:lnTo>
                    <a:pt x="146" y="172"/>
                  </a:lnTo>
                  <a:lnTo>
                    <a:pt x="141" y="175"/>
                  </a:lnTo>
                  <a:lnTo>
                    <a:pt x="141" y="176"/>
                  </a:lnTo>
                  <a:lnTo>
                    <a:pt x="137" y="177"/>
                  </a:lnTo>
                  <a:lnTo>
                    <a:pt x="137" y="178"/>
                  </a:lnTo>
                  <a:lnTo>
                    <a:pt x="132" y="179"/>
                  </a:lnTo>
                  <a:lnTo>
                    <a:pt x="131" y="179"/>
                  </a:lnTo>
                  <a:lnTo>
                    <a:pt x="129" y="180"/>
                  </a:lnTo>
                  <a:lnTo>
                    <a:pt x="128" y="180"/>
                  </a:lnTo>
                  <a:lnTo>
                    <a:pt x="124" y="183"/>
                  </a:lnTo>
                  <a:lnTo>
                    <a:pt x="123" y="184"/>
                  </a:lnTo>
                  <a:lnTo>
                    <a:pt x="119" y="184"/>
                  </a:lnTo>
                  <a:lnTo>
                    <a:pt x="119" y="185"/>
                  </a:lnTo>
                  <a:lnTo>
                    <a:pt x="114" y="185"/>
                  </a:lnTo>
                  <a:lnTo>
                    <a:pt x="111" y="186"/>
                  </a:lnTo>
                  <a:lnTo>
                    <a:pt x="108" y="186"/>
                  </a:lnTo>
                  <a:lnTo>
                    <a:pt x="106" y="186"/>
                  </a:lnTo>
                  <a:lnTo>
                    <a:pt x="105" y="186"/>
                  </a:lnTo>
                  <a:lnTo>
                    <a:pt x="102" y="186"/>
                  </a:lnTo>
                  <a:lnTo>
                    <a:pt x="100" y="186"/>
                  </a:lnTo>
                  <a:lnTo>
                    <a:pt x="97" y="188"/>
                  </a:lnTo>
                  <a:lnTo>
                    <a:pt x="92" y="186"/>
                  </a:lnTo>
                  <a:lnTo>
                    <a:pt x="88" y="186"/>
                  </a:lnTo>
                  <a:lnTo>
                    <a:pt x="87" y="186"/>
                  </a:lnTo>
                  <a:lnTo>
                    <a:pt x="83" y="186"/>
                  </a:lnTo>
                  <a:lnTo>
                    <a:pt x="82" y="186"/>
                  </a:lnTo>
                  <a:lnTo>
                    <a:pt x="80" y="185"/>
                  </a:lnTo>
                  <a:lnTo>
                    <a:pt x="79" y="185"/>
                  </a:lnTo>
                  <a:lnTo>
                    <a:pt x="75" y="185"/>
                  </a:lnTo>
                  <a:lnTo>
                    <a:pt x="74" y="184"/>
                  </a:lnTo>
                  <a:lnTo>
                    <a:pt x="71" y="184"/>
                  </a:lnTo>
                  <a:lnTo>
                    <a:pt x="70" y="184"/>
                  </a:lnTo>
                  <a:lnTo>
                    <a:pt x="67" y="183"/>
                  </a:lnTo>
                  <a:lnTo>
                    <a:pt x="65" y="180"/>
                  </a:lnTo>
                  <a:lnTo>
                    <a:pt x="63" y="180"/>
                  </a:lnTo>
                  <a:lnTo>
                    <a:pt x="62" y="179"/>
                  </a:lnTo>
                  <a:lnTo>
                    <a:pt x="58" y="178"/>
                  </a:lnTo>
                  <a:lnTo>
                    <a:pt x="57" y="178"/>
                  </a:lnTo>
                  <a:lnTo>
                    <a:pt x="55" y="177"/>
                  </a:lnTo>
                  <a:lnTo>
                    <a:pt x="50" y="175"/>
                  </a:lnTo>
                  <a:lnTo>
                    <a:pt x="47" y="172"/>
                  </a:lnTo>
                  <a:lnTo>
                    <a:pt x="46" y="171"/>
                  </a:lnTo>
                  <a:lnTo>
                    <a:pt x="43" y="170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7" y="164"/>
                  </a:lnTo>
                  <a:lnTo>
                    <a:pt x="33" y="162"/>
                  </a:lnTo>
                  <a:lnTo>
                    <a:pt x="32" y="162"/>
                  </a:lnTo>
                  <a:lnTo>
                    <a:pt x="31" y="159"/>
                  </a:lnTo>
                  <a:lnTo>
                    <a:pt x="29" y="158"/>
                  </a:lnTo>
                  <a:lnTo>
                    <a:pt x="26" y="156"/>
                  </a:lnTo>
                  <a:lnTo>
                    <a:pt x="26" y="155"/>
                  </a:lnTo>
                  <a:lnTo>
                    <a:pt x="23" y="152"/>
                  </a:lnTo>
                  <a:lnTo>
                    <a:pt x="21" y="150"/>
                  </a:lnTo>
                  <a:lnTo>
                    <a:pt x="21" y="148"/>
                  </a:lnTo>
                  <a:lnTo>
                    <a:pt x="17" y="145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4" y="138"/>
                  </a:lnTo>
                  <a:lnTo>
                    <a:pt x="11" y="135"/>
                  </a:lnTo>
                  <a:lnTo>
                    <a:pt x="9" y="131"/>
                  </a:lnTo>
                  <a:lnTo>
                    <a:pt x="9" y="130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3"/>
                  </a:lnTo>
                  <a:lnTo>
                    <a:pt x="5" y="122"/>
                  </a:lnTo>
                  <a:lnTo>
                    <a:pt x="4" y="120"/>
                  </a:lnTo>
                  <a:lnTo>
                    <a:pt x="4" y="119"/>
                  </a:lnTo>
                  <a:lnTo>
                    <a:pt x="4" y="115"/>
                  </a:lnTo>
                  <a:lnTo>
                    <a:pt x="3" y="114"/>
                  </a:lnTo>
                  <a:lnTo>
                    <a:pt x="3" y="112"/>
                  </a:lnTo>
                  <a:lnTo>
                    <a:pt x="3" y="110"/>
                  </a:lnTo>
                  <a:lnTo>
                    <a:pt x="1" y="107"/>
                  </a:lnTo>
                  <a:lnTo>
                    <a:pt x="1" y="106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8"/>
                  </a:lnTo>
                  <a:lnTo>
                    <a:pt x="0" y="94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6"/>
                  </a:lnTo>
                  <a:lnTo>
                    <a:pt x="1" y="84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3" y="75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4" y="67"/>
                  </a:lnTo>
                  <a:lnTo>
                    <a:pt x="5" y="66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59"/>
                  </a:lnTo>
                  <a:lnTo>
                    <a:pt x="8" y="58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3" y="50"/>
                  </a:lnTo>
                  <a:lnTo>
                    <a:pt x="14" y="50"/>
                  </a:lnTo>
                  <a:lnTo>
                    <a:pt x="15" y="46"/>
                  </a:lnTo>
                  <a:lnTo>
                    <a:pt x="16" y="44"/>
                  </a:lnTo>
                  <a:lnTo>
                    <a:pt x="17" y="42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9" y="30"/>
                  </a:lnTo>
                  <a:lnTo>
                    <a:pt x="29" y="28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55"/>
            <p:cNvSpPr>
              <a:spLocks/>
            </p:cNvSpPr>
            <p:nvPr/>
          </p:nvSpPr>
          <p:spPr bwMode="auto">
            <a:xfrm>
              <a:off x="2763" y="3414"/>
              <a:ext cx="195" cy="189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43" y="17"/>
                </a:cxn>
                <a:cxn ang="0">
                  <a:pos x="51" y="11"/>
                </a:cxn>
                <a:cxn ang="0">
                  <a:pos x="62" y="8"/>
                </a:cxn>
                <a:cxn ang="0">
                  <a:pos x="70" y="3"/>
                </a:cxn>
                <a:cxn ang="0">
                  <a:pos x="82" y="1"/>
                </a:cxn>
                <a:cxn ang="0">
                  <a:pos x="91" y="1"/>
                </a:cxn>
                <a:cxn ang="0">
                  <a:pos x="105" y="1"/>
                </a:cxn>
                <a:cxn ang="0">
                  <a:pos x="113" y="2"/>
                </a:cxn>
                <a:cxn ang="0">
                  <a:pos x="122" y="3"/>
                </a:cxn>
                <a:cxn ang="0">
                  <a:pos x="130" y="7"/>
                </a:cxn>
                <a:cxn ang="0">
                  <a:pos x="138" y="10"/>
                </a:cxn>
                <a:cxn ang="0">
                  <a:pos x="149" y="17"/>
                </a:cxn>
                <a:cxn ang="0">
                  <a:pos x="160" y="25"/>
                </a:cxn>
                <a:cxn ang="0">
                  <a:pos x="166" y="31"/>
                </a:cxn>
                <a:cxn ang="0">
                  <a:pos x="172" y="39"/>
                </a:cxn>
                <a:cxn ang="0">
                  <a:pos x="179" y="49"/>
                </a:cxn>
                <a:cxn ang="0">
                  <a:pos x="185" y="59"/>
                </a:cxn>
                <a:cxn ang="0">
                  <a:pos x="189" y="67"/>
                </a:cxn>
                <a:cxn ang="0">
                  <a:pos x="190" y="75"/>
                </a:cxn>
                <a:cxn ang="0">
                  <a:pos x="191" y="84"/>
                </a:cxn>
                <a:cxn ang="0">
                  <a:pos x="191" y="98"/>
                </a:cxn>
                <a:cxn ang="0">
                  <a:pos x="191" y="106"/>
                </a:cxn>
                <a:cxn ang="0">
                  <a:pos x="189" y="115"/>
                </a:cxn>
                <a:cxn ang="0">
                  <a:pos x="186" y="124"/>
                </a:cxn>
                <a:cxn ang="0">
                  <a:pos x="182" y="134"/>
                </a:cxn>
                <a:cxn ang="0">
                  <a:pos x="177" y="143"/>
                </a:cxn>
                <a:cxn ang="0">
                  <a:pos x="171" y="151"/>
                </a:cxn>
                <a:cxn ang="0">
                  <a:pos x="164" y="159"/>
                </a:cxn>
                <a:cxn ang="0">
                  <a:pos x="154" y="166"/>
                </a:cxn>
                <a:cxn ang="0">
                  <a:pos x="146" y="172"/>
                </a:cxn>
                <a:cxn ang="0">
                  <a:pos x="137" y="178"/>
                </a:cxn>
                <a:cxn ang="0">
                  <a:pos x="128" y="180"/>
                </a:cxn>
                <a:cxn ang="0">
                  <a:pos x="119" y="185"/>
                </a:cxn>
                <a:cxn ang="0">
                  <a:pos x="106" y="186"/>
                </a:cxn>
                <a:cxn ang="0">
                  <a:pos x="97" y="188"/>
                </a:cxn>
                <a:cxn ang="0">
                  <a:pos x="83" y="186"/>
                </a:cxn>
                <a:cxn ang="0">
                  <a:pos x="75" y="185"/>
                </a:cxn>
                <a:cxn ang="0">
                  <a:pos x="67" y="183"/>
                </a:cxn>
                <a:cxn ang="0">
                  <a:pos x="58" y="178"/>
                </a:cxn>
                <a:cxn ang="0">
                  <a:pos x="47" y="172"/>
                </a:cxn>
                <a:cxn ang="0">
                  <a:pos x="39" y="168"/>
                </a:cxn>
                <a:cxn ang="0">
                  <a:pos x="31" y="159"/>
                </a:cxn>
                <a:cxn ang="0">
                  <a:pos x="23" y="152"/>
                </a:cxn>
                <a:cxn ang="0">
                  <a:pos x="16" y="143"/>
                </a:cxn>
                <a:cxn ang="0">
                  <a:pos x="9" y="131"/>
                </a:cxn>
                <a:cxn ang="0">
                  <a:pos x="7" y="123"/>
                </a:cxn>
                <a:cxn ang="0">
                  <a:pos x="4" y="115"/>
                </a:cxn>
                <a:cxn ang="0">
                  <a:pos x="1" y="107"/>
                </a:cxn>
                <a:cxn ang="0">
                  <a:pos x="1" y="98"/>
                </a:cxn>
                <a:cxn ang="0">
                  <a:pos x="1" y="86"/>
                </a:cxn>
                <a:cxn ang="0">
                  <a:pos x="3" y="75"/>
                </a:cxn>
                <a:cxn ang="0">
                  <a:pos x="5" y="66"/>
                </a:cxn>
                <a:cxn ang="0">
                  <a:pos x="8" y="58"/>
                </a:cxn>
                <a:cxn ang="0">
                  <a:pos x="14" y="50"/>
                </a:cxn>
                <a:cxn ang="0">
                  <a:pos x="20" y="40"/>
                </a:cxn>
                <a:cxn ang="0">
                  <a:pos x="26" y="32"/>
                </a:cxn>
              </a:cxnLst>
              <a:rect l="0" t="0" r="r" b="b"/>
              <a:pathLst>
                <a:path w="195" h="189">
                  <a:moveTo>
                    <a:pt x="29" y="28"/>
                  </a:moveTo>
                  <a:lnTo>
                    <a:pt x="29" y="28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1" y="18"/>
                  </a:lnTo>
                  <a:lnTo>
                    <a:pt x="43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51" y="14"/>
                  </a:lnTo>
                  <a:lnTo>
                    <a:pt x="51" y="11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59" y="8"/>
                  </a:lnTo>
                  <a:lnTo>
                    <a:pt x="62" y="8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9" y="5"/>
                  </a:lnTo>
                  <a:lnTo>
                    <a:pt x="70" y="3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7" y="0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11" y="1"/>
                  </a:lnTo>
                  <a:lnTo>
                    <a:pt x="113" y="2"/>
                  </a:lnTo>
                  <a:lnTo>
                    <a:pt x="114" y="2"/>
                  </a:lnTo>
                  <a:lnTo>
                    <a:pt x="117" y="2"/>
                  </a:lnTo>
                  <a:lnTo>
                    <a:pt x="119" y="3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5" y="5"/>
                  </a:lnTo>
                  <a:lnTo>
                    <a:pt x="128" y="7"/>
                  </a:lnTo>
                  <a:lnTo>
                    <a:pt x="130" y="7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36" y="9"/>
                  </a:lnTo>
                  <a:lnTo>
                    <a:pt x="138" y="10"/>
                  </a:lnTo>
                  <a:lnTo>
                    <a:pt x="142" y="14"/>
                  </a:lnTo>
                  <a:lnTo>
                    <a:pt x="146" y="15"/>
                  </a:lnTo>
                  <a:lnTo>
                    <a:pt x="147" y="16"/>
                  </a:lnTo>
                  <a:lnTo>
                    <a:pt x="149" y="17"/>
                  </a:lnTo>
                  <a:lnTo>
                    <a:pt x="153" y="19"/>
                  </a:lnTo>
                  <a:lnTo>
                    <a:pt x="154" y="19"/>
                  </a:lnTo>
                  <a:lnTo>
                    <a:pt x="156" y="23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2" y="28"/>
                  </a:lnTo>
                  <a:lnTo>
                    <a:pt x="164" y="30"/>
                  </a:lnTo>
                  <a:lnTo>
                    <a:pt x="166" y="31"/>
                  </a:lnTo>
                  <a:lnTo>
                    <a:pt x="166" y="32"/>
                  </a:lnTo>
                  <a:lnTo>
                    <a:pt x="170" y="35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4" y="42"/>
                  </a:lnTo>
                  <a:lnTo>
                    <a:pt x="177" y="44"/>
                  </a:lnTo>
                  <a:lnTo>
                    <a:pt x="178" y="46"/>
                  </a:lnTo>
                  <a:lnTo>
                    <a:pt x="179" y="49"/>
                  </a:lnTo>
                  <a:lnTo>
                    <a:pt x="182" y="52"/>
                  </a:lnTo>
                  <a:lnTo>
                    <a:pt x="183" y="56"/>
                  </a:lnTo>
                  <a:lnTo>
                    <a:pt x="183" y="57"/>
                  </a:lnTo>
                  <a:lnTo>
                    <a:pt x="185" y="59"/>
                  </a:lnTo>
                  <a:lnTo>
                    <a:pt x="186" y="61"/>
                  </a:lnTo>
                  <a:lnTo>
                    <a:pt x="186" y="64"/>
                  </a:lnTo>
                  <a:lnTo>
                    <a:pt x="188" y="65"/>
                  </a:lnTo>
                  <a:lnTo>
                    <a:pt x="189" y="67"/>
                  </a:lnTo>
                  <a:lnTo>
                    <a:pt x="189" y="70"/>
                  </a:lnTo>
                  <a:lnTo>
                    <a:pt x="189" y="72"/>
                  </a:lnTo>
                  <a:lnTo>
                    <a:pt x="190" y="73"/>
                  </a:lnTo>
                  <a:lnTo>
                    <a:pt x="190" y="75"/>
                  </a:lnTo>
                  <a:lnTo>
                    <a:pt x="190" y="78"/>
                  </a:lnTo>
                  <a:lnTo>
                    <a:pt x="191" y="80"/>
                  </a:lnTo>
                  <a:lnTo>
                    <a:pt x="191" y="81"/>
                  </a:lnTo>
                  <a:lnTo>
                    <a:pt x="191" y="84"/>
                  </a:lnTo>
                  <a:lnTo>
                    <a:pt x="191" y="86"/>
                  </a:lnTo>
                  <a:lnTo>
                    <a:pt x="191" y="89"/>
                  </a:lnTo>
                  <a:lnTo>
                    <a:pt x="194" y="94"/>
                  </a:lnTo>
                  <a:lnTo>
                    <a:pt x="191" y="98"/>
                  </a:lnTo>
                  <a:lnTo>
                    <a:pt x="191" y="99"/>
                  </a:lnTo>
                  <a:lnTo>
                    <a:pt x="191" y="102"/>
                  </a:lnTo>
                  <a:lnTo>
                    <a:pt x="191" y="103"/>
                  </a:lnTo>
                  <a:lnTo>
                    <a:pt x="191" y="106"/>
                  </a:lnTo>
                  <a:lnTo>
                    <a:pt x="191" y="107"/>
                  </a:lnTo>
                  <a:lnTo>
                    <a:pt x="190" y="112"/>
                  </a:lnTo>
                  <a:lnTo>
                    <a:pt x="190" y="115"/>
                  </a:lnTo>
                  <a:lnTo>
                    <a:pt x="189" y="115"/>
                  </a:lnTo>
                  <a:lnTo>
                    <a:pt x="189" y="120"/>
                  </a:lnTo>
                  <a:lnTo>
                    <a:pt x="188" y="121"/>
                  </a:lnTo>
                  <a:lnTo>
                    <a:pt x="186" y="123"/>
                  </a:lnTo>
                  <a:lnTo>
                    <a:pt x="186" y="124"/>
                  </a:lnTo>
                  <a:lnTo>
                    <a:pt x="185" y="128"/>
                  </a:lnTo>
                  <a:lnTo>
                    <a:pt x="185" y="129"/>
                  </a:lnTo>
                  <a:lnTo>
                    <a:pt x="183" y="134"/>
                  </a:lnTo>
                  <a:lnTo>
                    <a:pt x="182" y="134"/>
                  </a:lnTo>
                  <a:lnTo>
                    <a:pt x="180" y="137"/>
                  </a:lnTo>
                  <a:lnTo>
                    <a:pt x="179" y="137"/>
                  </a:lnTo>
                  <a:lnTo>
                    <a:pt x="178" y="142"/>
                  </a:lnTo>
                  <a:lnTo>
                    <a:pt x="177" y="143"/>
                  </a:lnTo>
                  <a:lnTo>
                    <a:pt x="174" y="145"/>
                  </a:lnTo>
                  <a:lnTo>
                    <a:pt x="173" y="147"/>
                  </a:lnTo>
                  <a:lnTo>
                    <a:pt x="171" y="150"/>
                  </a:lnTo>
                  <a:lnTo>
                    <a:pt x="171" y="151"/>
                  </a:lnTo>
                  <a:lnTo>
                    <a:pt x="168" y="154"/>
                  </a:lnTo>
                  <a:lnTo>
                    <a:pt x="166" y="155"/>
                  </a:lnTo>
                  <a:lnTo>
                    <a:pt x="164" y="158"/>
                  </a:lnTo>
                  <a:lnTo>
                    <a:pt x="164" y="159"/>
                  </a:lnTo>
                  <a:lnTo>
                    <a:pt x="160" y="162"/>
                  </a:lnTo>
                  <a:lnTo>
                    <a:pt x="158" y="163"/>
                  </a:lnTo>
                  <a:lnTo>
                    <a:pt x="155" y="166"/>
                  </a:lnTo>
                  <a:lnTo>
                    <a:pt x="154" y="166"/>
                  </a:lnTo>
                  <a:lnTo>
                    <a:pt x="152" y="169"/>
                  </a:lnTo>
                  <a:lnTo>
                    <a:pt x="149" y="170"/>
                  </a:lnTo>
                  <a:lnTo>
                    <a:pt x="147" y="171"/>
                  </a:lnTo>
                  <a:lnTo>
                    <a:pt x="146" y="172"/>
                  </a:lnTo>
                  <a:lnTo>
                    <a:pt x="141" y="175"/>
                  </a:lnTo>
                  <a:lnTo>
                    <a:pt x="141" y="176"/>
                  </a:lnTo>
                  <a:lnTo>
                    <a:pt x="137" y="177"/>
                  </a:lnTo>
                  <a:lnTo>
                    <a:pt x="137" y="178"/>
                  </a:lnTo>
                  <a:lnTo>
                    <a:pt x="132" y="179"/>
                  </a:lnTo>
                  <a:lnTo>
                    <a:pt x="131" y="179"/>
                  </a:lnTo>
                  <a:lnTo>
                    <a:pt x="129" y="180"/>
                  </a:lnTo>
                  <a:lnTo>
                    <a:pt x="128" y="180"/>
                  </a:lnTo>
                  <a:lnTo>
                    <a:pt x="124" y="183"/>
                  </a:lnTo>
                  <a:lnTo>
                    <a:pt x="123" y="184"/>
                  </a:lnTo>
                  <a:lnTo>
                    <a:pt x="119" y="184"/>
                  </a:lnTo>
                  <a:lnTo>
                    <a:pt x="119" y="185"/>
                  </a:lnTo>
                  <a:lnTo>
                    <a:pt x="114" y="185"/>
                  </a:lnTo>
                  <a:lnTo>
                    <a:pt x="111" y="186"/>
                  </a:lnTo>
                  <a:lnTo>
                    <a:pt x="108" y="186"/>
                  </a:lnTo>
                  <a:lnTo>
                    <a:pt x="106" y="186"/>
                  </a:lnTo>
                  <a:lnTo>
                    <a:pt x="105" y="186"/>
                  </a:lnTo>
                  <a:lnTo>
                    <a:pt x="102" y="186"/>
                  </a:lnTo>
                  <a:lnTo>
                    <a:pt x="100" y="186"/>
                  </a:lnTo>
                  <a:lnTo>
                    <a:pt x="97" y="188"/>
                  </a:lnTo>
                  <a:lnTo>
                    <a:pt x="92" y="186"/>
                  </a:lnTo>
                  <a:lnTo>
                    <a:pt x="88" y="186"/>
                  </a:lnTo>
                  <a:lnTo>
                    <a:pt x="87" y="186"/>
                  </a:lnTo>
                  <a:lnTo>
                    <a:pt x="83" y="186"/>
                  </a:lnTo>
                  <a:lnTo>
                    <a:pt x="82" y="186"/>
                  </a:lnTo>
                  <a:lnTo>
                    <a:pt x="80" y="185"/>
                  </a:lnTo>
                  <a:lnTo>
                    <a:pt x="79" y="185"/>
                  </a:lnTo>
                  <a:lnTo>
                    <a:pt x="75" y="185"/>
                  </a:lnTo>
                  <a:lnTo>
                    <a:pt x="74" y="184"/>
                  </a:lnTo>
                  <a:lnTo>
                    <a:pt x="71" y="184"/>
                  </a:lnTo>
                  <a:lnTo>
                    <a:pt x="70" y="184"/>
                  </a:lnTo>
                  <a:lnTo>
                    <a:pt x="67" y="183"/>
                  </a:lnTo>
                  <a:lnTo>
                    <a:pt x="65" y="180"/>
                  </a:lnTo>
                  <a:lnTo>
                    <a:pt x="63" y="180"/>
                  </a:lnTo>
                  <a:lnTo>
                    <a:pt x="62" y="179"/>
                  </a:lnTo>
                  <a:lnTo>
                    <a:pt x="58" y="178"/>
                  </a:lnTo>
                  <a:lnTo>
                    <a:pt x="57" y="178"/>
                  </a:lnTo>
                  <a:lnTo>
                    <a:pt x="55" y="177"/>
                  </a:lnTo>
                  <a:lnTo>
                    <a:pt x="50" y="175"/>
                  </a:lnTo>
                  <a:lnTo>
                    <a:pt x="47" y="172"/>
                  </a:lnTo>
                  <a:lnTo>
                    <a:pt x="46" y="171"/>
                  </a:lnTo>
                  <a:lnTo>
                    <a:pt x="43" y="170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7" y="164"/>
                  </a:lnTo>
                  <a:lnTo>
                    <a:pt x="33" y="162"/>
                  </a:lnTo>
                  <a:lnTo>
                    <a:pt x="32" y="162"/>
                  </a:lnTo>
                  <a:lnTo>
                    <a:pt x="31" y="159"/>
                  </a:lnTo>
                  <a:lnTo>
                    <a:pt x="29" y="158"/>
                  </a:lnTo>
                  <a:lnTo>
                    <a:pt x="26" y="156"/>
                  </a:lnTo>
                  <a:lnTo>
                    <a:pt x="26" y="155"/>
                  </a:lnTo>
                  <a:lnTo>
                    <a:pt x="23" y="152"/>
                  </a:lnTo>
                  <a:lnTo>
                    <a:pt x="21" y="150"/>
                  </a:lnTo>
                  <a:lnTo>
                    <a:pt x="21" y="148"/>
                  </a:lnTo>
                  <a:lnTo>
                    <a:pt x="17" y="145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4" y="138"/>
                  </a:lnTo>
                  <a:lnTo>
                    <a:pt x="11" y="135"/>
                  </a:lnTo>
                  <a:lnTo>
                    <a:pt x="9" y="131"/>
                  </a:lnTo>
                  <a:lnTo>
                    <a:pt x="9" y="130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3"/>
                  </a:lnTo>
                  <a:lnTo>
                    <a:pt x="5" y="122"/>
                  </a:lnTo>
                  <a:lnTo>
                    <a:pt x="4" y="120"/>
                  </a:lnTo>
                  <a:lnTo>
                    <a:pt x="4" y="119"/>
                  </a:lnTo>
                  <a:lnTo>
                    <a:pt x="4" y="115"/>
                  </a:lnTo>
                  <a:lnTo>
                    <a:pt x="3" y="114"/>
                  </a:lnTo>
                  <a:lnTo>
                    <a:pt x="3" y="112"/>
                  </a:lnTo>
                  <a:lnTo>
                    <a:pt x="3" y="110"/>
                  </a:lnTo>
                  <a:lnTo>
                    <a:pt x="1" y="107"/>
                  </a:lnTo>
                  <a:lnTo>
                    <a:pt x="1" y="106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8"/>
                  </a:lnTo>
                  <a:lnTo>
                    <a:pt x="0" y="94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6"/>
                  </a:lnTo>
                  <a:lnTo>
                    <a:pt x="1" y="84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3" y="75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4" y="67"/>
                  </a:lnTo>
                  <a:lnTo>
                    <a:pt x="5" y="66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59"/>
                  </a:lnTo>
                  <a:lnTo>
                    <a:pt x="8" y="58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3" y="50"/>
                  </a:lnTo>
                  <a:lnTo>
                    <a:pt x="14" y="50"/>
                  </a:lnTo>
                  <a:lnTo>
                    <a:pt x="15" y="46"/>
                  </a:lnTo>
                  <a:lnTo>
                    <a:pt x="16" y="44"/>
                  </a:lnTo>
                  <a:lnTo>
                    <a:pt x="17" y="42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9" y="30"/>
                  </a:lnTo>
                  <a:lnTo>
                    <a:pt x="29" y="28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000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69" name="Freeform 56"/>
            <p:cNvSpPr>
              <a:spLocks/>
            </p:cNvSpPr>
            <p:nvPr/>
          </p:nvSpPr>
          <p:spPr bwMode="auto">
            <a:xfrm>
              <a:off x="1896" y="2051"/>
              <a:ext cx="194" cy="190"/>
            </a:xfrm>
            <a:custGeom>
              <a:avLst/>
              <a:gdLst>
                <a:gd name="T0" fmla="*/ 38 w 194"/>
                <a:gd name="T1" fmla="*/ 22 h 190"/>
                <a:gd name="T2" fmla="*/ 47 w 194"/>
                <a:gd name="T3" fmla="*/ 15 h 190"/>
                <a:gd name="T4" fmla="*/ 59 w 194"/>
                <a:gd name="T5" fmla="*/ 8 h 190"/>
                <a:gd name="T6" fmla="*/ 69 w 194"/>
                <a:gd name="T7" fmla="*/ 4 h 190"/>
                <a:gd name="T8" fmla="*/ 82 w 194"/>
                <a:gd name="T9" fmla="*/ 1 h 190"/>
                <a:gd name="T10" fmla="*/ 92 w 194"/>
                <a:gd name="T11" fmla="*/ 1 h 190"/>
                <a:gd name="T12" fmla="*/ 105 w 194"/>
                <a:gd name="T13" fmla="*/ 1 h 190"/>
                <a:gd name="T14" fmla="*/ 115 w 194"/>
                <a:gd name="T15" fmla="*/ 3 h 190"/>
                <a:gd name="T16" fmla="*/ 125 w 194"/>
                <a:gd name="T17" fmla="*/ 5 h 190"/>
                <a:gd name="T18" fmla="*/ 135 w 194"/>
                <a:gd name="T19" fmla="*/ 9 h 190"/>
                <a:gd name="T20" fmla="*/ 146 w 194"/>
                <a:gd name="T21" fmla="*/ 15 h 190"/>
                <a:gd name="T22" fmla="*/ 154 w 194"/>
                <a:gd name="T23" fmla="*/ 21 h 190"/>
                <a:gd name="T24" fmla="*/ 163 w 194"/>
                <a:gd name="T25" fmla="*/ 29 h 190"/>
                <a:gd name="T26" fmla="*/ 170 w 194"/>
                <a:gd name="T27" fmla="*/ 36 h 190"/>
                <a:gd name="T28" fmla="*/ 176 w 194"/>
                <a:gd name="T29" fmla="*/ 45 h 190"/>
                <a:gd name="T30" fmla="*/ 182 w 194"/>
                <a:gd name="T31" fmla="*/ 53 h 190"/>
                <a:gd name="T32" fmla="*/ 187 w 194"/>
                <a:gd name="T33" fmla="*/ 64 h 190"/>
                <a:gd name="T34" fmla="*/ 190 w 194"/>
                <a:gd name="T35" fmla="*/ 73 h 190"/>
                <a:gd name="T36" fmla="*/ 191 w 194"/>
                <a:gd name="T37" fmla="*/ 85 h 190"/>
                <a:gd name="T38" fmla="*/ 193 w 194"/>
                <a:gd name="T39" fmla="*/ 94 h 190"/>
                <a:gd name="T40" fmla="*/ 191 w 194"/>
                <a:gd name="T41" fmla="*/ 106 h 190"/>
                <a:gd name="T42" fmla="*/ 189 w 194"/>
                <a:gd name="T43" fmla="*/ 116 h 190"/>
                <a:gd name="T44" fmla="*/ 184 w 194"/>
                <a:gd name="T45" fmla="*/ 128 h 190"/>
                <a:gd name="T46" fmla="*/ 179 w 194"/>
                <a:gd name="T47" fmla="*/ 137 h 190"/>
                <a:gd name="T48" fmla="*/ 171 w 194"/>
                <a:gd name="T49" fmla="*/ 150 h 190"/>
                <a:gd name="T50" fmla="*/ 164 w 194"/>
                <a:gd name="T51" fmla="*/ 159 h 190"/>
                <a:gd name="T52" fmla="*/ 151 w 194"/>
                <a:gd name="T53" fmla="*/ 169 h 190"/>
                <a:gd name="T54" fmla="*/ 141 w 194"/>
                <a:gd name="T55" fmla="*/ 176 h 190"/>
                <a:gd name="T56" fmla="*/ 129 w 194"/>
                <a:gd name="T57" fmla="*/ 182 h 190"/>
                <a:gd name="T58" fmla="*/ 118 w 194"/>
                <a:gd name="T59" fmla="*/ 185 h 190"/>
                <a:gd name="T60" fmla="*/ 106 w 194"/>
                <a:gd name="T61" fmla="*/ 186 h 190"/>
                <a:gd name="T62" fmla="*/ 97 w 194"/>
                <a:gd name="T63" fmla="*/ 189 h 190"/>
                <a:gd name="T64" fmla="*/ 83 w 194"/>
                <a:gd name="T65" fmla="*/ 186 h 190"/>
                <a:gd name="T66" fmla="*/ 74 w 194"/>
                <a:gd name="T67" fmla="*/ 184 h 190"/>
                <a:gd name="T68" fmla="*/ 63 w 194"/>
                <a:gd name="T69" fmla="*/ 182 h 190"/>
                <a:gd name="T70" fmla="*/ 55 w 194"/>
                <a:gd name="T71" fmla="*/ 177 h 190"/>
                <a:gd name="T72" fmla="*/ 43 w 194"/>
                <a:gd name="T73" fmla="*/ 170 h 190"/>
                <a:gd name="T74" fmla="*/ 35 w 194"/>
                <a:gd name="T75" fmla="*/ 165 h 190"/>
                <a:gd name="T76" fmla="*/ 26 w 194"/>
                <a:gd name="T77" fmla="*/ 157 h 190"/>
                <a:gd name="T78" fmla="*/ 21 w 194"/>
                <a:gd name="T79" fmla="*/ 149 h 190"/>
                <a:gd name="T80" fmla="*/ 14 w 194"/>
                <a:gd name="T81" fmla="*/ 138 h 190"/>
                <a:gd name="T82" fmla="*/ 9 w 194"/>
                <a:gd name="T83" fmla="*/ 130 h 190"/>
                <a:gd name="T84" fmla="*/ 3 w 194"/>
                <a:gd name="T85" fmla="*/ 120 h 190"/>
                <a:gd name="T86" fmla="*/ 2 w 194"/>
                <a:gd name="T87" fmla="*/ 110 h 190"/>
                <a:gd name="T88" fmla="*/ 1 w 194"/>
                <a:gd name="T89" fmla="*/ 98 h 190"/>
                <a:gd name="T90" fmla="*/ 1 w 194"/>
                <a:gd name="T91" fmla="*/ 88 h 190"/>
                <a:gd name="T92" fmla="*/ 2 w 194"/>
                <a:gd name="T93" fmla="*/ 77 h 190"/>
                <a:gd name="T94" fmla="*/ 5 w 194"/>
                <a:gd name="T95" fmla="*/ 67 h 190"/>
                <a:gd name="T96" fmla="*/ 9 w 194"/>
                <a:gd name="T97" fmla="*/ 54 h 190"/>
                <a:gd name="T98" fmla="*/ 16 w 194"/>
                <a:gd name="T99" fmla="*/ 45 h 190"/>
                <a:gd name="T100" fmla="*/ 25 w 194"/>
                <a:gd name="T101" fmla="*/ 33 h 1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4"/>
                <a:gd name="T154" fmla="*/ 0 h 190"/>
                <a:gd name="T155" fmla="*/ 194 w 194"/>
                <a:gd name="T156" fmla="*/ 190 h 1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4" h="190">
                  <a:moveTo>
                    <a:pt x="29" y="29"/>
                  </a:moveTo>
                  <a:lnTo>
                    <a:pt x="29" y="29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1" y="19"/>
                  </a:lnTo>
                  <a:lnTo>
                    <a:pt x="43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51" y="14"/>
                  </a:lnTo>
                  <a:lnTo>
                    <a:pt x="51" y="12"/>
                  </a:lnTo>
                  <a:lnTo>
                    <a:pt x="56" y="11"/>
                  </a:lnTo>
                  <a:lnTo>
                    <a:pt x="56" y="9"/>
                  </a:lnTo>
                  <a:lnTo>
                    <a:pt x="59" y="8"/>
                  </a:lnTo>
                  <a:lnTo>
                    <a:pt x="61" y="8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8" y="5"/>
                  </a:lnTo>
                  <a:lnTo>
                    <a:pt x="69" y="4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77" y="3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6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7" y="0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9" y="1"/>
                  </a:lnTo>
                  <a:lnTo>
                    <a:pt x="110" y="1"/>
                  </a:lnTo>
                  <a:lnTo>
                    <a:pt x="113" y="3"/>
                  </a:lnTo>
                  <a:lnTo>
                    <a:pt x="115" y="3"/>
                  </a:lnTo>
                  <a:lnTo>
                    <a:pt x="117" y="3"/>
                  </a:lnTo>
                  <a:lnTo>
                    <a:pt x="118" y="4"/>
                  </a:lnTo>
                  <a:lnTo>
                    <a:pt x="122" y="4"/>
                  </a:lnTo>
                  <a:lnTo>
                    <a:pt x="123" y="4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30" y="7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35" y="9"/>
                  </a:lnTo>
                  <a:lnTo>
                    <a:pt x="139" y="11"/>
                  </a:lnTo>
                  <a:lnTo>
                    <a:pt x="142" y="14"/>
                  </a:lnTo>
                  <a:lnTo>
                    <a:pt x="146" y="15"/>
                  </a:lnTo>
                  <a:lnTo>
                    <a:pt x="147" y="16"/>
                  </a:lnTo>
                  <a:lnTo>
                    <a:pt x="149" y="17"/>
                  </a:lnTo>
                  <a:lnTo>
                    <a:pt x="152" y="21"/>
                  </a:lnTo>
                  <a:lnTo>
                    <a:pt x="154" y="21"/>
                  </a:lnTo>
                  <a:lnTo>
                    <a:pt x="157" y="23"/>
                  </a:lnTo>
                  <a:lnTo>
                    <a:pt x="159" y="25"/>
                  </a:lnTo>
                  <a:lnTo>
                    <a:pt x="160" y="25"/>
                  </a:lnTo>
                  <a:lnTo>
                    <a:pt x="163" y="29"/>
                  </a:lnTo>
                  <a:lnTo>
                    <a:pt x="164" y="30"/>
                  </a:lnTo>
                  <a:lnTo>
                    <a:pt x="166" y="31"/>
                  </a:lnTo>
                  <a:lnTo>
                    <a:pt x="166" y="32"/>
                  </a:lnTo>
                  <a:lnTo>
                    <a:pt x="170" y="36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5" y="42"/>
                  </a:lnTo>
                  <a:lnTo>
                    <a:pt x="176" y="45"/>
                  </a:lnTo>
                  <a:lnTo>
                    <a:pt x="178" y="46"/>
                  </a:lnTo>
                  <a:lnTo>
                    <a:pt x="179" y="49"/>
                  </a:lnTo>
                  <a:lnTo>
                    <a:pt x="182" y="53"/>
                  </a:lnTo>
                  <a:lnTo>
                    <a:pt x="183" y="56"/>
                  </a:lnTo>
                  <a:lnTo>
                    <a:pt x="183" y="57"/>
                  </a:lnTo>
                  <a:lnTo>
                    <a:pt x="184" y="60"/>
                  </a:lnTo>
                  <a:lnTo>
                    <a:pt x="187" y="61"/>
                  </a:lnTo>
                  <a:lnTo>
                    <a:pt x="187" y="64"/>
                  </a:lnTo>
                  <a:lnTo>
                    <a:pt x="188" y="65"/>
                  </a:lnTo>
                  <a:lnTo>
                    <a:pt x="189" y="68"/>
                  </a:lnTo>
                  <a:lnTo>
                    <a:pt x="189" y="70"/>
                  </a:lnTo>
                  <a:lnTo>
                    <a:pt x="189" y="72"/>
                  </a:lnTo>
                  <a:lnTo>
                    <a:pt x="190" y="73"/>
                  </a:lnTo>
                  <a:lnTo>
                    <a:pt x="190" y="77"/>
                  </a:lnTo>
                  <a:lnTo>
                    <a:pt x="190" y="78"/>
                  </a:lnTo>
                  <a:lnTo>
                    <a:pt x="191" y="80"/>
                  </a:lnTo>
                  <a:lnTo>
                    <a:pt x="191" y="81"/>
                  </a:lnTo>
                  <a:lnTo>
                    <a:pt x="191" y="85"/>
                  </a:lnTo>
                  <a:lnTo>
                    <a:pt x="191" y="86"/>
                  </a:lnTo>
                  <a:lnTo>
                    <a:pt x="191" y="89"/>
                  </a:lnTo>
                  <a:lnTo>
                    <a:pt x="193" y="94"/>
                  </a:lnTo>
                  <a:lnTo>
                    <a:pt x="191" y="98"/>
                  </a:lnTo>
                  <a:lnTo>
                    <a:pt x="191" y="100"/>
                  </a:lnTo>
                  <a:lnTo>
                    <a:pt x="191" y="102"/>
                  </a:lnTo>
                  <a:lnTo>
                    <a:pt x="191" y="103"/>
                  </a:lnTo>
                  <a:lnTo>
                    <a:pt x="191" y="106"/>
                  </a:lnTo>
                  <a:lnTo>
                    <a:pt x="191" y="108"/>
                  </a:lnTo>
                  <a:lnTo>
                    <a:pt x="190" y="112"/>
                  </a:lnTo>
                  <a:lnTo>
                    <a:pt x="190" y="116"/>
                  </a:lnTo>
                  <a:lnTo>
                    <a:pt x="189" y="116"/>
                  </a:lnTo>
                  <a:lnTo>
                    <a:pt x="189" y="120"/>
                  </a:lnTo>
                  <a:lnTo>
                    <a:pt x="188" y="121"/>
                  </a:lnTo>
                  <a:lnTo>
                    <a:pt x="187" y="124"/>
                  </a:lnTo>
                  <a:lnTo>
                    <a:pt x="187" y="126"/>
                  </a:lnTo>
                  <a:lnTo>
                    <a:pt x="184" y="128"/>
                  </a:lnTo>
                  <a:lnTo>
                    <a:pt x="184" y="129"/>
                  </a:lnTo>
                  <a:lnTo>
                    <a:pt x="183" y="134"/>
                  </a:lnTo>
                  <a:lnTo>
                    <a:pt x="182" y="134"/>
                  </a:lnTo>
                  <a:lnTo>
                    <a:pt x="181" y="137"/>
                  </a:lnTo>
                  <a:lnTo>
                    <a:pt x="179" y="137"/>
                  </a:lnTo>
                  <a:lnTo>
                    <a:pt x="178" y="142"/>
                  </a:lnTo>
                  <a:lnTo>
                    <a:pt x="176" y="143"/>
                  </a:lnTo>
                  <a:lnTo>
                    <a:pt x="175" y="145"/>
                  </a:lnTo>
                  <a:lnTo>
                    <a:pt x="173" y="148"/>
                  </a:lnTo>
                  <a:lnTo>
                    <a:pt x="171" y="150"/>
                  </a:lnTo>
                  <a:lnTo>
                    <a:pt x="171" y="151"/>
                  </a:lnTo>
                  <a:lnTo>
                    <a:pt x="167" y="154"/>
                  </a:lnTo>
                  <a:lnTo>
                    <a:pt x="166" y="156"/>
                  </a:lnTo>
                  <a:lnTo>
                    <a:pt x="164" y="158"/>
                  </a:lnTo>
                  <a:lnTo>
                    <a:pt x="164" y="159"/>
                  </a:lnTo>
                  <a:lnTo>
                    <a:pt x="159" y="162"/>
                  </a:lnTo>
                  <a:lnTo>
                    <a:pt x="158" y="164"/>
                  </a:lnTo>
                  <a:lnTo>
                    <a:pt x="155" y="166"/>
                  </a:lnTo>
                  <a:lnTo>
                    <a:pt x="154" y="166"/>
                  </a:lnTo>
                  <a:lnTo>
                    <a:pt x="151" y="169"/>
                  </a:lnTo>
                  <a:lnTo>
                    <a:pt x="149" y="170"/>
                  </a:lnTo>
                  <a:lnTo>
                    <a:pt x="147" y="172"/>
                  </a:lnTo>
                  <a:lnTo>
                    <a:pt x="146" y="173"/>
                  </a:lnTo>
                  <a:lnTo>
                    <a:pt x="141" y="175"/>
                  </a:lnTo>
                  <a:lnTo>
                    <a:pt x="141" y="176"/>
                  </a:lnTo>
                  <a:lnTo>
                    <a:pt x="137" y="177"/>
                  </a:lnTo>
                  <a:lnTo>
                    <a:pt x="137" y="178"/>
                  </a:lnTo>
                  <a:lnTo>
                    <a:pt x="133" y="180"/>
                  </a:lnTo>
                  <a:lnTo>
                    <a:pt x="131" y="180"/>
                  </a:lnTo>
                  <a:lnTo>
                    <a:pt x="129" y="182"/>
                  </a:lnTo>
                  <a:lnTo>
                    <a:pt x="127" y="182"/>
                  </a:lnTo>
                  <a:lnTo>
                    <a:pt x="124" y="183"/>
                  </a:lnTo>
                  <a:lnTo>
                    <a:pt x="123" y="184"/>
                  </a:lnTo>
                  <a:lnTo>
                    <a:pt x="118" y="184"/>
                  </a:lnTo>
                  <a:lnTo>
                    <a:pt x="118" y="185"/>
                  </a:lnTo>
                  <a:lnTo>
                    <a:pt x="115" y="185"/>
                  </a:lnTo>
                  <a:lnTo>
                    <a:pt x="110" y="186"/>
                  </a:lnTo>
                  <a:lnTo>
                    <a:pt x="109" y="186"/>
                  </a:lnTo>
                  <a:lnTo>
                    <a:pt x="106" y="186"/>
                  </a:lnTo>
                  <a:lnTo>
                    <a:pt x="105" y="186"/>
                  </a:lnTo>
                  <a:lnTo>
                    <a:pt x="101" y="186"/>
                  </a:lnTo>
                  <a:lnTo>
                    <a:pt x="100" y="186"/>
                  </a:lnTo>
                  <a:lnTo>
                    <a:pt x="97" y="189"/>
                  </a:lnTo>
                  <a:lnTo>
                    <a:pt x="92" y="186"/>
                  </a:lnTo>
                  <a:lnTo>
                    <a:pt x="88" y="186"/>
                  </a:lnTo>
                  <a:lnTo>
                    <a:pt x="86" y="186"/>
                  </a:lnTo>
                  <a:lnTo>
                    <a:pt x="83" y="186"/>
                  </a:lnTo>
                  <a:lnTo>
                    <a:pt x="82" y="186"/>
                  </a:lnTo>
                  <a:lnTo>
                    <a:pt x="80" y="185"/>
                  </a:lnTo>
                  <a:lnTo>
                    <a:pt x="77" y="185"/>
                  </a:lnTo>
                  <a:lnTo>
                    <a:pt x="75" y="185"/>
                  </a:lnTo>
                  <a:lnTo>
                    <a:pt x="74" y="184"/>
                  </a:lnTo>
                  <a:lnTo>
                    <a:pt x="71" y="184"/>
                  </a:lnTo>
                  <a:lnTo>
                    <a:pt x="69" y="184"/>
                  </a:lnTo>
                  <a:lnTo>
                    <a:pt x="67" y="183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1" y="180"/>
                  </a:lnTo>
                  <a:lnTo>
                    <a:pt x="58" y="178"/>
                  </a:lnTo>
                  <a:lnTo>
                    <a:pt x="57" y="178"/>
                  </a:lnTo>
                  <a:lnTo>
                    <a:pt x="55" y="177"/>
                  </a:lnTo>
                  <a:lnTo>
                    <a:pt x="50" y="175"/>
                  </a:lnTo>
                  <a:lnTo>
                    <a:pt x="47" y="173"/>
                  </a:lnTo>
                  <a:lnTo>
                    <a:pt x="46" y="172"/>
                  </a:lnTo>
                  <a:lnTo>
                    <a:pt x="43" y="170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5" y="165"/>
                  </a:lnTo>
                  <a:lnTo>
                    <a:pt x="33" y="162"/>
                  </a:lnTo>
                  <a:lnTo>
                    <a:pt x="32" y="162"/>
                  </a:lnTo>
                  <a:lnTo>
                    <a:pt x="31" y="159"/>
                  </a:lnTo>
                  <a:lnTo>
                    <a:pt x="29" y="158"/>
                  </a:lnTo>
                  <a:lnTo>
                    <a:pt x="26" y="157"/>
                  </a:lnTo>
                  <a:lnTo>
                    <a:pt x="26" y="156"/>
                  </a:lnTo>
                  <a:lnTo>
                    <a:pt x="23" y="152"/>
                  </a:lnTo>
                  <a:lnTo>
                    <a:pt x="21" y="150"/>
                  </a:lnTo>
                  <a:lnTo>
                    <a:pt x="21" y="149"/>
                  </a:lnTo>
                  <a:lnTo>
                    <a:pt x="17" y="145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4" y="138"/>
                  </a:lnTo>
                  <a:lnTo>
                    <a:pt x="10" y="135"/>
                  </a:lnTo>
                  <a:lnTo>
                    <a:pt x="9" y="133"/>
                  </a:lnTo>
                  <a:lnTo>
                    <a:pt x="9" y="130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4"/>
                  </a:lnTo>
                  <a:lnTo>
                    <a:pt x="5" y="122"/>
                  </a:lnTo>
                  <a:lnTo>
                    <a:pt x="3" y="120"/>
                  </a:lnTo>
                  <a:lnTo>
                    <a:pt x="3" y="119"/>
                  </a:lnTo>
                  <a:lnTo>
                    <a:pt x="3" y="116"/>
                  </a:lnTo>
                  <a:lnTo>
                    <a:pt x="2" y="114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1" y="108"/>
                  </a:lnTo>
                  <a:lnTo>
                    <a:pt x="1" y="106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8"/>
                  </a:lnTo>
                  <a:lnTo>
                    <a:pt x="0" y="94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2" y="77"/>
                  </a:lnTo>
                  <a:lnTo>
                    <a:pt x="2" y="72"/>
                  </a:lnTo>
                  <a:lnTo>
                    <a:pt x="3" y="72"/>
                  </a:lnTo>
                  <a:lnTo>
                    <a:pt x="3" y="68"/>
                  </a:lnTo>
                  <a:lnTo>
                    <a:pt x="5" y="67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3" y="50"/>
                  </a:lnTo>
                  <a:lnTo>
                    <a:pt x="14" y="50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7" y="42"/>
                  </a:lnTo>
                  <a:lnTo>
                    <a:pt x="19" y="40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9" y="30"/>
                  </a:lnTo>
                  <a:lnTo>
                    <a:pt x="29" y="29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57"/>
            <p:cNvSpPr>
              <a:spLocks/>
            </p:cNvSpPr>
            <p:nvPr/>
          </p:nvSpPr>
          <p:spPr bwMode="auto">
            <a:xfrm>
              <a:off x="1896" y="2051"/>
              <a:ext cx="194" cy="190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43" y="17"/>
                </a:cxn>
                <a:cxn ang="0">
                  <a:pos x="51" y="12"/>
                </a:cxn>
                <a:cxn ang="0">
                  <a:pos x="61" y="8"/>
                </a:cxn>
                <a:cxn ang="0">
                  <a:pos x="69" y="4"/>
                </a:cxn>
                <a:cxn ang="0">
                  <a:pos x="82" y="1"/>
                </a:cxn>
                <a:cxn ang="0">
                  <a:pos x="91" y="1"/>
                </a:cxn>
                <a:cxn ang="0">
                  <a:pos x="105" y="1"/>
                </a:cxn>
                <a:cxn ang="0">
                  <a:pos x="113" y="3"/>
                </a:cxn>
                <a:cxn ang="0">
                  <a:pos x="122" y="4"/>
                </a:cxn>
                <a:cxn ang="0">
                  <a:pos x="130" y="7"/>
                </a:cxn>
                <a:cxn ang="0">
                  <a:pos x="139" y="11"/>
                </a:cxn>
                <a:cxn ang="0">
                  <a:pos x="149" y="17"/>
                </a:cxn>
                <a:cxn ang="0">
                  <a:pos x="159" y="25"/>
                </a:cxn>
                <a:cxn ang="0">
                  <a:pos x="166" y="31"/>
                </a:cxn>
                <a:cxn ang="0">
                  <a:pos x="172" y="39"/>
                </a:cxn>
                <a:cxn ang="0">
                  <a:pos x="179" y="49"/>
                </a:cxn>
                <a:cxn ang="0">
                  <a:pos x="184" y="60"/>
                </a:cxn>
                <a:cxn ang="0">
                  <a:pos x="189" y="68"/>
                </a:cxn>
                <a:cxn ang="0">
                  <a:pos x="190" y="77"/>
                </a:cxn>
                <a:cxn ang="0">
                  <a:pos x="191" y="85"/>
                </a:cxn>
                <a:cxn ang="0">
                  <a:pos x="191" y="98"/>
                </a:cxn>
                <a:cxn ang="0">
                  <a:pos x="191" y="106"/>
                </a:cxn>
                <a:cxn ang="0">
                  <a:pos x="189" y="116"/>
                </a:cxn>
                <a:cxn ang="0">
                  <a:pos x="187" y="126"/>
                </a:cxn>
                <a:cxn ang="0">
                  <a:pos x="182" y="134"/>
                </a:cxn>
                <a:cxn ang="0">
                  <a:pos x="176" y="143"/>
                </a:cxn>
                <a:cxn ang="0">
                  <a:pos x="171" y="151"/>
                </a:cxn>
                <a:cxn ang="0">
                  <a:pos x="164" y="159"/>
                </a:cxn>
                <a:cxn ang="0">
                  <a:pos x="154" y="166"/>
                </a:cxn>
                <a:cxn ang="0">
                  <a:pos x="146" y="173"/>
                </a:cxn>
                <a:cxn ang="0">
                  <a:pos x="137" y="178"/>
                </a:cxn>
                <a:cxn ang="0">
                  <a:pos x="127" y="182"/>
                </a:cxn>
                <a:cxn ang="0">
                  <a:pos x="118" y="185"/>
                </a:cxn>
                <a:cxn ang="0">
                  <a:pos x="106" y="186"/>
                </a:cxn>
                <a:cxn ang="0">
                  <a:pos x="97" y="189"/>
                </a:cxn>
                <a:cxn ang="0">
                  <a:pos x="83" y="186"/>
                </a:cxn>
                <a:cxn ang="0">
                  <a:pos x="75" y="185"/>
                </a:cxn>
                <a:cxn ang="0">
                  <a:pos x="67" y="183"/>
                </a:cxn>
                <a:cxn ang="0">
                  <a:pos x="58" y="178"/>
                </a:cxn>
                <a:cxn ang="0">
                  <a:pos x="47" y="173"/>
                </a:cxn>
                <a:cxn ang="0">
                  <a:pos x="39" y="168"/>
                </a:cxn>
                <a:cxn ang="0">
                  <a:pos x="31" y="159"/>
                </a:cxn>
                <a:cxn ang="0">
                  <a:pos x="23" y="152"/>
                </a:cxn>
                <a:cxn ang="0">
                  <a:pos x="16" y="143"/>
                </a:cxn>
                <a:cxn ang="0">
                  <a:pos x="9" y="133"/>
                </a:cxn>
                <a:cxn ang="0">
                  <a:pos x="7" y="124"/>
                </a:cxn>
                <a:cxn ang="0">
                  <a:pos x="3" y="116"/>
                </a:cxn>
                <a:cxn ang="0">
                  <a:pos x="1" y="108"/>
                </a:cxn>
                <a:cxn ang="0">
                  <a:pos x="1" y="98"/>
                </a:cxn>
                <a:cxn ang="0">
                  <a:pos x="1" y="86"/>
                </a:cxn>
                <a:cxn ang="0">
                  <a:pos x="2" y="77"/>
                </a:cxn>
                <a:cxn ang="0">
                  <a:pos x="5" y="67"/>
                </a:cxn>
                <a:cxn ang="0">
                  <a:pos x="8" y="58"/>
                </a:cxn>
                <a:cxn ang="0">
                  <a:pos x="14" y="50"/>
                </a:cxn>
                <a:cxn ang="0">
                  <a:pos x="19" y="40"/>
                </a:cxn>
                <a:cxn ang="0">
                  <a:pos x="26" y="32"/>
                </a:cxn>
              </a:cxnLst>
              <a:rect l="0" t="0" r="r" b="b"/>
              <a:pathLst>
                <a:path w="194" h="190">
                  <a:moveTo>
                    <a:pt x="29" y="29"/>
                  </a:moveTo>
                  <a:lnTo>
                    <a:pt x="29" y="29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1" y="19"/>
                  </a:lnTo>
                  <a:lnTo>
                    <a:pt x="43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51" y="14"/>
                  </a:lnTo>
                  <a:lnTo>
                    <a:pt x="51" y="12"/>
                  </a:lnTo>
                  <a:lnTo>
                    <a:pt x="56" y="11"/>
                  </a:lnTo>
                  <a:lnTo>
                    <a:pt x="56" y="9"/>
                  </a:lnTo>
                  <a:lnTo>
                    <a:pt x="59" y="8"/>
                  </a:lnTo>
                  <a:lnTo>
                    <a:pt x="61" y="8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8" y="5"/>
                  </a:lnTo>
                  <a:lnTo>
                    <a:pt x="69" y="4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77" y="3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6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7" y="0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9" y="1"/>
                  </a:lnTo>
                  <a:lnTo>
                    <a:pt x="110" y="1"/>
                  </a:lnTo>
                  <a:lnTo>
                    <a:pt x="113" y="3"/>
                  </a:lnTo>
                  <a:lnTo>
                    <a:pt x="115" y="3"/>
                  </a:lnTo>
                  <a:lnTo>
                    <a:pt x="117" y="3"/>
                  </a:lnTo>
                  <a:lnTo>
                    <a:pt x="118" y="4"/>
                  </a:lnTo>
                  <a:lnTo>
                    <a:pt x="122" y="4"/>
                  </a:lnTo>
                  <a:lnTo>
                    <a:pt x="123" y="4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30" y="7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35" y="9"/>
                  </a:lnTo>
                  <a:lnTo>
                    <a:pt x="139" y="11"/>
                  </a:lnTo>
                  <a:lnTo>
                    <a:pt x="142" y="14"/>
                  </a:lnTo>
                  <a:lnTo>
                    <a:pt x="146" y="15"/>
                  </a:lnTo>
                  <a:lnTo>
                    <a:pt x="147" y="16"/>
                  </a:lnTo>
                  <a:lnTo>
                    <a:pt x="149" y="17"/>
                  </a:lnTo>
                  <a:lnTo>
                    <a:pt x="152" y="21"/>
                  </a:lnTo>
                  <a:lnTo>
                    <a:pt x="154" y="21"/>
                  </a:lnTo>
                  <a:lnTo>
                    <a:pt x="157" y="23"/>
                  </a:lnTo>
                  <a:lnTo>
                    <a:pt x="159" y="25"/>
                  </a:lnTo>
                  <a:lnTo>
                    <a:pt x="160" y="25"/>
                  </a:lnTo>
                  <a:lnTo>
                    <a:pt x="163" y="29"/>
                  </a:lnTo>
                  <a:lnTo>
                    <a:pt x="164" y="30"/>
                  </a:lnTo>
                  <a:lnTo>
                    <a:pt x="166" y="31"/>
                  </a:lnTo>
                  <a:lnTo>
                    <a:pt x="166" y="32"/>
                  </a:lnTo>
                  <a:lnTo>
                    <a:pt x="170" y="36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5" y="42"/>
                  </a:lnTo>
                  <a:lnTo>
                    <a:pt x="176" y="45"/>
                  </a:lnTo>
                  <a:lnTo>
                    <a:pt x="178" y="46"/>
                  </a:lnTo>
                  <a:lnTo>
                    <a:pt x="179" y="49"/>
                  </a:lnTo>
                  <a:lnTo>
                    <a:pt x="182" y="53"/>
                  </a:lnTo>
                  <a:lnTo>
                    <a:pt x="183" y="56"/>
                  </a:lnTo>
                  <a:lnTo>
                    <a:pt x="183" y="57"/>
                  </a:lnTo>
                  <a:lnTo>
                    <a:pt x="184" y="60"/>
                  </a:lnTo>
                  <a:lnTo>
                    <a:pt x="187" y="61"/>
                  </a:lnTo>
                  <a:lnTo>
                    <a:pt x="187" y="64"/>
                  </a:lnTo>
                  <a:lnTo>
                    <a:pt x="188" y="65"/>
                  </a:lnTo>
                  <a:lnTo>
                    <a:pt x="189" y="68"/>
                  </a:lnTo>
                  <a:lnTo>
                    <a:pt x="189" y="70"/>
                  </a:lnTo>
                  <a:lnTo>
                    <a:pt x="189" y="72"/>
                  </a:lnTo>
                  <a:lnTo>
                    <a:pt x="190" y="73"/>
                  </a:lnTo>
                  <a:lnTo>
                    <a:pt x="190" y="77"/>
                  </a:lnTo>
                  <a:lnTo>
                    <a:pt x="190" y="78"/>
                  </a:lnTo>
                  <a:lnTo>
                    <a:pt x="191" y="80"/>
                  </a:lnTo>
                  <a:lnTo>
                    <a:pt x="191" y="81"/>
                  </a:lnTo>
                  <a:lnTo>
                    <a:pt x="191" y="85"/>
                  </a:lnTo>
                  <a:lnTo>
                    <a:pt x="191" y="86"/>
                  </a:lnTo>
                  <a:lnTo>
                    <a:pt x="191" y="89"/>
                  </a:lnTo>
                  <a:lnTo>
                    <a:pt x="193" y="94"/>
                  </a:lnTo>
                  <a:lnTo>
                    <a:pt x="191" y="98"/>
                  </a:lnTo>
                  <a:lnTo>
                    <a:pt x="191" y="100"/>
                  </a:lnTo>
                  <a:lnTo>
                    <a:pt x="191" y="102"/>
                  </a:lnTo>
                  <a:lnTo>
                    <a:pt x="191" y="103"/>
                  </a:lnTo>
                  <a:lnTo>
                    <a:pt x="191" y="106"/>
                  </a:lnTo>
                  <a:lnTo>
                    <a:pt x="191" y="108"/>
                  </a:lnTo>
                  <a:lnTo>
                    <a:pt x="190" y="112"/>
                  </a:lnTo>
                  <a:lnTo>
                    <a:pt x="190" y="116"/>
                  </a:lnTo>
                  <a:lnTo>
                    <a:pt x="189" y="116"/>
                  </a:lnTo>
                  <a:lnTo>
                    <a:pt x="189" y="120"/>
                  </a:lnTo>
                  <a:lnTo>
                    <a:pt x="188" y="121"/>
                  </a:lnTo>
                  <a:lnTo>
                    <a:pt x="187" y="124"/>
                  </a:lnTo>
                  <a:lnTo>
                    <a:pt x="187" y="126"/>
                  </a:lnTo>
                  <a:lnTo>
                    <a:pt x="184" y="128"/>
                  </a:lnTo>
                  <a:lnTo>
                    <a:pt x="184" y="129"/>
                  </a:lnTo>
                  <a:lnTo>
                    <a:pt x="183" y="134"/>
                  </a:lnTo>
                  <a:lnTo>
                    <a:pt x="182" y="134"/>
                  </a:lnTo>
                  <a:lnTo>
                    <a:pt x="181" y="137"/>
                  </a:lnTo>
                  <a:lnTo>
                    <a:pt x="179" y="137"/>
                  </a:lnTo>
                  <a:lnTo>
                    <a:pt x="178" y="142"/>
                  </a:lnTo>
                  <a:lnTo>
                    <a:pt x="176" y="143"/>
                  </a:lnTo>
                  <a:lnTo>
                    <a:pt x="175" y="145"/>
                  </a:lnTo>
                  <a:lnTo>
                    <a:pt x="173" y="148"/>
                  </a:lnTo>
                  <a:lnTo>
                    <a:pt x="171" y="150"/>
                  </a:lnTo>
                  <a:lnTo>
                    <a:pt x="171" y="151"/>
                  </a:lnTo>
                  <a:lnTo>
                    <a:pt x="167" y="154"/>
                  </a:lnTo>
                  <a:lnTo>
                    <a:pt x="166" y="156"/>
                  </a:lnTo>
                  <a:lnTo>
                    <a:pt x="164" y="158"/>
                  </a:lnTo>
                  <a:lnTo>
                    <a:pt x="164" y="159"/>
                  </a:lnTo>
                  <a:lnTo>
                    <a:pt x="159" y="162"/>
                  </a:lnTo>
                  <a:lnTo>
                    <a:pt x="158" y="164"/>
                  </a:lnTo>
                  <a:lnTo>
                    <a:pt x="155" y="166"/>
                  </a:lnTo>
                  <a:lnTo>
                    <a:pt x="154" y="166"/>
                  </a:lnTo>
                  <a:lnTo>
                    <a:pt x="151" y="169"/>
                  </a:lnTo>
                  <a:lnTo>
                    <a:pt x="149" y="170"/>
                  </a:lnTo>
                  <a:lnTo>
                    <a:pt x="147" y="172"/>
                  </a:lnTo>
                  <a:lnTo>
                    <a:pt x="146" y="173"/>
                  </a:lnTo>
                  <a:lnTo>
                    <a:pt x="141" y="175"/>
                  </a:lnTo>
                  <a:lnTo>
                    <a:pt x="141" y="176"/>
                  </a:lnTo>
                  <a:lnTo>
                    <a:pt x="137" y="177"/>
                  </a:lnTo>
                  <a:lnTo>
                    <a:pt x="137" y="178"/>
                  </a:lnTo>
                  <a:lnTo>
                    <a:pt x="133" y="180"/>
                  </a:lnTo>
                  <a:lnTo>
                    <a:pt x="131" y="180"/>
                  </a:lnTo>
                  <a:lnTo>
                    <a:pt x="129" y="182"/>
                  </a:lnTo>
                  <a:lnTo>
                    <a:pt x="127" y="182"/>
                  </a:lnTo>
                  <a:lnTo>
                    <a:pt x="124" y="183"/>
                  </a:lnTo>
                  <a:lnTo>
                    <a:pt x="123" y="184"/>
                  </a:lnTo>
                  <a:lnTo>
                    <a:pt x="118" y="184"/>
                  </a:lnTo>
                  <a:lnTo>
                    <a:pt x="118" y="185"/>
                  </a:lnTo>
                  <a:lnTo>
                    <a:pt x="115" y="185"/>
                  </a:lnTo>
                  <a:lnTo>
                    <a:pt x="110" y="186"/>
                  </a:lnTo>
                  <a:lnTo>
                    <a:pt x="109" y="186"/>
                  </a:lnTo>
                  <a:lnTo>
                    <a:pt x="106" y="186"/>
                  </a:lnTo>
                  <a:lnTo>
                    <a:pt x="105" y="186"/>
                  </a:lnTo>
                  <a:lnTo>
                    <a:pt x="101" y="186"/>
                  </a:lnTo>
                  <a:lnTo>
                    <a:pt x="100" y="186"/>
                  </a:lnTo>
                  <a:lnTo>
                    <a:pt x="97" y="189"/>
                  </a:lnTo>
                  <a:lnTo>
                    <a:pt x="92" y="186"/>
                  </a:lnTo>
                  <a:lnTo>
                    <a:pt x="88" y="186"/>
                  </a:lnTo>
                  <a:lnTo>
                    <a:pt x="86" y="186"/>
                  </a:lnTo>
                  <a:lnTo>
                    <a:pt x="83" y="186"/>
                  </a:lnTo>
                  <a:lnTo>
                    <a:pt x="82" y="186"/>
                  </a:lnTo>
                  <a:lnTo>
                    <a:pt x="80" y="185"/>
                  </a:lnTo>
                  <a:lnTo>
                    <a:pt x="77" y="185"/>
                  </a:lnTo>
                  <a:lnTo>
                    <a:pt x="75" y="185"/>
                  </a:lnTo>
                  <a:lnTo>
                    <a:pt x="74" y="184"/>
                  </a:lnTo>
                  <a:lnTo>
                    <a:pt x="71" y="184"/>
                  </a:lnTo>
                  <a:lnTo>
                    <a:pt x="69" y="184"/>
                  </a:lnTo>
                  <a:lnTo>
                    <a:pt x="67" y="183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1" y="180"/>
                  </a:lnTo>
                  <a:lnTo>
                    <a:pt x="58" y="178"/>
                  </a:lnTo>
                  <a:lnTo>
                    <a:pt x="57" y="178"/>
                  </a:lnTo>
                  <a:lnTo>
                    <a:pt x="55" y="177"/>
                  </a:lnTo>
                  <a:lnTo>
                    <a:pt x="50" y="175"/>
                  </a:lnTo>
                  <a:lnTo>
                    <a:pt x="47" y="173"/>
                  </a:lnTo>
                  <a:lnTo>
                    <a:pt x="46" y="172"/>
                  </a:lnTo>
                  <a:lnTo>
                    <a:pt x="43" y="170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5" y="165"/>
                  </a:lnTo>
                  <a:lnTo>
                    <a:pt x="33" y="162"/>
                  </a:lnTo>
                  <a:lnTo>
                    <a:pt x="32" y="162"/>
                  </a:lnTo>
                  <a:lnTo>
                    <a:pt x="31" y="159"/>
                  </a:lnTo>
                  <a:lnTo>
                    <a:pt x="29" y="158"/>
                  </a:lnTo>
                  <a:lnTo>
                    <a:pt x="26" y="157"/>
                  </a:lnTo>
                  <a:lnTo>
                    <a:pt x="26" y="156"/>
                  </a:lnTo>
                  <a:lnTo>
                    <a:pt x="23" y="152"/>
                  </a:lnTo>
                  <a:lnTo>
                    <a:pt x="21" y="150"/>
                  </a:lnTo>
                  <a:lnTo>
                    <a:pt x="21" y="149"/>
                  </a:lnTo>
                  <a:lnTo>
                    <a:pt x="17" y="145"/>
                  </a:lnTo>
                  <a:lnTo>
                    <a:pt x="16" y="143"/>
                  </a:lnTo>
                  <a:lnTo>
                    <a:pt x="15" y="142"/>
                  </a:lnTo>
                  <a:lnTo>
                    <a:pt x="14" y="138"/>
                  </a:lnTo>
                  <a:lnTo>
                    <a:pt x="10" y="135"/>
                  </a:lnTo>
                  <a:lnTo>
                    <a:pt x="9" y="133"/>
                  </a:lnTo>
                  <a:lnTo>
                    <a:pt x="9" y="130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4"/>
                  </a:lnTo>
                  <a:lnTo>
                    <a:pt x="5" y="122"/>
                  </a:lnTo>
                  <a:lnTo>
                    <a:pt x="3" y="120"/>
                  </a:lnTo>
                  <a:lnTo>
                    <a:pt x="3" y="119"/>
                  </a:lnTo>
                  <a:lnTo>
                    <a:pt x="3" y="116"/>
                  </a:lnTo>
                  <a:lnTo>
                    <a:pt x="2" y="114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1" y="108"/>
                  </a:lnTo>
                  <a:lnTo>
                    <a:pt x="1" y="106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8"/>
                  </a:lnTo>
                  <a:lnTo>
                    <a:pt x="0" y="94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2" y="77"/>
                  </a:lnTo>
                  <a:lnTo>
                    <a:pt x="2" y="72"/>
                  </a:lnTo>
                  <a:lnTo>
                    <a:pt x="3" y="72"/>
                  </a:lnTo>
                  <a:lnTo>
                    <a:pt x="3" y="68"/>
                  </a:lnTo>
                  <a:lnTo>
                    <a:pt x="5" y="67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3" y="50"/>
                  </a:lnTo>
                  <a:lnTo>
                    <a:pt x="14" y="50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7" y="42"/>
                  </a:lnTo>
                  <a:lnTo>
                    <a:pt x="19" y="40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9" y="30"/>
                  </a:lnTo>
                  <a:lnTo>
                    <a:pt x="29" y="29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000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71" name="Freeform 58"/>
            <p:cNvSpPr>
              <a:spLocks/>
            </p:cNvSpPr>
            <p:nvPr/>
          </p:nvSpPr>
          <p:spPr bwMode="auto">
            <a:xfrm>
              <a:off x="2414" y="1630"/>
              <a:ext cx="193" cy="189"/>
            </a:xfrm>
            <a:custGeom>
              <a:avLst/>
              <a:gdLst>
                <a:gd name="T0" fmla="*/ 36 w 193"/>
                <a:gd name="T1" fmla="*/ 21 h 189"/>
                <a:gd name="T2" fmla="*/ 47 w 193"/>
                <a:gd name="T3" fmla="*/ 14 h 189"/>
                <a:gd name="T4" fmla="*/ 59 w 193"/>
                <a:gd name="T5" fmla="*/ 8 h 189"/>
                <a:gd name="T6" fmla="*/ 69 w 193"/>
                <a:gd name="T7" fmla="*/ 3 h 189"/>
                <a:gd name="T8" fmla="*/ 82 w 193"/>
                <a:gd name="T9" fmla="*/ 1 h 189"/>
                <a:gd name="T10" fmla="*/ 91 w 193"/>
                <a:gd name="T11" fmla="*/ 1 h 189"/>
                <a:gd name="T12" fmla="*/ 103 w 193"/>
                <a:gd name="T13" fmla="*/ 1 h 189"/>
                <a:gd name="T14" fmla="*/ 114 w 193"/>
                <a:gd name="T15" fmla="*/ 2 h 189"/>
                <a:gd name="T16" fmla="*/ 125 w 193"/>
                <a:gd name="T17" fmla="*/ 4 h 189"/>
                <a:gd name="T18" fmla="*/ 134 w 193"/>
                <a:gd name="T19" fmla="*/ 9 h 189"/>
                <a:gd name="T20" fmla="*/ 144 w 193"/>
                <a:gd name="T21" fmla="*/ 14 h 189"/>
                <a:gd name="T22" fmla="*/ 152 w 193"/>
                <a:gd name="T23" fmla="*/ 19 h 189"/>
                <a:gd name="T24" fmla="*/ 160 w 193"/>
                <a:gd name="T25" fmla="*/ 28 h 189"/>
                <a:gd name="T26" fmla="*/ 168 w 193"/>
                <a:gd name="T27" fmla="*/ 35 h 189"/>
                <a:gd name="T28" fmla="*/ 175 w 193"/>
                <a:gd name="T29" fmla="*/ 44 h 189"/>
                <a:gd name="T30" fmla="*/ 181 w 193"/>
                <a:gd name="T31" fmla="*/ 52 h 189"/>
                <a:gd name="T32" fmla="*/ 184 w 193"/>
                <a:gd name="T33" fmla="*/ 64 h 189"/>
                <a:gd name="T34" fmla="*/ 189 w 193"/>
                <a:gd name="T35" fmla="*/ 73 h 189"/>
                <a:gd name="T36" fmla="*/ 190 w 193"/>
                <a:gd name="T37" fmla="*/ 84 h 189"/>
                <a:gd name="T38" fmla="*/ 192 w 193"/>
                <a:gd name="T39" fmla="*/ 93 h 189"/>
                <a:gd name="T40" fmla="*/ 190 w 193"/>
                <a:gd name="T41" fmla="*/ 106 h 189"/>
                <a:gd name="T42" fmla="*/ 188 w 193"/>
                <a:gd name="T43" fmla="*/ 115 h 189"/>
                <a:gd name="T44" fmla="*/ 183 w 193"/>
                <a:gd name="T45" fmla="*/ 128 h 189"/>
                <a:gd name="T46" fmla="*/ 177 w 193"/>
                <a:gd name="T47" fmla="*/ 137 h 189"/>
                <a:gd name="T48" fmla="*/ 169 w 193"/>
                <a:gd name="T49" fmla="*/ 149 h 189"/>
                <a:gd name="T50" fmla="*/ 163 w 193"/>
                <a:gd name="T51" fmla="*/ 158 h 189"/>
                <a:gd name="T52" fmla="*/ 150 w 193"/>
                <a:gd name="T53" fmla="*/ 169 h 189"/>
                <a:gd name="T54" fmla="*/ 140 w 193"/>
                <a:gd name="T55" fmla="*/ 175 h 189"/>
                <a:gd name="T56" fmla="*/ 127 w 193"/>
                <a:gd name="T57" fmla="*/ 180 h 189"/>
                <a:gd name="T58" fmla="*/ 118 w 193"/>
                <a:gd name="T59" fmla="*/ 185 h 189"/>
                <a:gd name="T60" fmla="*/ 106 w 193"/>
                <a:gd name="T61" fmla="*/ 186 h 189"/>
                <a:gd name="T62" fmla="*/ 95 w 193"/>
                <a:gd name="T63" fmla="*/ 188 h 189"/>
                <a:gd name="T64" fmla="*/ 83 w 193"/>
                <a:gd name="T65" fmla="*/ 186 h 189"/>
                <a:gd name="T66" fmla="*/ 73 w 193"/>
                <a:gd name="T67" fmla="*/ 183 h 189"/>
                <a:gd name="T68" fmla="*/ 62 w 193"/>
                <a:gd name="T69" fmla="*/ 180 h 189"/>
                <a:gd name="T70" fmla="*/ 53 w 193"/>
                <a:gd name="T71" fmla="*/ 177 h 189"/>
                <a:gd name="T72" fmla="*/ 42 w 193"/>
                <a:gd name="T73" fmla="*/ 170 h 189"/>
                <a:gd name="T74" fmla="*/ 35 w 193"/>
                <a:gd name="T75" fmla="*/ 164 h 189"/>
                <a:gd name="T76" fmla="*/ 26 w 193"/>
                <a:gd name="T77" fmla="*/ 156 h 189"/>
                <a:gd name="T78" fmla="*/ 20 w 193"/>
                <a:gd name="T79" fmla="*/ 148 h 189"/>
                <a:gd name="T80" fmla="*/ 13 w 193"/>
                <a:gd name="T81" fmla="*/ 138 h 189"/>
                <a:gd name="T82" fmla="*/ 9 w 193"/>
                <a:gd name="T83" fmla="*/ 130 h 189"/>
                <a:gd name="T84" fmla="*/ 3 w 193"/>
                <a:gd name="T85" fmla="*/ 120 h 189"/>
                <a:gd name="T86" fmla="*/ 2 w 193"/>
                <a:gd name="T87" fmla="*/ 109 h 189"/>
                <a:gd name="T88" fmla="*/ 1 w 193"/>
                <a:gd name="T89" fmla="*/ 98 h 189"/>
                <a:gd name="T90" fmla="*/ 1 w 193"/>
                <a:gd name="T91" fmla="*/ 88 h 189"/>
                <a:gd name="T92" fmla="*/ 2 w 193"/>
                <a:gd name="T93" fmla="*/ 75 h 189"/>
                <a:gd name="T94" fmla="*/ 4 w 193"/>
                <a:gd name="T95" fmla="*/ 66 h 189"/>
                <a:gd name="T96" fmla="*/ 9 w 193"/>
                <a:gd name="T97" fmla="*/ 53 h 189"/>
                <a:gd name="T98" fmla="*/ 16 w 193"/>
                <a:gd name="T99" fmla="*/ 44 h 189"/>
                <a:gd name="T100" fmla="*/ 25 w 193"/>
                <a:gd name="T101" fmla="*/ 33 h 1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189"/>
                <a:gd name="T155" fmla="*/ 193 w 193"/>
                <a:gd name="T156" fmla="*/ 189 h 1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189">
                  <a:moveTo>
                    <a:pt x="28" y="28"/>
                  </a:moveTo>
                  <a:lnTo>
                    <a:pt x="28" y="28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6" y="21"/>
                  </a:lnTo>
                  <a:lnTo>
                    <a:pt x="39" y="21"/>
                  </a:lnTo>
                  <a:lnTo>
                    <a:pt x="41" y="18"/>
                  </a:lnTo>
                  <a:lnTo>
                    <a:pt x="42" y="17"/>
                  </a:lnTo>
                  <a:lnTo>
                    <a:pt x="45" y="16"/>
                  </a:lnTo>
                  <a:lnTo>
                    <a:pt x="47" y="14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59" y="8"/>
                  </a:lnTo>
                  <a:lnTo>
                    <a:pt x="60" y="8"/>
                  </a:lnTo>
                  <a:lnTo>
                    <a:pt x="64" y="5"/>
                  </a:lnTo>
                  <a:lnTo>
                    <a:pt x="65" y="5"/>
                  </a:lnTo>
                  <a:lnTo>
                    <a:pt x="67" y="4"/>
                  </a:lnTo>
                  <a:lnTo>
                    <a:pt x="69" y="3"/>
                  </a:lnTo>
                  <a:lnTo>
                    <a:pt x="73" y="3"/>
                  </a:lnTo>
                  <a:lnTo>
                    <a:pt x="73" y="2"/>
                  </a:lnTo>
                  <a:lnTo>
                    <a:pt x="77" y="2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5" y="1"/>
                  </a:lnTo>
                  <a:lnTo>
                    <a:pt x="87" y="1"/>
                  </a:lnTo>
                  <a:lnTo>
                    <a:pt x="90" y="1"/>
                  </a:lnTo>
                  <a:lnTo>
                    <a:pt x="91" y="1"/>
                  </a:lnTo>
                  <a:lnTo>
                    <a:pt x="95" y="0"/>
                  </a:lnTo>
                  <a:lnTo>
                    <a:pt x="100" y="1"/>
                  </a:lnTo>
                  <a:lnTo>
                    <a:pt x="103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3" y="2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8" y="3"/>
                  </a:lnTo>
                  <a:lnTo>
                    <a:pt x="121" y="3"/>
                  </a:lnTo>
                  <a:lnTo>
                    <a:pt x="122" y="3"/>
                  </a:lnTo>
                  <a:lnTo>
                    <a:pt x="125" y="4"/>
                  </a:lnTo>
                  <a:lnTo>
                    <a:pt x="126" y="5"/>
                  </a:lnTo>
                  <a:lnTo>
                    <a:pt x="129" y="5"/>
                  </a:lnTo>
                  <a:lnTo>
                    <a:pt x="131" y="8"/>
                  </a:lnTo>
                  <a:lnTo>
                    <a:pt x="133" y="9"/>
                  </a:lnTo>
                  <a:lnTo>
                    <a:pt x="134" y="9"/>
                  </a:lnTo>
                  <a:lnTo>
                    <a:pt x="138" y="10"/>
                  </a:lnTo>
                  <a:lnTo>
                    <a:pt x="141" y="12"/>
                  </a:lnTo>
                  <a:lnTo>
                    <a:pt x="144" y="14"/>
                  </a:lnTo>
                  <a:lnTo>
                    <a:pt x="146" y="16"/>
                  </a:lnTo>
                  <a:lnTo>
                    <a:pt x="149" y="17"/>
                  </a:lnTo>
                  <a:lnTo>
                    <a:pt x="151" y="19"/>
                  </a:lnTo>
                  <a:lnTo>
                    <a:pt x="152" y="19"/>
                  </a:lnTo>
                  <a:lnTo>
                    <a:pt x="156" y="22"/>
                  </a:lnTo>
                  <a:lnTo>
                    <a:pt x="158" y="25"/>
                  </a:lnTo>
                  <a:lnTo>
                    <a:pt x="159" y="25"/>
                  </a:lnTo>
                  <a:lnTo>
                    <a:pt x="160" y="28"/>
                  </a:lnTo>
                  <a:lnTo>
                    <a:pt x="163" y="29"/>
                  </a:lnTo>
                  <a:lnTo>
                    <a:pt x="165" y="30"/>
                  </a:lnTo>
                  <a:lnTo>
                    <a:pt x="165" y="32"/>
                  </a:lnTo>
                  <a:lnTo>
                    <a:pt x="168" y="35"/>
                  </a:lnTo>
                  <a:lnTo>
                    <a:pt x="171" y="37"/>
                  </a:lnTo>
                  <a:lnTo>
                    <a:pt x="171" y="39"/>
                  </a:lnTo>
                  <a:lnTo>
                    <a:pt x="174" y="42"/>
                  </a:lnTo>
                  <a:lnTo>
                    <a:pt x="175" y="44"/>
                  </a:lnTo>
                  <a:lnTo>
                    <a:pt x="176" y="45"/>
                  </a:lnTo>
                  <a:lnTo>
                    <a:pt x="177" y="49"/>
                  </a:lnTo>
                  <a:lnTo>
                    <a:pt x="181" y="52"/>
                  </a:lnTo>
                  <a:lnTo>
                    <a:pt x="182" y="56"/>
                  </a:lnTo>
                  <a:lnTo>
                    <a:pt x="182" y="57"/>
                  </a:lnTo>
                  <a:lnTo>
                    <a:pt x="183" y="59"/>
                  </a:lnTo>
                  <a:lnTo>
                    <a:pt x="184" y="60"/>
                  </a:lnTo>
                  <a:lnTo>
                    <a:pt x="184" y="64"/>
                  </a:lnTo>
                  <a:lnTo>
                    <a:pt x="187" y="65"/>
                  </a:lnTo>
                  <a:lnTo>
                    <a:pt x="188" y="67"/>
                  </a:lnTo>
                  <a:lnTo>
                    <a:pt x="188" y="68"/>
                  </a:lnTo>
                  <a:lnTo>
                    <a:pt x="188" y="72"/>
                  </a:lnTo>
                  <a:lnTo>
                    <a:pt x="189" y="73"/>
                  </a:lnTo>
                  <a:lnTo>
                    <a:pt x="189" y="75"/>
                  </a:lnTo>
                  <a:lnTo>
                    <a:pt x="189" y="77"/>
                  </a:lnTo>
                  <a:lnTo>
                    <a:pt x="190" y="80"/>
                  </a:lnTo>
                  <a:lnTo>
                    <a:pt x="190" y="81"/>
                  </a:lnTo>
                  <a:lnTo>
                    <a:pt x="190" y="84"/>
                  </a:lnTo>
                  <a:lnTo>
                    <a:pt x="190" y="85"/>
                  </a:lnTo>
                  <a:lnTo>
                    <a:pt x="190" y="89"/>
                  </a:lnTo>
                  <a:lnTo>
                    <a:pt x="192" y="93"/>
                  </a:lnTo>
                  <a:lnTo>
                    <a:pt x="190" y="98"/>
                  </a:lnTo>
                  <a:lnTo>
                    <a:pt x="190" y="99"/>
                  </a:lnTo>
                  <a:lnTo>
                    <a:pt x="190" y="101"/>
                  </a:lnTo>
                  <a:lnTo>
                    <a:pt x="190" y="102"/>
                  </a:lnTo>
                  <a:lnTo>
                    <a:pt x="190" y="106"/>
                  </a:lnTo>
                  <a:lnTo>
                    <a:pt x="190" y="107"/>
                  </a:lnTo>
                  <a:lnTo>
                    <a:pt x="189" y="110"/>
                  </a:lnTo>
                  <a:lnTo>
                    <a:pt x="189" y="115"/>
                  </a:lnTo>
                  <a:lnTo>
                    <a:pt x="188" y="115"/>
                  </a:lnTo>
                  <a:lnTo>
                    <a:pt x="188" y="120"/>
                  </a:lnTo>
                  <a:lnTo>
                    <a:pt x="187" y="121"/>
                  </a:lnTo>
                  <a:lnTo>
                    <a:pt x="184" y="123"/>
                  </a:lnTo>
                  <a:lnTo>
                    <a:pt x="184" y="124"/>
                  </a:lnTo>
                  <a:lnTo>
                    <a:pt x="183" y="128"/>
                  </a:lnTo>
                  <a:lnTo>
                    <a:pt x="183" y="129"/>
                  </a:lnTo>
                  <a:lnTo>
                    <a:pt x="182" y="133"/>
                  </a:lnTo>
                  <a:lnTo>
                    <a:pt x="181" y="133"/>
                  </a:lnTo>
                  <a:lnTo>
                    <a:pt x="180" y="137"/>
                  </a:lnTo>
                  <a:lnTo>
                    <a:pt x="177" y="137"/>
                  </a:lnTo>
                  <a:lnTo>
                    <a:pt x="176" y="141"/>
                  </a:lnTo>
                  <a:lnTo>
                    <a:pt x="175" y="142"/>
                  </a:lnTo>
                  <a:lnTo>
                    <a:pt x="174" y="145"/>
                  </a:lnTo>
                  <a:lnTo>
                    <a:pt x="172" y="147"/>
                  </a:lnTo>
                  <a:lnTo>
                    <a:pt x="169" y="149"/>
                  </a:lnTo>
                  <a:lnTo>
                    <a:pt x="169" y="150"/>
                  </a:lnTo>
                  <a:lnTo>
                    <a:pt x="166" y="154"/>
                  </a:lnTo>
                  <a:lnTo>
                    <a:pt x="165" y="155"/>
                  </a:lnTo>
                  <a:lnTo>
                    <a:pt x="163" y="157"/>
                  </a:lnTo>
                  <a:lnTo>
                    <a:pt x="163" y="158"/>
                  </a:lnTo>
                  <a:lnTo>
                    <a:pt x="158" y="162"/>
                  </a:lnTo>
                  <a:lnTo>
                    <a:pt x="157" y="163"/>
                  </a:lnTo>
                  <a:lnTo>
                    <a:pt x="155" y="165"/>
                  </a:lnTo>
                  <a:lnTo>
                    <a:pt x="152" y="165"/>
                  </a:lnTo>
                  <a:lnTo>
                    <a:pt x="150" y="169"/>
                  </a:lnTo>
                  <a:lnTo>
                    <a:pt x="149" y="170"/>
                  </a:lnTo>
                  <a:lnTo>
                    <a:pt x="146" y="171"/>
                  </a:lnTo>
                  <a:lnTo>
                    <a:pt x="144" y="172"/>
                  </a:lnTo>
                  <a:lnTo>
                    <a:pt x="140" y="173"/>
                  </a:lnTo>
                  <a:lnTo>
                    <a:pt x="140" y="175"/>
                  </a:lnTo>
                  <a:lnTo>
                    <a:pt x="135" y="177"/>
                  </a:lnTo>
                  <a:lnTo>
                    <a:pt x="135" y="178"/>
                  </a:lnTo>
                  <a:lnTo>
                    <a:pt x="132" y="179"/>
                  </a:lnTo>
                  <a:lnTo>
                    <a:pt x="131" y="179"/>
                  </a:lnTo>
                  <a:lnTo>
                    <a:pt x="127" y="180"/>
                  </a:lnTo>
                  <a:lnTo>
                    <a:pt x="126" y="180"/>
                  </a:lnTo>
                  <a:lnTo>
                    <a:pt x="124" y="182"/>
                  </a:lnTo>
                  <a:lnTo>
                    <a:pt x="122" y="183"/>
                  </a:lnTo>
                  <a:lnTo>
                    <a:pt x="118" y="183"/>
                  </a:lnTo>
                  <a:lnTo>
                    <a:pt x="118" y="185"/>
                  </a:lnTo>
                  <a:lnTo>
                    <a:pt x="114" y="185"/>
                  </a:lnTo>
                  <a:lnTo>
                    <a:pt x="109" y="186"/>
                  </a:lnTo>
                  <a:lnTo>
                    <a:pt x="108" y="186"/>
                  </a:lnTo>
                  <a:lnTo>
                    <a:pt x="106" y="186"/>
                  </a:lnTo>
                  <a:lnTo>
                    <a:pt x="103" y="186"/>
                  </a:lnTo>
                  <a:lnTo>
                    <a:pt x="101" y="186"/>
                  </a:lnTo>
                  <a:lnTo>
                    <a:pt x="100" y="186"/>
                  </a:lnTo>
                  <a:lnTo>
                    <a:pt x="95" y="188"/>
                  </a:lnTo>
                  <a:lnTo>
                    <a:pt x="91" y="186"/>
                  </a:lnTo>
                  <a:lnTo>
                    <a:pt x="87" y="186"/>
                  </a:lnTo>
                  <a:lnTo>
                    <a:pt x="85" y="186"/>
                  </a:lnTo>
                  <a:lnTo>
                    <a:pt x="83" y="186"/>
                  </a:lnTo>
                  <a:lnTo>
                    <a:pt x="82" y="186"/>
                  </a:lnTo>
                  <a:lnTo>
                    <a:pt x="78" y="185"/>
                  </a:lnTo>
                  <a:lnTo>
                    <a:pt x="77" y="185"/>
                  </a:lnTo>
                  <a:lnTo>
                    <a:pt x="75" y="185"/>
                  </a:lnTo>
                  <a:lnTo>
                    <a:pt x="73" y="183"/>
                  </a:lnTo>
                  <a:lnTo>
                    <a:pt x="70" y="183"/>
                  </a:lnTo>
                  <a:lnTo>
                    <a:pt x="69" y="183"/>
                  </a:lnTo>
                  <a:lnTo>
                    <a:pt x="66" y="182"/>
                  </a:lnTo>
                  <a:lnTo>
                    <a:pt x="65" y="180"/>
                  </a:lnTo>
                  <a:lnTo>
                    <a:pt x="62" y="180"/>
                  </a:lnTo>
                  <a:lnTo>
                    <a:pt x="60" y="179"/>
                  </a:lnTo>
                  <a:lnTo>
                    <a:pt x="58" y="178"/>
                  </a:lnTo>
                  <a:lnTo>
                    <a:pt x="57" y="178"/>
                  </a:lnTo>
                  <a:lnTo>
                    <a:pt x="53" y="177"/>
                  </a:lnTo>
                  <a:lnTo>
                    <a:pt x="50" y="173"/>
                  </a:lnTo>
                  <a:lnTo>
                    <a:pt x="47" y="172"/>
                  </a:lnTo>
                  <a:lnTo>
                    <a:pt x="45" y="171"/>
                  </a:lnTo>
                  <a:lnTo>
                    <a:pt x="42" y="170"/>
                  </a:lnTo>
                  <a:lnTo>
                    <a:pt x="40" y="166"/>
                  </a:lnTo>
                  <a:lnTo>
                    <a:pt x="39" y="166"/>
                  </a:lnTo>
                  <a:lnTo>
                    <a:pt x="35" y="164"/>
                  </a:lnTo>
                  <a:lnTo>
                    <a:pt x="33" y="162"/>
                  </a:lnTo>
                  <a:lnTo>
                    <a:pt x="32" y="162"/>
                  </a:lnTo>
                  <a:lnTo>
                    <a:pt x="29" y="158"/>
                  </a:lnTo>
                  <a:lnTo>
                    <a:pt x="28" y="157"/>
                  </a:lnTo>
                  <a:lnTo>
                    <a:pt x="26" y="156"/>
                  </a:lnTo>
                  <a:lnTo>
                    <a:pt x="26" y="155"/>
                  </a:lnTo>
                  <a:lnTo>
                    <a:pt x="23" y="152"/>
                  </a:lnTo>
                  <a:lnTo>
                    <a:pt x="20" y="149"/>
                  </a:lnTo>
                  <a:lnTo>
                    <a:pt x="20" y="148"/>
                  </a:lnTo>
                  <a:lnTo>
                    <a:pt x="17" y="145"/>
                  </a:lnTo>
                  <a:lnTo>
                    <a:pt x="16" y="142"/>
                  </a:lnTo>
                  <a:lnTo>
                    <a:pt x="15" y="141"/>
                  </a:lnTo>
                  <a:lnTo>
                    <a:pt x="13" y="138"/>
                  </a:lnTo>
                  <a:lnTo>
                    <a:pt x="10" y="134"/>
                  </a:lnTo>
                  <a:lnTo>
                    <a:pt x="9" y="131"/>
                  </a:lnTo>
                  <a:lnTo>
                    <a:pt x="9" y="130"/>
                  </a:lnTo>
                  <a:lnTo>
                    <a:pt x="8" y="128"/>
                  </a:lnTo>
                  <a:lnTo>
                    <a:pt x="7" y="126"/>
                  </a:lnTo>
                  <a:lnTo>
                    <a:pt x="7" y="123"/>
                  </a:lnTo>
                  <a:lnTo>
                    <a:pt x="4" y="122"/>
                  </a:lnTo>
                  <a:lnTo>
                    <a:pt x="3" y="120"/>
                  </a:lnTo>
                  <a:lnTo>
                    <a:pt x="3" y="117"/>
                  </a:lnTo>
                  <a:lnTo>
                    <a:pt x="3" y="115"/>
                  </a:lnTo>
                  <a:lnTo>
                    <a:pt x="2" y="114"/>
                  </a:lnTo>
                  <a:lnTo>
                    <a:pt x="2" y="110"/>
                  </a:lnTo>
                  <a:lnTo>
                    <a:pt x="2" y="109"/>
                  </a:lnTo>
                  <a:lnTo>
                    <a:pt x="1" y="107"/>
                  </a:lnTo>
                  <a:lnTo>
                    <a:pt x="1" y="106"/>
                  </a:lnTo>
                  <a:lnTo>
                    <a:pt x="1" y="102"/>
                  </a:lnTo>
                  <a:lnTo>
                    <a:pt x="1" y="101"/>
                  </a:lnTo>
                  <a:lnTo>
                    <a:pt x="1" y="98"/>
                  </a:lnTo>
                  <a:lnTo>
                    <a:pt x="0" y="93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5"/>
                  </a:lnTo>
                  <a:lnTo>
                    <a:pt x="1" y="84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2" y="75"/>
                  </a:lnTo>
                  <a:lnTo>
                    <a:pt x="2" y="72"/>
                  </a:lnTo>
                  <a:lnTo>
                    <a:pt x="3" y="72"/>
                  </a:lnTo>
                  <a:lnTo>
                    <a:pt x="3" y="67"/>
                  </a:lnTo>
                  <a:lnTo>
                    <a:pt x="4" y="66"/>
                  </a:lnTo>
                  <a:lnTo>
                    <a:pt x="7" y="64"/>
                  </a:lnTo>
                  <a:lnTo>
                    <a:pt x="7" y="61"/>
                  </a:lnTo>
                  <a:lnTo>
                    <a:pt x="8" y="59"/>
                  </a:lnTo>
                  <a:lnTo>
                    <a:pt x="8" y="58"/>
                  </a:lnTo>
                  <a:lnTo>
                    <a:pt x="9" y="53"/>
                  </a:lnTo>
                  <a:lnTo>
                    <a:pt x="10" y="53"/>
                  </a:lnTo>
                  <a:lnTo>
                    <a:pt x="11" y="50"/>
                  </a:lnTo>
                  <a:lnTo>
                    <a:pt x="13" y="50"/>
                  </a:lnTo>
                  <a:lnTo>
                    <a:pt x="15" y="45"/>
                  </a:lnTo>
                  <a:lnTo>
                    <a:pt x="16" y="44"/>
                  </a:lnTo>
                  <a:lnTo>
                    <a:pt x="17" y="42"/>
                  </a:lnTo>
                  <a:lnTo>
                    <a:pt x="19" y="40"/>
                  </a:lnTo>
                  <a:lnTo>
                    <a:pt x="21" y="37"/>
                  </a:lnTo>
                  <a:lnTo>
                    <a:pt x="21" y="36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8" y="29"/>
                  </a:lnTo>
                  <a:lnTo>
                    <a:pt x="28" y="28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19" name="Freeform 59"/>
            <p:cNvSpPr>
              <a:spLocks/>
            </p:cNvSpPr>
            <p:nvPr/>
          </p:nvSpPr>
          <p:spPr bwMode="auto">
            <a:xfrm>
              <a:off x="2414" y="1630"/>
              <a:ext cx="193" cy="189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42" y="17"/>
                </a:cxn>
                <a:cxn ang="0">
                  <a:pos x="51" y="11"/>
                </a:cxn>
                <a:cxn ang="0">
                  <a:pos x="60" y="8"/>
                </a:cxn>
                <a:cxn ang="0">
                  <a:pos x="69" y="3"/>
                </a:cxn>
                <a:cxn ang="0">
                  <a:pos x="82" y="1"/>
                </a:cxn>
                <a:cxn ang="0">
                  <a:pos x="90" y="1"/>
                </a:cxn>
                <a:cxn ang="0">
                  <a:pos x="103" y="1"/>
                </a:cxn>
                <a:cxn ang="0">
                  <a:pos x="113" y="2"/>
                </a:cxn>
                <a:cxn ang="0">
                  <a:pos x="121" y="3"/>
                </a:cxn>
                <a:cxn ang="0">
                  <a:pos x="129" y="5"/>
                </a:cxn>
                <a:cxn ang="0">
                  <a:pos x="138" y="10"/>
                </a:cxn>
                <a:cxn ang="0">
                  <a:pos x="149" y="17"/>
                </a:cxn>
                <a:cxn ang="0">
                  <a:pos x="158" y="25"/>
                </a:cxn>
                <a:cxn ang="0">
                  <a:pos x="165" y="30"/>
                </a:cxn>
                <a:cxn ang="0">
                  <a:pos x="171" y="39"/>
                </a:cxn>
                <a:cxn ang="0">
                  <a:pos x="177" y="49"/>
                </a:cxn>
                <a:cxn ang="0">
                  <a:pos x="183" y="59"/>
                </a:cxn>
                <a:cxn ang="0">
                  <a:pos x="188" y="67"/>
                </a:cxn>
                <a:cxn ang="0">
                  <a:pos x="189" y="75"/>
                </a:cxn>
                <a:cxn ang="0">
                  <a:pos x="190" y="84"/>
                </a:cxn>
                <a:cxn ang="0">
                  <a:pos x="190" y="98"/>
                </a:cxn>
                <a:cxn ang="0">
                  <a:pos x="190" y="106"/>
                </a:cxn>
                <a:cxn ang="0">
                  <a:pos x="188" y="115"/>
                </a:cxn>
                <a:cxn ang="0">
                  <a:pos x="184" y="124"/>
                </a:cxn>
                <a:cxn ang="0">
                  <a:pos x="181" y="133"/>
                </a:cxn>
                <a:cxn ang="0">
                  <a:pos x="175" y="142"/>
                </a:cxn>
                <a:cxn ang="0">
                  <a:pos x="169" y="150"/>
                </a:cxn>
                <a:cxn ang="0">
                  <a:pos x="163" y="158"/>
                </a:cxn>
                <a:cxn ang="0">
                  <a:pos x="152" y="165"/>
                </a:cxn>
                <a:cxn ang="0">
                  <a:pos x="144" y="172"/>
                </a:cxn>
                <a:cxn ang="0">
                  <a:pos x="135" y="178"/>
                </a:cxn>
                <a:cxn ang="0">
                  <a:pos x="126" y="180"/>
                </a:cxn>
                <a:cxn ang="0">
                  <a:pos x="118" y="185"/>
                </a:cxn>
                <a:cxn ang="0">
                  <a:pos x="106" y="186"/>
                </a:cxn>
                <a:cxn ang="0">
                  <a:pos x="95" y="188"/>
                </a:cxn>
                <a:cxn ang="0">
                  <a:pos x="83" y="186"/>
                </a:cxn>
                <a:cxn ang="0">
                  <a:pos x="75" y="185"/>
                </a:cxn>
                <a:cxn ang="0">
                  <a:pos x="66" y="182"/>
                </a:cxn>
                <a:cxn ang="0">
                  <a:pos x="58" y="178"/>
                </a:cxn>
                <a:cxn ang="0">
                  <a:pos x="47" y="172"/>
                </a:cxn>
                <a:cxn ang="0">
                  <a:pos x="39" y="166"/>
                </a:cxn>
                <a:cxn ang="0">
                  <a:pos x="29" y="158"/>
                </a:cxn>
                <a:cxn ang="0">
                  <a:pos x="23" y="152"/>
                </a:cxn>
                <a:cxn ang="0">
                  <a:pos x="16" y="142"/>
                </a:cxn>
                <a:cxn ang="0">
                  <a:pos x="9" y="131"/>
                </a:cxn>
                <a:cxn ang="0">
                  <a:pos x="7" y="123"/>
                </a:cxn>
                <a:cxn ang="0">
                  <a:pos x="3" y="115"/>
                </a:cxn>
                <a:cxn ang="0">
                  <a:pos x="1" y="107"/>
                </a:cxn>
                <a:cxn ang="0">
                  <a:pos x="1" y="98"/>
                </a:cxn>
                <a:cxn ang="0">
                  <a:pos x="1" y="85"/>
                </a:cxn>
                <a:cxn ang="0">
                  <a:pos x="2" y="75"/>
                </a:cxn>
                <a:cxn ang="0">
                  <a:pos x="4" y="66"/>
                </a:cxn>
                <a:cxn ang="0">
                  <a:pos x="8" y="58"/>
                </a:cxn>
                <a:cxn ang="0">
                  <a:pos x="13" y="50"/>
                </a:cxn>
                <a:cxn ang="0">
                  <a:pos x="19" y="40"/>
                </a:cxn>
                <a:cxn ang="0">
                  <a:pos x="26" y="32"/>
                </a:cxn>
              </a:cxnLst>
              <a:rect l="0" t="0" r="r" b="b"/>
              <a:pathLst>
                <a:path w="193" h="189">
                  <a:moveTo>
                    <a:pt x="28" y="28"/>
                  </a:moveTo>
                  <a:lnTo>
                    <a:pt x="28" y="28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6" y="21"/>
                  </a:lnTo>
                  <a:lnTo>
                    <a:pt x="39" y="21"/>
                  </a:lnTo>
                  <a:lnTo>
                    <a:pt x="41" y="18"/>
                  </a:lnTo>
                  <a:lnTo>
                    <a:pt x="42" y="17"/>
                  </a:lnTo>
                  <a:lnTo>
                    <a:pt x="45" y="16"/>
                  </a:lnTo>
                  <a:lnTo>
                    <a:pt x="47" y="14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59" y="8"/>
                  </a:lnTo>
                  <a:lnTo>
                    <a:pt x="60" y="8"/>
                  </a:lnTo>
                  <a:lnTo>
                    <a:pt x="64" y="5"/>
                  </a:lnTo>
                  <a:lnTo>
                    <a:pt x="65" y="5"/>
                  </a:lnTo>
                  <a:lnTo>
                    <a:pt x="67" y="4"/>
                  </a:lnTo>
                  <a:lnTo>
                    <a:pt x="69" y="3"/>
                  </a:lnTo>
                  <a:lnTo>
                    <a:pt x="73" y="3"/>
                  </a:lnTo>
                  <a:lnTo>
                    <a:pt x="73" y="2"/>
                  </a:lnTo>
                  <a:lnTo>
                    <a:pt x="77" y="2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5" y="1"/>
                  </a:lnTo>
                  <a:lnTo>
                    <a:pt x="87" y="1"/>
                  </a:lnTo>
                  <a:lnTo>
                    <a:pt x="90" y="1"/>
                  </a:lnTo>
                  <a:lnTo>
                    <a:pt x="91" y="1"/>
                  </a:lnTo>
                  <a:lnTo>
                    <a:pt x="95" y="0"/>
                  </a:lnTo>
                  <a:lnTo>
                    <a:pt x="100" y="1"/>
                  </a:lnTo>
                  <a:lnTo>
                    <a:pt x="103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3" y="2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8" y="3"/>
                  </a:lnTo>
                  <a:lnTo>
                    <a:pt x="121" y="3"/>
                  </a:lnTo>
                  <a:lnTo>
                    <a:pt x="122" y="3"/>
                  </a:lnTo>
                  <a:lnTo>
                    <a:pt x="125" y="4"/>
                  </a:lnTo>
                  <a:lnTo>
                    <a:pt x="126" y="5"/>
                  </a:lnTo>
                  <a:lnTo>
                    <a:pt x="129" y="5"/>
                  </a:lnTo>
                  <a:lnTo>
                    <a:pt x="131" y="8"/>
                  </a:lnTo>
                  <a:lnTo>
                    <a:pt x="133" y="9"/>
                  </a:lnTo>
                  <a:lnTo>
                    <a:pt x="134" y="9"/>
                  </a:lnTo>
                  <a:lnTo>
                    <a:pt x="138" y="10"/>
                  </a:lnTo>
                  <a:lnTo>
                    <a:pt x="141" y="12"/>
                  </a:lnTo>
                  <a:lnTo>
                    <a:pt x="144" y="14"/>
                  </a:lnTo>
                  <a:lnTo>
                    <a:pt x="146" y="16"/>
                  </a:lnTo>
                  <a:lnTo>
                    <a:pt x="149" y="17"/>
                  </a:lnTo>
                  <a:lnTo>
                    <a:pt x="151" y="19"/>
                  </a:lnTo>
                  <a:lnTo>
                    <a:pt x="152" y="19"/>
                  </a:lnTo>
                  <a:lnTo>
                    <a:pt x="156" y="22"/>
                  </a:lnTo>
                  <a:lnTo>
                    <a:pt x="158" y="25"/>
                  </a:lnTo>
                  <a:lnTo>
                    <a:pt x="159" y="25"/>
                  </a:lnTo>
                  <a:lnTo>
                    <a:pt x="160" y="28"/>
                  </a:lnTo>
                  <a:lnTo>
                    <a:pt x="163" y="29"/>
                  </a:lnTo>
                  <a:lnTo>
                    <a:pt x="165" y="30"/>
                  </a:lnTo>
                  <a:lnTo>
                    <a:pt x="165" y="32"/>
                  </a:lnTo>
                  <a:lnTo>
                    <a:pt x="168" y="35"/>
                  </a:lnTo>
                  <a:lnTo>
                    <a:pt x="171" y="37"/>
                  </a:lnTo>
                  <a:lnTo>
                    <a:pt x="171" y="39"/>
                  </a:lnTo>
                  <a:lnTo>
                    <a:pt x="174" y="42"/>
                  </a:lnTo>
                  <a:lnTo>
                    <a:pt x="175" y="44"/>
                  </a:lnTo>
                  <a:lnTo>
                    <a:pt x="176" y="45"/>
                  </a:lnTo>
                  <a:lnTo>
                    <a:pt x="177" y="49"/>
                  </a:lnTo>
                  <a:lnTo>
                    <a:pt x="181" y="52"/>
                  </a:lnTo>
                  <a:lnTo>
                    <a:pt x="182" y="56"/>
                  </a:lnTo>
                  <a:lnTo>
                    <a:pt x="182" y="57"/>
                  </a:lnTo>
                  <a:lnTo>
                    <a:pt x="183" y="59"/>
                  </a:lnTo>
                  <a:lnTo>
                    <a:pt x="184" y="60"/>
                  </a:lnTo>
                  <a:lnTo>
                    <a:pt x="184" y="64"/>
                  </a:lnTo>
                  <a:lnTo>
                    <a:pt x="187" y="65"/>
                  </a:lnTo>
                  <a:lnTo>
                    <a:pt x="188" y="67"/>
                  </a:lnTo>
                  <a:lnTo>
                    <a:pt x="188" y="68"/>
                  </a:lnTo>
                  <a:lnTo>
                    <a:pt x="188" y="72"/>
                  </a:lnTo>
                  <a:lnTo>
                    <a:pt x="189" y="73"/>
                  </a:lnTo>
                  <a:lnTo>
                    <a:pt x="189" y="75"/>
                  </a:lnTo>
                  <a:lnTo>
                    <a:pt x="189" y="77"/>
                  </a:lnTo>
                  <a:lnTo>
                    <a:pt x="190" y="80"/>
                  </a:lnTo>
                  <a:lnTo>
                    <a:pt x="190" y="81"/>
                  </a:lnTo>
                  <a:lnTo>
                    <a:pt x="190" y="84"/>
                  </a:lnTo>
                  <a:lnTo>
                    <a:pt x="190" y="85"/>
                  </a:lnTo>
                  <a:lnTo>
                    <a:pt x="190" y="89"/>
                  </a:lnTo>
                  <a:lnTo>
                    <a:pt x="192" y="93"/>
                  </a:lnTo>
                  <a:lnTo>
                    <a:pt x="190" y="98"/>
                  </a:lnTo>
                  <a:lnTo>
                    <a:pt x="190" y="99"/>
                  </a:lnTo>
                  <a:lnTo>
                    <a:pt x="190" y="101"/>
                  </a:lnTo>
                  <a:lnTo>
                    <a:pt x="190" y="102"/>
                  </a:lnTo>
                  <a:lnTo>
                    <a:pt x="190" y="106"/>
                  </a:lnTo>
                  <a:lnTo>
                    <a:pt x="190" y="107"/>
                  </a:lnTo>
                  <a:lnTo>
                    <a:pt x="189" y="110"/>
                  </a:lnTo>
                  <a:lnTo>
                    <a:pt x="189" y="115"/>
                  </a:lnTo>
                  <a:lnTo>
                    <a:pt x="188" y="115"/>
                  </a:lnTo>
                  <a:lnTo>
                    <a:pt x="188" y="120"/>
                  </a:lnTo>
                  <a:lnTo>
                    <a:pt x="187" y="121"/>
                  </a:lnTo>
                  <a:lnTo>
                    <a:pt x="184" y="123"/>
                  </a:lnTo>
                  <a:lnTo>
                    <a:pt x="184" y="124"/>
                  </a:lnTo>
                  <a:lnTo>
                    <a:pt x="183" y="128"/>
                  </a:lnTo>
                  <a:lnTo>
                    <a:pt x="183" y="129"/>
                  </a:lnTo>
                  <a:lnTo>
                    <a:pt x="182" y="133"/>
                  </a:lnTo>
                  <a:lnTo>
                    <a:pt x="181" y="133"/>
                  </a:lnTo>
                  <a:lnTo>
                    <a:pt x="180" y="137"/>
                  </a:lnTo>
                  <a:lnTo>
                    <a:pt x="177" y="137"/>
                  </a:lnTo>
                  <a:lnTo>
                    <a:pt x="176" y="141"/>
                  </a:lnTo>
                  <a:lnTo>
                    <a:pt x="175" y="142"/>
                  </a:lnTo>
                  <a:lnTo>
                    <a:pt x="174" y="145"/>
                  </a:lnTo>
                  <a:lnTo>
                    <a:pt x="172" y="147"/>
                  </a:lnTo>
                  <a:lnTo>
                    <a:pt x="169" y="149"/>
                  </a:lnTo>
                  <a:lnTo>
                    <a:pt x="169" y="150"/>
                  </a:lnTo>
                  <a:lnTo>
                    <a:pt x="166" y="154"/>
                  </a:lnTo>
                  <a:lnTo>
                    <a:pt x="165" y="155"/>
                  </a:lnTo>
                  <a:lnTo>
                    <a:pt x="163" y="157"/>
                  </a:lnTo>
                  <a:lnTo>
                    <a:pt x="163" y="158"/>
                  </a:lnTo>
                  <a:lnTo>
                    <a:pt x="158" y="162"/>
                  </a:lnTo>
                  <a:lnTo>
                    <a:pt x="157" y="163"/>
                  </a:lnTo>
                  <a:lnTo>
                    <a:pt x="155" y="165"/>
                  </a:lnTo>
                  <a:lnTo>
                    <a:pt x="152" y="165"/>
                  </a:lnTo>
                  <a:lnTo>
                    <a:pt x="150" y="169"/>
                  </a:lnTo>
                  <a:lnTo>
                    <a:pt x="149" y="170"/>
                  </a:lnTo>
                  <a:lnTo>
                    <a:pt x="146" y="171"/>
                  </a:lnTo>
                  <a:lnTo>
                    <a:pt x="144" y="172"/>
                  </a:lnTo>
                  <a:lnTo>
                    <a:pt x="140" y="173"/>
                  </a:lnTo>
                  <a:lnTo>
                    <a:pt x="140" y="175"/>
                  </a:lnTo>
                  <a:lnTo>
                    <a:pt x="135" y="177"/>
                  </a:lnTo>
                  <a:lnTo>
                    <a:pt x="135" y="178"/>
                  </a:lnTo>
                  <a:lnTo>
                    <a:pt x="132" y="179"/>
                  </a:lnTo>
                  <a:lnTo>
                    <a:pt x="131" y="179"/>
                  </a:lnTo>
                  <a:lnTo>
                    <a:pt x="127" y="180"/>
                  </a:lnTo>
                  <a:lnTo>
                    <a:pt x="126" y="180"/>
                  </a:lnTo>
                  <a:lnTo>
                    <a:pt x="124" y="182"/>
                  </a:lnTo>
                  <a:lnTo>
                    <a:pt x="122" y="183"/>
                  </a:lnTo>
                  <a:lnTo>
                    <a:pt x="118" y="183"/>
                  </a:lnTo>
                  <a:lnTo>
                    <a:pt x="118" y="185"/>
                  </a:lnTo>
                  <a:lnTo>
                    <a:pt x="114" y="185"/>
                  </a:lnTo>
                  <a:lnTo>
                    <a:pt x="109" y="186"/>
                  </a:lnTo>
                  <a:lnTo>
                    <a:pt x="108" y="186"/>
                  </a:lnTo>
                  <a:lnTo>
                    <a:pt x="106" y="186"/>
                  </a:lnTo>
                  <a:lnTo>
                    <a:pt x="103" y="186"/>
                  </a:lnTo>
                  <a:lnTo>
                    <a:pt x="101" y="186"/>
                  </a:lnTo>
                  <a:lnTo>
                    <a:pt x="100" y="186"/>
                  </a:lnTo>
                  <a:lnTo>
                    <a:pt x="95" y="188"/>
                  </a:lnTo>
                  <a:lnTo>
                    <a:pt x="91" y="186"/>
                  </a:lnTo>
                  <a:lnTo>
                    <a:pt x="87" y="186"/>
                  </a:lnTo>
                  <a:lnTo>
                    <a:pt x="85" y="186"/>
                  </a:lnTo>
                  <a:lnTo>
                    <a:pt x="83" y="186"/>
                  </a:lnTo>
                  <a:lnTo>
                    <a:pt x="82" y="186"/>
                  </a:lnTo>
                  <a:lnTo>
                    <a:pt x="78" y="185"/>
                  </a:lnTo>
                  <a:lnTo>
                    <a:pt x="77" y="185"/>
                  </a:lnTo>
                  <a:lnTo>
                    <a:pt x="75" y="185"/>
                  </a:lnTo>
                  <a:lnTo>
                    <a:pt x="73" y="183"/>
                  </a:lnTo>
                  <a:lnTo>
                    <a:pt x="70" y="183"/>
                  </a:lnTo>
                  <a:lnTo>
                    <a:pt x="69" y="183"/>
                  </a:lnTo>
                  <a:lnTo>
                    <a:pt x="66" y="182"/>
                  </a:lnTo>
                  <a:lnTo>
                    <a:pt x="65" y="180"/>
                  </a:lnTo>
                  <a:lnTo>
                    <a:pt x="62" y="180"/>
                  </a:lnTo>
                  <a:lnTo>
                    <a:pt x="60" y="179"/>
                  </a:lnTo>
                  <a:lnTo>
                    <a:pt x="58" y="178"/>
                  </a:lnTo>
                  <a:lnTo>
                    <a:pt x="57" y="178"/>
                  </a:lnTo>
                  <a:lnTo>
                    <a:pt x="53" y="177"/>
                  </a:lnTo>
                  <a:lnTo>
                    <a:pt x="50" y="173"/>
                  </a:lnTo>
                  <a:lnTo>
                    <a:pt x="47" y="172"/>
                  </a:lnTo>
                  <a:lnTo>
                    <a:pt x="45" y="171"/>
                  </a:lnTo>
                  <a:lnTo>
                    <a:pt x="42" y="170"/>
                  </a:lnTo>
                  <a:lnTo>
                    <a:pt x="40" y="166"/>
                  </a:lnTo>
                  <a:lnTo>
                    <a:pt x="39" y="166"/>
                  </a:lnTo>
                  <a:lnTo>
                    <a:pt x="35" y="164"/>
                  </a:lnTo>
                  <a:lnTo>
                    <a:pt x="33" y="162"/>
                  </a:lnTo>
                  <a:lnTo>
                    <a:pt x="32" y="162"/>
                  </a:lnTo>
                  <a:lnTo>
                    <a:pt x="29" y="158"/>
                  </a:lnTo>
                  <a:lnTo>
                    <a:pt x="28" y="157"/>
                  </a:lnTo>
                  <a:lnTo>
                    <a:pt x="26" y="156"/>
                  </a:lnTo>
                  <a:lnTo>
                    <a:pt x="26" y="155"/>
                  </a:lnTo>
                  <a:lnTo>
                    <a:pt x="23" y="152"/>
                  </a:lnTo>
                  <a:lnTo>
                    <a:pt x="20" y="149"/>
                  </a:lnTo>
                  <a:lnTo>
                    <a:pt x="20" y="148"/>
                  </a:lnTo>
                  <a:lnTo>
                    <a:pt x="17" y="145"/>
                  </a:lnTo>
                  <a:lnTo>
                    <a:pt x="16" y="142"/>
                  </a:lnTo>
                  <a:lnTo>
                    <a:pt x="15" y="141"/>
                  </a:lnTo>
                  <a:lnTo>
                    <a:pt x="13" y="138"/>
                  </a:lnTo>
                  <a:lnTo>
                    <a:pt x="10" y="134"/>
                  </a:lnTo>
                  <a:lnTo>
                    <a:pt x="9" y="131"/>
                  </a:lnTo>
                  <a:lnTo>
                    <a:pt x="9" y="130"/>
                  </a:lnTo>
                  <a:lnTo>
                    <a:pt x="8" y="128"/>
                  </a:lnTo>
                  <a:lnTo>
                    <a:pt x="7" y="126"/>
                  </a:lnTo>
                  <a:lnTo>
                    <a:pt x="7" y="123"/>
                  </a:lnTo>
                  <a:lnTo>
                    <a:pt x="4" y="122"/>
                  </a:lnTo>
                  <a:lnTo>
                    <a:pt x="3" y="120"/>
                  </a:lnTo>
                  <a:lnTo>
                    <a:pt x="3" y="117"/>
                  </a:lnTo>
                  <a:lnTo>
                    <a:pt x="3" y="115"/>
                  </a:lnTo>
                  <a:lnTo>
                    <a:pt x="2" y="114"/>
                  </a:lnTo>
                  <a:lnTo>
                    <a:pt x="2" y="110"/>
                  </a:lnTo>
                  <a:lnTo>
                    <a:pt x="2" y="109"/>
                  </a:lnTo>
                  <a:lnTo>
                    <a:pt x="1" y="107"/>
                  </a:lnTo>
                  <a:lnTo>
                    <a:pt x="1" y="106"/>
                  </a:lnTo>
                  <a:lnTo>
                    <a:pt x="1" y="102"/>
                  </a:lnTo>
                  <a:lnTo>
                    <a:pt x="1" y="101"/>
                  </a:lnTo>
                  <a:lnTo>
                    <a:pt x="1" y="98"/>
                  </a:lnTo>
                  <a:lnTo>
                    <a:pt x="0" y="93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5"/>
                  </a:lnTo>
                  <a:lnTo>
                    <a:pt x="1" y="84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2" y="75"/>
                  </a:lnTo>
                  <a:lnTo>
                    <a:pt x="2" y="72"/>
                  </a:lnTo>
                  <a:lnTo>
                    <a:pt x="3" y="72"/>
                  </a:lnTo>
                  <a:lnTo>
                    <a:pt x="3" y="67"/>
                  </a:lnTo>
                  <a:lnTo>
                    <a:pt x="4" y="66"/>
                  </a:lnTo>
                  <a:lnTo>
                    <a:pt x="7" y="64"/>
                  </a:lnTo>
                  <a:lnTo>
                    <a:pt x="7" y="61"/>
                  </a:lnTo>
                  <a:lnTo>
                    <a:pt x="8" y="59"/>
                  </a:lnTo>
                  <a:lnTo>
                    <a:pt x="8" y="58"/>
                  </a:lnTo>
                  <a:lnTo>
                    <a:pt x="9" y="53"/>
                  </a:lnTo>
                  <a:lnTo>
                    <a:pt x="10" y="53"/>
                  </a:lnTo>
                  <a:lnTo>
                    <a:pt x="11" y="50"/>
                  </a:lnTo>
                  <a:lnTo>
                    <a:pt x="13" y="50"/>
                  </a:lnTo>
                  <a:lnTo>
                    <a:pt x="15" y="45"/>
                  </a:lnTo>
                  <a:lnTo>
                    <a:pt x="16" y="44"/>
                  </a:lnTo>
                  <a:lnTo>
                    <a:pt x="17" y="42"/>
                  </a:lnTo>
                  <a:lnTo>
                    <a:pt x="19" y="40"/>
                  </a:lnTo>
                  <a:lnTo>
                    <a:pt x="21" y="37"/>
                  </a:lnTo>
                  <a:lnTo>
                    <a:pt x="21" y="36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8" y="29"/>
                  </a:lnTo>
                  <a:lnTo>
                    <a:pt x="28" y="28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000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73" name="Freeform 60"/>
            <p:cNvSpPr>
              <a:spLocks/>
            </p:cNvSpPr>
            <p:nvPr/>
          </p:nvSpPr>
          <p:spPr bwMode="auto">
            <a:xfrm>
              <a:off x="2149" y="3168"/>
              <a:ext cx="192" cy="190"/>
            </a:xfrm>
            <a:custGeom>
              <a:avLst/>
              <a:gdLst>
                <a:gd name="T0" fmla="*/ 36 w 192"/>
                <a:gd name="T1" fmla="*/ 22 h 190"/>
                <a:gd name="T2" fmla="*/ 46 w 192"/>
                <a:gd name="T3" fmla="*/ 15 h 190"/>
                <a:gd name="T4" fmla="*/ 59 w 192"/>
                <a:gd name="T5" fmla="*/ 8 h 190"/>
                <a:gd name="T6" fmla="*/ 68 w 192"/>
                <a:gd name="T7" fmla="*/ 4 h 190"/>
                <a:gd name="T8" fmla="*/ 81 w 192"/>
                <a:gd name="T9" fmla="*/ 2 h 190"/>
                <a:gd name="T10" fmla="*/ 91 w 192"/>
                <a:gd name="T11" fmla="*/ 2 h 190"/>
                <a:gd name="T12" fmla="*/ 103 w 192"/>
                <a:gd name="T13" fmla="*/ 2 h 190"/>
                <a:gd name="T14" fmla="*/ 112 w 192"/>
                <a:gd name="T15" fmla="*/ 3 h 190"/>
                <a:gd name="T16" fmla="*/ 124 w 192"/>
                <a:gd name="T17" fmla="*/ 5 h 190"/>
                <a:gd name="T18" fmla="*/ 134 w 192"/>
                <a:gd name="T19" fmla="*/ 10 h 190"/>
                <a:gd name="T20" fmla="*/ 143 w 192"/>
                <a:gd name="T21" fmla="*/ 15 h 190"/>
                <a:gd name="T22" fmla="*/ 151 w 192"/>
                <a:gd name="T23" fmla="*/ 21 h 190"/>
                <a:gd name="T24" fmla="*/ 160 w 192"/>
                <a:gd name="T25" fmla="*/ 29 h 190"/>
                <a:gd name="T26" fmla="*/ 167 w 192"/>
                <a:gd name="T27" fmla="*/ 36 h 190"/>
                <a:gd name="T28" fmla="*/ 174 w 192"/>
                <a:gd name="T29" fmla="*/ 45 h 190"/>
                <a:gd name="T30" fmla="*/ 180 w 192"/>
                <a:gd name="T31" fmla="*/ 53 h 190"/>
                <a:gd name="T32" fmla="*/ 183 w 192"/>
                <a:gd name="T33" fmla="*/ 64 h 190"/>
                <a:gd name="T34" fmla="*/ 188 w 192"/>
                <a:gd name="T35" fmla="*/ 73 h 190"/>
                <a:gd name="T36" fmla="*/ 189 w 192"/>
                <a:gd name="T37" fmla="*/ 85 h 190"/>
                <a:gd name="T38" fmla="*/ 191 w 192"/>
                <a:gd name="T39" fmla="*/ 94 h 190"/>
                <a:gd name="T40" fmla="*/ 189 w 192"/>
                <a:gd name="T41" fmla="*/ 107 h 190"/>
                <a:gd name="T42" fmla="*/ 186 w 192"/>
                <a:gd name="T43" fmla="*/ 116 h 190"/>
                <a:gd name="T44" fmla="*/ 182 w 192"/>
                <a:gd name="T45" fmla="*/ 128 h 190"/>
                <a:gd name="T46" fmla="*/ 176 w 192"/>
                <a:gd name="T47" fmla="*/ 137 h 190"/>
                <a:gd name="T48" fmla="*/ 168 w 192"/>
                <a:gd name="T49" fmla="*/ 150 h 190"/>
                <a:gd name="T50" fmla="*/ 161 w 192"/>
                <a:gd name="T51" fmla="*/ 159 h 190"/>
                <a:gd name="T52" fmla="*/ 149 w 192"/>
                <a:gd name="T53" fmla="*/ 169 h 190"/>
                <a:gd name="T54" fmla="*/ 139 w 192"/>
                <a:gd name="T55" fmla="*/ 176 h 190"/>
                <a:gd name="T56" fmla="*/ 126 w 192"/>
                <a:gd name="T57" fmla="*/ 182 h 190"/>
                <a:gd name="T58" fmla="*/ 117 w 192"/>
                <a:gd name="T59" fmla="*/ 185 h 190"/>
                <a:gd name="T60" fmla="*/ 104 w 192"/>
                <a:gd name="T61" fmla="*/ 187 h 190"/>
                <a:gd name="T62" fmla="*/ 94 w 192"/>
                <a:gd name="T63" fmla="*/ 189 h 190"/>
                <a:gd name="T64" fmla="*/ 83 w 192"/>
                <a:gd name="T65" fmla="*/ 187 h 190"/>
                <a:gd name="T66" fmla="*/ 73 w 192"/>
                <a:gd name="T67" fmla="*/ 184 h 190"/>
                <a:gd name="T68" fmla="*/ 61 w 192"/>
                <a:gd name="T69" fmla="*/ 182 h 190"/>
                <a:gd name="T70" fmla="*/ 53 w 192"/>
                <a:gd name="T71" fmla="*/ 177 h 190"/>
                <a:gd name="T72" fmla="*/ 42 w 192"/>
                <a:gd name="T73" fmla="*/ 171 h 190"/>
                <a:gd name="T74" fmla="*/ 35 w 192"/>
                <a:gd name="T75" fmla="*/ 165 h 190"/>
                <a:gd name="T76" fmla="*/ 26 w 192"/>
                <a:gd name="T77" fmla="*/ 157 h 190"/>
                <a:gd name="T78" fmla="*/ 20 w 192"/>
                <a:gd name="T79" fmla="*/ 149 h 190"/>
                <a:gd name="T80" fmla="*/ 13 w 192"/>
                <a:gd name="T81" fmla="*/ 140 h 190"/>
                <a:gd name="T82" fmla="*/ 9 w 192"/>
                <a:gd name="T83" fmla="*/ 131 h 190"/>
                <a:gd name="T84" fmla="*/ 3 w 192"/>
                <a:gd name="T85" fmla="*/ 120 h 190"/>
                <a:gd name="T86" fmla="*/ 2 w 192"/>
                <a:gd name="T87" fmla="*/ 110 h 190"/>
                <a:gd name="T88" fmla="*/ 1 w 192"/>
                <a:gd name="T89" fmla="*/ 99 h 190"/>
                <a:gd name="T90" fmla="*/ 1 w 192"/>
                <a:gd name="T91" fmla="*/ 88 h 190"/>
                <a:gd name="T92" fmla="*/ 2 w 192"/>
                <a:gd name="T93" fmla="*/ 77 h 190"/>
                <a:gd name="T94" fmla="*/ 4 w 192"/>
                <a:gd name="T95" fmla="*/ 67 h 190"/>
                <a:gd name="T96" fmla="*/ 9 w 192"/>
                <a:gd name="T97" fmla="*/ 54 h 190"/>
                <a:gd name="T98" fmla="*/ 16 w 192"/>
                <a:gd name="T99" fmla="*/ 45 h 190"/>
                <a:gd name="T100" fmla="*/ 24 w 192"/>
                <a:gd name="T101" fmla="*/ 35 h 1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2"/>
                <a:gd name="T154" fmla="*/ 0 h 190"/>
                <a:gd name="T155" fmla="*/ 192 w 192"/>
                <a:gd name="T156" fmla="*/ 190 h 1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2" h="190">
                  <a:moveTo>
                    <a:pt x="28" y="29"/>
                  </a:moveTo>
                  <a:lnTo>
                    <a:pt x="28" y="29"/>
                  </a:lnTo>
                  <a:lnTo>
                    <a:pt x="33" y="26"/>
                  </a:lnTo>
                  <a:lnTo>
                    <a:pt x="34" y="24"/>
                  </a:lnTo>
                  <a:lnTo>
                    <a:pt x="36" y="22"/>
                  </a:lnTo>
                  <a:lnTo>
                    <a:pt x="37" y="22"/>
                  </a:lnTo>
                  <a:lnTo>
                    <a:pt x="41" y="19"/>
                  </a:lnTo>
                  <a:lnTo>
                    <a:pt x="42" y="18"/>
                  </a:lnTo>
                  <a:lnTo>
                    <a:pt x="45" y="16"/>
                  </a:lnTo>
                  <a:lnTo>
                    <a:pt x="46" y="15"/>
                  </a:lnTo>
                  <a:lnTo>
                    <a:pt x="51" y="14"/>
                  </a:lnTo>
                  <a:lnTo>
                    <a:pt x="51" y="12"/>
                  </a:lnTo>
                  <a:lnTo>
                    <a:pt x="54" y="11"/>
                  </a:lnTo>
                  <a:lnTo>
                    <a:pt x="54" y="10"/>
                  </a:lnTo>
                  <a:lnTo>
                    <a:pt x="59" y="8"/>
                  </a:lnTo>
                  <a:lnTo>
                    <a:pt x="60" y="8"/>
                  </a:lnTo>
                  <a:lnTo>
                    <a:pt x="62" y="7"/>
                  </a:lnTo>
                  <a:lnTo>
                    <a:pt x="64" y="7"/>
                  </a:lnTo>
                  <a:lnTo>
                    <a:pt x="67" y="5"/>
                  </a:lnTo>
                  <a:lnTo>
                    <a:pt x="68" y="4"/>
                  </a:lnTo>
                  <a:lnTo>
                    <a:pt x="73" y="4"/>
                  </a:lnTo>
                  <a:lnTo>
                    <a:pt x="73" y="3"/>
                  </a:lnTo>
                  <a:lnTo>
                    <a:pt x="77" y="3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6" y="2"/>
                  </a:lnTo>
                  <a:lnTo>
                    <a:pt x="90" y="2"/>
                  </a:lnTo>
                  <a:lnTo>
                    <a:pt x="91" y="2"/>
                  </a:lnTo>
                  <a:lnTo>
                    <a:pt x="94" y="0"/>
                  </a:lnTo>
                  <a:lnTo>
                    <a:pt x="99" y="2"/>
                  </a:lnTo>
                  <a:lnTo>
                    <a:pt x="103" y="2"/>
                  </a:lnTo>
                  <a:lnTo>
                    <a:pt x="104" y="2"/>
                  </a:lnTo>
                  <a:lnTo>
                    <a:pt x="107" y="2"/>
                  </a:lnTo>
                  <a:lnTo>
                    <a:pt x="109" y="2"/>
                  </a:lnTo>
                  <a:lnTo>
                    <a:pt x="111" y="3"/>
                  </a:lnTo>
                  <a:lnTo>
                    <a:pt x="112" y="3"/>
                  </a:lnTo>
                  <a:lnTo>
                    <a:pt x="116" y="3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21" y="4"/>
                  </a:lnTo>
                  <a:lnTo>
                    <a:pt x="124" y="5"/>
                  </a:lnTo>
                  <a:lnTo>
                    <a:pt x="125" y="7"/>
                  </a:lnTo>
                  <a:lnTo>
                    <a:pt x="128" y="7"/>
                  </a:lnTo>
                  <a:lnTo>
                    <a:pt x="129" y="8"/>
                  </a:lnTo>
                  <a:lnTo>
                    <a:pt x="132" y="10"/>
                  </a:lnTo>
                  <a:lnTo>
                    <a:pt x="134" y="10"/>
                  </a:lnTo>
                  <a:lnTo>
                    <a:pt x="136" y="11"/>
                  </a:lnTo>
                  <a:lnTo>
                    <a:pt x="141" y="14"/>
                  </a:lnTo>
                  <a:lnTo>
                    <a:pt x="143" y="15"/>
                  </a:lnTo>
                  <a:lnTo>
                    <a:pt x="144" y="16"/>
                  </a:lnTo>
                  <a:lnTo>
                    <a:pt x="148" y="18"/>
                  </a:lnTo>
                  <a:lnTo>
                    <a:pt x="150" y="21"/>
                  </a:lnTo>
                  <a:lnTo>
                    <a:pt x="151" y="21"/>
                  </a:lnTo>
                  <a:lnTo>
                    <a:pt x="155" y="23"/>
                  </a:lnTo>
                  <a:lnTo>
                    <a:pt x="157" y="26"/>
                  </a:lnTo>
                  <a:lnTo>
                    <a:pt x="158" y="26"/>
                  </a:lnTo>
                  <a:lnTo>
                    <a:pt x="160" y="29"/>
                  </a:lnTo>
                  <a:lnTo>
                    <a:pt x="161" y="30"/>
                  </a:lnTo>
                  <a:lnTo>
                    <a:pt x="164" y="31"/>
                  </a:lnTo>
                  <a:lnTo>
                    <a:pt x="164" y="32"/>
                  </a:lnTo>
                  <a:lnTo>
                    <a:pt x="167" y="36"/>
                  </a:lnTo>
                  <a:lnTo>
                    <a:pt x="169" y="38"/>
                  </a:lnTo>
                  <a:lnTo>
                    <a:pt x="169" y="39"/>
                  </a:lnTo>
                  <a:lnTo>
                    <a:pt x="173" y="43"/>
                  </a:lnTo>
                  <a:lnTo>
                    <a:pt x="174" y="45"/>
                  </a:lnTo>
                  <a:lnTo>
                    <a:pt x="175" y="46"/>
                  </a:lnTo>
                  <a:lnTo>
                    <a:pt x="176" y="49"/>
                  </a:lnTo>
                  <a:lnTo>
                    <a:pt x="180" y="53"/>
                  </a:lnTo>
                  <a:lnTo>
                    <a:pt x="181" y="56"/>
                  </a:lnTo>
                  <a:lnTo>
                    <a:pt x="181" y="57"/>
                  </a:lnTo>
                  <a:lnTo>
                    <a:pt x="182" y="60"/>
                  </a:lnTo>
                  <a:lnTo>
                    <a:pt x="183" y="61"/>
                  </a:lnTo>
                  <a:lnTo>
                    <a:pt x="183" y="64"/>
                  </a:lnTo>
                  <a:lnTo>
                    <a:pt x="185" y="65"/>
                  </a:lnTo>
                  <a:lnTo>
                    <a:pt x="186" y="68"/>
                  </a:lnTo>
                  <a:lnTo>
                    <a:pt x="186" y="70"/>
                  </a:lnTo>
                  <a:lnTo>
                    <a:pt x="186" y="72"/>
                  </a:lnTo>
                  <a:lnTo>
                    <a:pt x="188" y="73"/>
                  </a:lnTo>
                  <a:lnTo>
                    <a:pt x="188" y="77"/>
                  </a:lnTo>
                  <a:lnTo>
                    <a:pt x="188" y="78"/>
                  </a:lnTo>
                  <a:lnTo>
                    <a:pt x="189" y="80"/>
                  </a:lnTo>
                  <a:lnTo>
                    <a:pt x="189" y="82"/>
                  </a:lnTo>
                  <a:lnTo>
                    <a:pt x="189" y="85"/>
                  </a:lnTo>
                  <a:lnTo>
                    <a:pt x="189" y="86"/>
                  </a:lnTo>
                  <a:lnTo>
                    <a:pt x="189" y="91"/>
                  </a:lnTo>
                  <a:lnTo>
                    <a:pt x="191" y="94"/>
                  </a:lnTo>
                  <a:lnTo>
                    <a:pt x="189" y="99"/>
                  </a:lnTo>
                  <a:lnTo>
                    <a:pt x="189" y="100"/>
                  </a:lnTo>
                  <a:lnTo>
                    <a:pt x="189" y="102"/>
                  </a:lnTo>
                  <a:lnTo>
                    <a:pt x="189" y="103"/>
                  </a:lnTo>
                  <a:lnTo>
                    <a:pt x="189" y="107"/>
                  </a:lnTo>
                  <a:lnTo>
                    <a:pt x="189" y="108"/>
                  </a:lnTo>
                  <a:lnTo>
                    <a:pt x="188" y="112"/>
                  </a:lnTo>
                  <a:lnTo>
                    <a:pt x="188" y="116"/>
                  </a:lnTo>
                  <a:lnTo>
                    <a:pt x="186" y="116"/>
                  </a:lnTo>
                  <a:lnTo>
                    <a:pt x="186" y="120"/>
                  </a:lnTo>
                  <a:lnTo>
                    <a:pt x="185" y="121"/>
                  </a:lnTo>
                  <a:lnTo>
                    <a:pt x="183" y="124"/>
                  </a:lnTo>
                  <a:lnTo>
                    <a:pt x="183" y="126"/>
                  </a:lnTo>
                  <a:lnTo>
                    <a:pt x="182" y="128"/>
                  </a:lnTo>
                  <a:lnTo>
                    <a:pt x="182" y="129"/>
                  </a:lnTo>
                  <a:lnTo>
                    <a:pt x="181" y="134"/>
                  </a:lnTo>
                  <a:lnTo>
                    <a:pt x="180" y="134"/>
                  </a:lnTo>
                  <a:lnTo>
                    <a:pt x="177" y="137"/>
                  </a:lnTo>
                  <a:lnTo>
                    <a:pt x="176" y="137"/>
                  </a:lnTo>
                  <a:lnTo>
                    <a:pt x="175" y="142"/>
                  </a:lnTo>
                  <a:lnTo>
                    <a:pt x="174" y="143"/>
                  </a:lnTo>
                  <a:lnTo>
                    <a:pt x="173" y="145"/>
                  </a:lnTo>
                  <a:lnTo>
                    <a:pt x="172" y="148"/>
                  </a:lnTo>
                  <a:lnTo>
                    <a:pt x="168" y="150"/>
                  </a:lnTo>
                  <a:lnTo>
                    <a:pt x="168" y="151"/>
                  </a:lnTo>
                  <a:lnTo>
                    <a:pt x="166" y="155"/>
                  </a:lnTo>
                  <a:lnTo>
                    <a:pt x="164" y="156"/>
                  </a:lnTo>
                  <a:lnTo>
                    <a:pt x="161" y="158"/>
                  </a:lnTo>
                  <a:lnTo>
                    <a:pt x="161" y="159"/>
                  </a:lnTo>
                  <a:lnTo>
                    <a:pt x="157" y="163"/>
                  </a:lnTo>
                  <a:lnTo>
                    <a:pt x="156" y="164"/>
                  </a:lnTo>
                  <a:lnTo>
                    <a:pt x="153" y="166"/>
                  </a:lnTo>
                  <a:lnTo>
                    <a:pt x="151" y="166"/>
                  </a:lnTo>
                  <a:lnTo>
                    <a:pt x="149" y="169"/>
                  </a:lnTo>
                  <a:lnTo>
                    <a:pt x="148" y="171"/>
                  </a:lnTo>
                  <a:lnTo>
                    <a:pt x="144" y="172"/>
                  </a:lnTo>
                  <a:lnTo>
                    <a:pt x="143" y="173"/>
                  </a:lnTo>
                  <a:lnTo>
                    <a:pt x="139" y="175"/>
                  </a:lnTo>
                  <a:lnTo>
                    <a:pt x="139" y="176"/>
                  </a:lnTo>
                  <a:lnTo>
                    <a:pt x="135" y="177"/>
                  </a:lnTo>
                  <a:lnTo>
                    <a:pt x="135" y="179"/>
                  </a:lnTo>
                  <a:lnTo>
                    <a:pt x="131" y="180"/>
                  </a:lnTo>
                  <a:lnTo>
                    <a:pt x="129" y="180"/>
                  </a:lnTo>
                  <a:lnTo>
                    <a:pt x="126" y="182"/>
                  </a:lnTo>
                  <a:lnTo>
                    <a:pt x="125" y="182"/>
                  </a:lnTo>
                  <a:lnTo>
                    <a:pt x="123" y="183"/>
                  </a:lnTo>
                  <a:lnTo>
                    <a:pt x="121" y="184"/>
                  </a:lnTo>
                  <a:lnTo>
                    <a:pt x="117" y="184"/>
                  </a:lnTo>
                  <a:lnTo>
                    <a:pt x="117" y="185"/>
                  </a:lnTo>
                  <a:lnTo>
                    <a:pt x="112" y="185"/>
                  </a:lnTo>
                  <a:lnTo>
                    <a:pt x="109" y="187"/>
                  </a:lnTo>
                  <a:lnTo>
                    <a:pt x="107" y="187"/>
                  </a:lnTo>
                  <a:lnTo>
                    <a:pt x="104" y="187"/>
                  </a:lnTo>
                  <a:lnTo>
                    <a:pt x="103" y="187"/>
                  </a:lnTo>
                  <a:lnTo>
                    <a:pt x="100" y="187"/>
                  </a:lnTo>
                  <a:lnTo>
                    <a:pt x="99" y="187"/>
                  </a:lnTo>
                  <a:lnTo>
                    <a:pt x="94" y="189"/>
                  </a:lnTo>
                  <a:lnTo>
                    <a:pt x="91" y="187"/>
                  </a:lnTo>
                  <a:lnTo>
                    <a:pt x="86" y="187"/>
                  </a:lnTo>
                  <a:lnTo>
                    <a:pt x="85" y="187"/>
                  </a:lnTo>
                  <a:lnTo>
                    <a:pt x="83" y="187"/>
                  </a:lnTo>
                  <a:lnTo>
                    <a:pt x="81" y="187"/>
                  </a:lnTo>
                  <a:lnTo>
                    <a:pt x="78" y="185"/>
                  </a:lnTo>
                  <a:lnTo>
                    <a:pt x="77" y="185"/>
                  </a:lnTo>
                  <a:lnTo>
                    <a:pt x="74" y="185"/>
                  </a:lnTo>
                  <a:lnTo>
                    <a:pt x="73" y="184"/>
                  </a:lnTo>
                  <a:lnTo>
                    <a:pt x="69" y="184"/>
                  </a:lnTo>
                  <a:lnTo>
                    <a:pt x="68" y="184"/>
                  </a:lnTo>
                  <a:lnTo>
                    <a:pt x="66" y="183"/>
                  </a:lnTo>
                  <a:lnTo>
                    <a:pt x="64" y="182"/>
                  </a:lnTo>
                  <a:lnTo>
                    <a:pt x="61" y="182"/>
                  </a:lnTo>
                  <a:lnTo>
                    <a:pt x="60" y="180"/>
                  </a:lnTo>
                  <a:lnTo>
                    <a:pt x="58" y="179"/>
                  </a:lnTo>
                  <a:lnTo>
                    <a:pt x="55" y="179"/>
                  </a:lnTo>
                  <a:lnTo>
                    <a:pt x="53" y="177"/>
                  </a:lnTo>
                  <a:lnTo>
                    <a:pt x="49" y="175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2" y="171"/>
                  </a:lnTo>
                  <a:lnTo>
                    <a:pt x="39" y="168"/>
                  </a:lnTo>
                  <a:lnTo>
                    <a:pt x="37" y="168"/>
                  </a:lnTo>
                  <a:lnTo>
                    <a:pt x="35" y="165"/>
                  </a:lnTo>
                  <a:lnTo>
                    <a:pt x="33" y="163"/>
                  </a:lnTo>
                  <a:lnTo>
                    <a:pt x="30" y="163"/>
                  </a:lnTo>
                  <a:lnTo>
                    <a:pt x="29" y="159"/>
                  </a:lnTo>
                  <a:lnTo>
                    <a:pt x="28" y="158"/>
                  </a:lnTo>
                  <a:lnTo>
                    <a:pt x="26" y="157"/>
                  </a:lnTo>
                  <a:lnTo>
                    <a:pt x="26" y="156"/>
                  </a:lnTo>
                  <a:lnTo>
                    <a:pt x="22" y="152"/>
                  </a:lnTo>
                  <a:lnTo>
                    <a:pt x="20" y="150"/>
                  </a:lnTo>
                  <a:lnTo>
                    <a:pt x="20" y="149"/>
                  </a:lnTo>
                  <a:lnTo>
                    <a:pt x="17" y="145"/>
                  </a:lnTo>
                  <a:lnTo>
                    <a:pt x="16" y="143"/>
                  </a:lnTo>
                  <a:lnTo>
                    <a:pt x="14" y="142"/>
                  </a:lnTo>
                  <a:lnTo>
                    <a:pt x="13" y="140"/>
                  </a:lnTo>
                  <a:lnTo>
                    <a:pt x="10" y="135"/>
                  </a:lnTo>
                  <a:lnTo>
                    <a:pt x="9" y="133"/>
                  </a:lnTo>
                  <a:lnTo>
                    <a:pt x="9" y="131"/>
                  </a:lnTo>
                  <a:lnTo>
                    <a:pt x="8" y="128"/>
                  </a:lnTo>
                  <a:lnTo>
                    <a:pt x="5" y="127"/>
                  </a:lnTo>
                  <a:lnTo>
                    <a:pt x="5" y="124"/>
                  </a:lnTo>
                  <a:lnTo>
                    <a:pt x="4" y="123"/>
                  </a:lnTo>
                  <a:lnTo>
                    <a:pt x="3" y="120"/>
                  </a:lnTo>
                  <a:lnTo>
                    <a:pt x="3" y="119"/>
                  </a:lnTo>
                  <a:lnTo>
                    <a:pt x="3" y="116"/>
                  </a:lnTo>
                  <a:lnTo>
                    <a:pt x="2" y="115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9"/>
                  </a:lnTo>
                  <a:lnTo>
                    <a:pt x="0" y="94"/>
                  </a:lnTo>
                  <a:lnTo>
                    <a:pt x="1" y="91"/>
                  </a:lnTo>
                  <a:lnTo>
                    <a:pt x="1" y="88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1" y="82"/>
                  </a:lnTo>
                  <a:lnTo>
                    <a:pt x="1" y="80"/>
                  </a:lnTo>
                  <a:lnTo>
                    <a:pt x="2" y="77"/>
                  </a:lnTo>
                  <a:lnTo>
                    <a:pt x="2" y="72"/>
                  </a:lnTo>
                  <a:lnTo>
                    <a:pt x="3" y="72"/>
                  </a:lnTo>
                  <a:lnTo>
                    <a:pt x="3" y="68"/>
                  </a:lnTo>
                  <a:lnTo>
                    <a:pt x="4" y="67"/>
                  </a:lnTo>
                  <a:lnTo>
                    <a:pt x="5" y="64"/>
                  </a:lnTo>
                  <a:lnTo>
                    <a:pt x="5" y="63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6"/>
                  </a:lnTo>
                  <a:lnTo>
                    <a:pt x="16" y="45"/>
                  </a:lnTo>
                  <a:lnTo>
                    <a:pt x="17" y="43"/>
                  </a:lnTo>
                  <a:lnTo>
                    <a:pt x="18" y="40"/>
                  </a:lnTo>
                  <a:lnTo>
                    <a:pt x="21" y="38"/>
                  </a:lnTo>
                  <a:lnTo>
                    <a:pt x="21" y="37"/>
                  </a:lnTo>
                  <a:lnTo>
                    <a:pt x="24" y="35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29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61"/>
            <p:cNvSpPr>
              <a:spLocks/>
            </p:cNvSpPr>
            <p:nvPr/>
          </p:nvSpPr>
          <p:spPr bwMode="auto">
            <a:xfrm>
              <a:off x="2149" y="3168"/>
              <a:ext cx="192" cy="190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42" y="18"/>
                </a:cxn>
                <a:cxn ang="0">
                  <a:pos x="51" y="12"/>
                </a:cxn>
                <a:cxn ang="0">
                  <a:pos x="60" y="8"/>
                </a:cxn>
                <a:cxn ang="0">
                  <a:pos x="68" y="4"/>
                </a:cxn>
                <a:cxn ang="0">
                  <a:pos x="81" y="2"/>
                </a:cxn>
                <a:cxn ang="0">
                  <a:pos x="90" y="2"/>
                </a:cxn>
                <a:cxn ang="0">
                  <a:pos x="103" y="2"/>
                </a:cxn>
                <a:cxn ang="0">
                  <a:pos x="111" y="3"/>
                </a:cxn>
                <a:cxn ang="0">
                  <a:pos x="119" y="4"/>
                </a:cxn>
                <a:cxn ang="0">
                  <a:pos x="128" y="7"/>
                </a:cxn>
                <a:cxn ang="0">
                  <a:pos x="136" y="11"/>
                </a:cxn>
                <a:cxn ang="0">
                  <a:pos x="148" y="18"/>
                </a:cxn>
                <a:cxn ang="0">
                  <a:pos x="157" y="26"/>
                </a:cxn>
                <a:cxn ang="0">
                  <a:pos x="164" y="31"/>
                </a:cxn>
                <a:cxn ang="0">
                  <a:pos x="169" y="39"/>
                </a:cxn>
                <a:cxn ang="0">
                  <a:pos x="176" y="49"/>
                </a:cxn>
                <a:cxn ang="0">
                  <a:pos x="182" y="60"/>
                </a:cxn>
                <a:cxn ang="0">
                  <a:pos x="186" y="68"/>
                </a:cxn>
                <a:cxn ang="0">
                  <a:pos x="188" y="77"/>
                </a:cxn>
                <a:cxn ang="0">
                  <a:pos x="189" y="85"/>
                </a:cxn>
                <a:cxn ang="0">
                  <a:pos x="189" y="99"/>
                </a:cxn>
                <a:cxn ang="0">
                  <a:pos x="189" y="107"/>
                </a:cxn>
                <a:cxn ang="0">
                  <a:pos x="186" y="116"/>
                </a:cxn>
                <a:cxn ang="0">
                  <a:pos x="183" y="126"/>
                </a:cxn>
                <a:cxn ang="0">
                  <a:pos x="180" y="134"/>
                </a:cxn>
                <a:cxn ang="0">
                  <a:pos x="174" y="143"/>
                </a:cxn>
                <a:cxn ang="0">
                  <a:pos x="168" y="151"/>
                </a:cxn>
                <a:cxn ang="0">
                  <a:pos x="161" y="159"/>
                </a:cxn>
                <a:cxn ang="0">
                  <a:pos x="151" y="166"/>
                </a:cxn>
                <a:cxn ang="0">
                  <a:pos x="143" y="173"/>
                </a:cxn>
                <a:cxn ang="0">
                  <a:pos x="135" y="179"/>
                </a:cxn>
                <a:cxn ang="0">
                  <a:pos x="125" y="182"/>
                </a:cxn>
                <a:cxn ang="0">
                  <a:pos x="117" y="185"/>
                </a:cxn>
                <a:cxn ang="0">
                  <a:pos x="104" y="187"/>
                </a:cxn>
                <a:cxn ang="0">
                  <a:pos x="94" y="189"/>
                </a:cxn>
                <a:cxn ang="0">
                  <a:pos x="83" y="187"/>
                </a:cxn>
                <a:cxn ang="0">
                  <a:pos x="74" y="185"/>
                </a:cxn>
                <a:cxn ang="0">
                  <a:pos x="66" y="183"/>
                </a:cxn>
                <a:cxn ang="0">
                  <a:pos x="58" y="179"/>
                </a:cxn>
                <a:cxn ang="0">
                  <a:pos x="46" y="173"/>
                </a:cxn>
                <a:cxn ang="0">
                  <a:pos x="37" y="168"/>
                </a:cxn>
                <a:cxn ang="0">
                  <a:pos x="29" y="159"/>
                </a:cxn>
                <a:cxn ang="0">
                  <a:pos x="22" y="152"/>
                </a:cxn>
                <a:cxn ang="0">
                  <a:pos x="16" y="143"/>
                </a:cxn>
                <a:cxn ang="0">
                  <a:pos x="9" y="133"/>
                </a:cxn>
                <a:cxn ang="0">
                  <a:pos x="5" y="124"/>
                </a:cxn>
                <a:cxn ang="0">
                  <a:pos x="3" y="116"/>
                </a:cxn>
                <a:cxn ang="0">
                  <a:pos x="1" y="108"/>
                </a:cxn>
                <a:cxn ang="0">
                  <a:pos x="1" y="99"/>
                </a:cxn>
                <a:cxn ang="0">
                  <a:pos x="1" y="86"/>
                </a:cxn>
                <a:cxn ang="0">
                  <a:pos x="2" y="77"/>
                </a:cxn>
                <a:cxn ang="0">
                  <a:pos x="4" y="67"/>
                </a:cxn>
                <a:cxn ang="0">
                  <a:pos x="8" y="59"/>
                </a:cxn>
                <a:cxn ang="0">
                  <a:pos x="13" y="51"/>
                </a:cxn>
                <a:cxn ang="0">
                  <a:pos x="18" y="40"/>
                </a:cxn>
                <a:cxn ang="0">
                  <a:pos x="26" y="32"/>
                </a:cxn>
              </a:cxnLst>
              <a:rect l="0" t="0" r="r" b="b"/>
              <a:pathLst>
                <a:path w="192" h="190">
                  <a:moveTo>
                    <a:pt x="28" y="29"/>
                  </a:moveTo>
                  <a:lnTo>
                    <a:pt x="28" y="29"/>
                  </a:lnTo>
                  <a:lnTo>
                    <a:pt x="33" y="26"/>
                  </a:lnTo>
                  <a:lnTo>
                    <a:pt x="34" y="24"/>
                  </a:lnTo>
                  <a:lnTo>
                    <a:pt x="36" y="22"/>
                  </a:lnTo>
                  <a:lnTo>
                    <a:pt x="37" y="22"/>
                  </a:lnTo>
                  <a:lnTo>
                    <a:pt x="41" y="19"/>
                  </a:lnTo>
                  <a:lnTo>
                    <a:pt x="42" y="18"/>
                  </a:lnTo>
                  <a:lnTo>
                    <a:pt x="45" y="16"/>
                  </a:lnTo>
                  <a:lnTo>
                    <a:pt x="46" y="15"/>
                  </a:lnTo>
                  <a:lnTo>
                    <a:pt x="51" y="14"/>
                  </a:lnTo>
                  <a:lnTo>
                    <a:pt x="51" y="12"/>
                  </a:lnTo>
                  <a:lnTo>
                    <a:pt x="54" y="11"/>
                  </a:lnTo>
                  <a:lnTo>
                    <a:pt x="54" y="10"/>
                  </a:lnTo>
                  <a:lnTo>
                    <a:pt x="59" y="8"/>
                  </a:lnTo>
                  <a:lnTo>
                    <a:pt x="60" y="8"/>
                  </a:lnTo>
                  <a:lnTo>
                    <a:pt x="62" y="7"/>
                  </a:lnTo>
                  <a:lnTo>
                    <a:pt x="64" y="7"/>
                  </a:lnTo>
                  <a:lnTo>
                    <a:pt x="67" y="5"/>
                  </a:lnTo>
                  <a:lnTo>
                    <a:pt x="68" y="4"/>
                  </a:lnTo>
                  <a:lnTo>
                    <a:pt x="73" y="4"/>
                  </a:lnTo>
                  <a:lnTo>
                    <a:pt x="73" y="3"/>
                  </a:lnTo>
                  <a:lnTo>
                    <a:pt x="77" y="3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6" y="2"/>
                  </a:lnTo>
                  <a:lnTo>
                    <a:pt x="90" y="2"/>
                  </a:lnTo>
                  <a:lnTo>
                    <a:pt x="91" y="2"/>
                  </a:lnTo>
                  <a:lnTo>
                    <a:pt x="94" y="0"/>
                  </a:lnTo>
                  <a:lnTo>
                    <a:pt x="99" y="2"/>
                  </a:lnTo>
                  <a:lnTo>
                    <a:pt x="103" y="2"/>
                  </a:lnTo>
                  <a:lnTo>
                    <a:pt x="104" y="2"/>
                  </a:lnTo>
                  <a:lnTo>
                    <a:pt x="107" y="2"/>
                  </a:lnTo>
                  <a:lnTo>
                    <a:pt x="109" y="2"/>
                  </a:lnTo>
                  <a:lnTo>
                    <a:pt x="111" y="3"/>
                  </a:lnTo>
                  <a:lnTo>
                    <a:pt x="112" y="3"/>
                  </a:lnTo>
                  <a:lnTo>
                    <a:pt x="116" y="3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21" y="4"/>
                  </a:lnTo>
                  <a:lnTo>
                    <a:pt x="124" y="5"/>
                  </a:lnTo>
                  <a:lnTo>
                    <a:pt x="125" y="7"/>
                  </a:lnTo>
                  <a:lnTo>
                    <a:pt x="128" y="7"/>
                  </a:lnTo>
                  <a:lnTo>
                    <a:pt x="129" y="8"/>
                  </a:lnTo>
                  <a:lnTo>
                    <a:pt x="132" y="10"/>
                  </a:lnTo>
                  <a:lnTo>
                    <a:pt x="134" y="10"/>
                  </a:lnTo>
                  <a:lnTo>
                    <a:pt x="136" y="11"/>
                  </a:lnTo>
                  <a:lnTo>
                    <a:pt x="141" y="14"/>
                  </a:lnTo>
                  <a:lnTo>
                    <a:pt x="143" y="15"/>
                  </a:lnTo>
                  <a:lnTo>
                    <a:pt x="144" y="16"/>
                  </a:lnTo>
                  <a:lnTo>
                    <a:pt x="148" y="18"/>
                  </a:lnTo>
                  <a:lnTo>
                    <a:pt x="150" y="21"/>
                  </a:lnTo>
                  <a:lnTo>
                    <a:pt x="151" y="21"/>
                  </a:lnTo>
                  <a:lnTo>
                    <a:pt x="155" y="23"/>
                  </a:lnTo>
                  <a:lnTo>
                    <a:pt x="157" y="26"/>
                  </a:lnTo>
                  <a:lnTo>
                    <a:pt x="158" y="26"/>
                  </a:lnTo>
                  <a:lnTo>
                    <a:pt x="160" y="29"/>
                  </a:lnTo>
                  <a:lnTo>
                    <a:pt x="161" y="30"/>
                  </a:lnTo>
                  <a:lnTo>
                    <a:pt x="164" y="31"/>
                  </a:lnTo>
                  <a:lnTo>
                    <a:pt x="164" y="32"/>
                  </a:lnTo>
                  <a:lnTo>
                    <a:pt x="167" y="36"/>
                  </a:lnTo>
                  <a:lnTo>
                    <a:pt x="169" y="38"/>
                  </a:lnTo>
                  <a:lnTo>
                    <a:pt x="169" y="39"/>
                  </a:lnTo>
                  <a:lnTo>
                    <a:pt x="173" y="43"/>
                  </a:lnTo>
                  <a:lnTo>
                    <a:pt x="174" y="45"/>
                  </a:lnTo>
                  <a:lnTo>
                    <a:pt x="175" y="46"/>
                  </a:lnTo>
                  <a:lnTo>
                    <a:pt x="176" y="49"/>
                  </a:lnTo>
                  <a:lnTo>
                    <a:pt x="180" y="53"/>
                  </a:lnTo>
                  <a:lnTo>
                    <a:pt x="181" y="56"/>
                  </a:lnTo>
                  <a:lnTo>
                    <a:pt x="181" y="57"/>
                  </a:lnTo>
                  <a:lnTo>
                    <a:pt x="182" y="60"/>
                  </a:lnTo>
                  <a:lnTo>
                    <a:pt x="183" y="61"/>
                  </a:lnTo>
                  <a:lnTo>
                    <a:pt x="183" y="64"/>
                  </a:lnTo>
                  <a:lnTo>
                    <a:pt x="185" y="65"/>
                  </a:lnTo>
                  <a:lnTo>
                    <a:pt x="186" y="68"/>
                  </a:lnTo>
                  <a:lnTo>
                    <a:pt x="186" y="70"/>
                  </a:lnTo>
                  <a:lnTo>
                    <a:pt x="186" y="72"/>
                  </a:lnTo>
                  <a:lnTo>
                    <a:pt x="188" y="73"/>
                  </a:lnTo>
                  <a:lnTo>
                    <a:pt x="188" y="77"/>
                  </a:lnTo>
                  <a:lnTo>
                    <a:pt x="188" y="78"/>
                  </a:lnTo>
                  <a:lnTo>
                    <a:pt x="189" y="80"/>
                  </a:lnTo>
                  <a:lnTo>
                    <a:pt x="189" y="82"/>
                  </a:lnTo>
                  <a:lnTo>
                    <a:pt x="189" y="85"/>
                  </a:lnTo>
                  <a:lnTo>
                    <a:pt x="189" y="86"/>
                  </a:lnTo>
                  <a:lnTo>
                    <a:pt x="189" y="91"/>
                  </a:lnTo>
                  <a:lnTo>
                    <a:pt x="191" y="94"/>
                  </a:lnTo>
                  <a:lnTo>
                    <a:pt x="189" y="99"/>
                  </a:lnTo>
                  <a:lnTo>
                    <a:pt x="189" y="100"/>
                  </a:lnTo>
                  <a:lnTo>
                    <a:pt x="189" y="102"/>
                  </a:lnTo>
                  <a:lnTo>
                    <a:pt x="189" y="103"/>
                  </a:lnTo>
                  <a:lnTo>
                    <a:pt x="189" y="107"/>
                  </a:lnTo>
                  <a:lnTo>
                    <a:pt x="189" y="108"/>
                  </a:lnTo>
                  <a:lnTo>
                    <a:pt x="188" y="112"/>
                  </a:lnTo>
                  <a:lnTo>
                    <a:pt x="188" y="116"/>
                  </a:lnTo>
                  <a:lnTo>
                    <a:pt x="186" y="116"/>
                  </a:lnTo>
                  <a:lnTo>
                    <a:pt x="186" y="120"/>
                  </a:lnTo>
                  <a:lnTo>
                    <a:pt x="185" y="121"/>
                  </a:lnTo>
                  <a:lnTo>
                    <a:pt x="183" y="124"/>
                  </a:lnTo>
                  <a:lnTo>
                    <a:pt x="183" y="126"/>
                  </a:lnTo>
                  <a:lnTo>
                    <a:pt x="182" y="128"/>
                  </a:lnTo>
                  <a:lnTo>
                    <a:pt x="182" y="129"/>
                  </a:lnTo>
                  <a:lnTo>
                    <a:pt x="181" y="134"/>
                  </a:lnTo>
                  <a:lnTo>
                    <a:pt x="180" y="134"/>
                  </a:lnTo>
                  <a:lnTo>
                    <a:pt x="177" y="137"/>
                  </a:lnTo>
                  <a:lnTo>
                    <a:pt x="176" y="137"/>
                  </a:lnTo>
                  <a:lnTo>
                    <a:pt x="175" y="142"/>
                  </a:lnTo>
                  <a:lnTo>
                    <a:pt x="174" y="143"/>
                  </a:lnTo>
                  <a:lnTo>
                    <a:pt x="173" y="145"/>
                  </a:lnTo>
                  <a:lnTo>
                    <a:pt x="172" y="148"/>
                  </a:lnTo>
                  <a:lnTo>
                    <a:pt x="168" y="150"/>
                  </a:lnTo>
                  <a:lnTo>
                    <a:pt x="168" y="151"/>
                  </a:lnTo>
                  <a:lnTo>
                    <a:pt x="166" y="155"/>
                  </a:lnTo>
                  <a:lnTo>
                    <a:pt x="164" y="156"/>
                  </a:lnTo>
                  <a:lnTo>
                    <a:pt x="161" y="158"/>
                  </a:lnTo>
                  <a:lnTo>
                    <a:pt x="161" y="159"/>
                  </a:lnTo>
                  <a:lnTo>
                    <a:pt x="157" y="163"/>
                  </a:lnTo>
                  <a:lnTo>
                    <a:pt x="156" y="164"/>
                  </a:lnTo>
                  <a:lnTo>
                    <a:pt x="153" y="166"/>
                  </a:lnTo>
                  <a:lnTo>
                    <a:pt x="151" y="166"/>
                  </a:lnTo>
                  <a:lnTo>
                    <a:pt x="149" y="169"/>
                  </a:lnTo>
                  <a:lnTo>
                    <a:pt x="148" y="171"/>
                  </a:lnTo>
                  <a:lnTo>
                    <a:pt x="144" y="172"/>
                  </a:lnTo>
                  <a:lnTo>
                    <a:pt x="143" y="173"/>
                  </a:lnTo>
                  <a:lnTo>
                    <a:pt x="139" y="175"/>
                  </a:lnTo>
                  <a:lnTo>
                    <a:pt x="139" y="176"/>
                  </a:lnTo>
                  <a:lnTo>
                    <a:pt x="135" y="177"/>
                  </a:lnTo>
                  <a:lnTo>
                    <a:pt x="135" y="179"/>
                  </a:lnTo>
                  <a:lnTo>
                    <a:pt x="131" y="180"/>
                  </a:lnTo>
                  <a:lnTo>
                    <a:pt x="129" y="180"/>
                  </a:lnTo>
                  <a:lnTo>
                    <a:pt x="126" y="182"/>
                  </a:lnTo>
                  <a:lnTo>
                    <a:pt x="125" y="182"/>
                  </a:lnTo>
                  <a:lnTo>
                    <a:pt x="123" y="183"/>
                  </a:lnTo>
                  <a:lnTo>
                    <a:pt x="121" y="184"/>
                  </a:lnTo>
                  <a:lnTo>
                    <a:pt x="117" y="184"/>
                  </a:lnTo>
                  <a:lnTo>
                    <a:pt x="117" y="185"/>
                  </a:lnTo>
                  <a:lnTo>
                    <a:pt x="112" y="185"/>
                  </a:lnTo>
                  <a:lnTo>
                    <a:pt x="109" y="187"/>
                  </a:lnTo>
                  <a:lnTo>
                    <a:pt x="107" y="187"/>
                  </a:lnTo>
                  <a:lnTo>
                    <a:pt x="104" y="187"/>
                  </a:lnTo>
                  <a:lnTo>
                    <a:pt x="103" y="187"/>
                  </a:lnTo>
                  <a:lnTo>
                    <a:pt x="100" y="187"/>
                  </a:lnTo>
                  <a:lnTo>
                    <a:pt x="99" y="187"/>
                  </a:lnTo>
                  <a:lnTo>
                    <a:pt x="94" y="189"/>
                  </a:lnTo>
                  <a:lnTo>
                    <a:pt x="91" y="187"/>
                  </a:lnTo>
                  <a:lnTo>
                    <a:pt x="86" y="187"/>
                  </a:lnTo>
                  <a:lnTo>
                    <a:pt x="85" y="187"/>
                  </a:lnTo>
                  <a:lnTo>
                    <a:pt x="83" y="187"/>
                  </a:lnTo>
                  <a:lnTo>
                    <a:pt x="81" y="187"/>
                  </a:lnTo>
                  <a:lnTo>
                    <a:pt x="78" y="185"/>
                  </a:lnTo>
                  <a:lnTo>
                    <a:pt x="77" y="185"/>
                  </a:lnTo>
                  <a:lnTo>
                    <a:pt x="74" y="185"/>
                  </a:lnTo>
                  <a:lnTo>
                    <a:pt x="73" y="184"/>
                  </a:lnTo>
                  <a:lnTo>
                    <a:pt x="69" y="184"/>
                  </a:lnTo>
                  <a:lnTo>
                    <a:pt x="68" y="184"/>
                  </a:lnTo>
                  <a:lnTo>
                    <a:pt x="66" y="183"/>
                  </a:lnTo>
                  <a:lnTo>
                    <a:pt x="64" y="182"/>
                  </a:lnTo>
                  <a:lnTo>
                    <a:pt x="61" y="182"/>
                  </a:lnTo>
                  <a:lnTo>
                    <a:pt x="60" y="180"/>
                  </a:lnTo>
                  <a:lnTo>
                    <a:pt x="58" y="179"/>
                  </a:lnTo>
                  <a:lnTo>
                    <a:pt x="55" y="179"/>
                  </a:lnTo>
                  <a:lnTo>
                    <a:pt x="53" y="177"/>
                  </a:lnTo>
                  <a:lnTo>
                    <a:pt x="49" y="175"/>
                  </a:lnTo>
                  <a:lnTo>
                    <a:pt x="46" y="173"/>
                  </a:lnTo>
                  <a:lnTo>
                    <a:pt x="45" y="172"/>
                  </a:lnTo>
                  <a:lnTo>
                    <a:pt x="42" y="171"/>
                  </a:lnTo>
                  <a:lnTo>
                    <a:pt x="39" y="168"/>
                  </a:lnTo>
                  <a:lnTo>
                    <a:pt x="37" y="168"/>
                  </a:lnTo>
                  <a:lnTo>
                    <a:pt x="35" y="165"/>
                  </a:lnTo>
                  <a:lnTo>
                    <a:pt x="33" y="163"/>
                  </a:lnTo>
                  <a:lnTo>
                    <a:pt x="30" y="163"/>
                  </a:lnTo>
                  <a:lnTo>
                    <a:pt x="29" y="159"/>
                  </a:lnTo>
                  <a:lnTo>
                    <a:pt x="28" y="158"/>
                  </a:lnTo>
                  <a:lnTo>
                    <a:pt x="26" y="157"/>
                  </a:lnTo>
                  <a:lnTo>
                    <a:pt x="26" y="156"/>
                  </a:lnTo>
                  <a:lnTo>
                    <a:pt x="22" y="152"/>
                  </a:lnTo>
                  <a:lnTo>
                    <a:pt x="20" y="150"/>
                  </a:lnTo>
                  <a:lnTo>
                    <a:pt x="20" y="149"/>
                  </a:lnTo>
                  <a:lnTo>
                    <a:pt x="17" y="145"/>
                  </a:lnTo>
                  <a:lnTo>
                    <a:pt x="16" y="143"/>
                  </a:lnTo>
                  <a:lnTo>
                    <a:pt x="14" y="142"/>
                  </a:lnTo>
                  <a:lnTo>
                    <a:pt x="13" y="140"/>
                  </a:lnTo>
                  <a:lnTo>
                    <a:pt x="10" y="135"/>
                  </a:lnTo>
                  <a:lnTo>
                    <a:pt x="9" y="133"/>
                  </a:lnTo>
                  <a:lnTo>
                    <a:pt x="9" y="131"/>
                  </a:lnTo>
                  <a:lnTo>
                    <a:pt x="8" y="128"/>
                  </a:lnTo>
                  <a:lnTo>
                    <a:pt x="5" y="127"/>
                  </a:lnTo>
                  <a:lnTo>
                    <a:pt x="5" y="124"/>
                  </a:lnTo>
                  <a:lnTo>
                    <a:pt x="4" y="123"/>
                  </a:lnTo>
                  <a:lnTo>
                    <a:pt x="3" y="120"/>
                  </a:lnTo>
                  <a:lnTo>
                    <a:pt x="3" y="119"/>
                  </a:lnTo>
                  <a:lnTo>
                    <a:pt x="3" y="116"/>
                  </a:lnTo>
                  <a:lnTo>
                    <a:pt x="2" y="115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99"/>
                  </a:lnTo>
                  <a:lnTo>
                    <a:pt x="0" y="94"/>
                  </a:lnTo>
                  <a:lnTo>
                    <a:pt x="1" y="91"/>
                  </a:lnTo>
                  <a:lnTo>
                    <a:pt x="1" y="88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1" y="82"/>
                  </a:lnTo>
                  <a:lnTo>
                    <a:pt x="1" y="80"/>
                  </a:lnTo>
                  <a:lnTo>
                    <a:pt x="2" y="77"/>
                  </a:lnTo>
                  <a:lnTo>
                    <a:pt x="2" y="72"/>
                  </a:lnTo>
                  <a:lnTo>
                    <a:pt x="3" y="72"/>
                  </a:lnTo>
                  <a:lnTo>
                    <a:pt x="3" y="68"/>
                  </a:lnTo>
                  <a:lnTo>
                    <a:pt x="4" y="67"/>
                  </a:lnTo>
                  <a:lnTo>
                    <a:pt x="5" y="64"/>
                  </a:lnTo>
                  <a:lnTo>
                    <a:pt x="5" y="63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6"/>
                  </a:lnTo>
                  <a:lnTo>
                    <a:pt x="16" y="45"/>
                  </a:lnTo>
                  <a:lnTo>
                    <a:pt x="17" y="43"/>
                  </a:lnTo>
                  <a:lnTo>
                    <a:pt x="18" y="40"/>
                  </a:lnTo>
                  <a:lnTo>
                    <a:pt x="21" y="38"/>
                  </a:lnTo>
                  <a:lnTo>
                    <a:pt x="21" y="37"/>
                  </a:lnTo>
                  <a:lnTo>
                    <a:pt x="24" y="35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29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000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22" name="Freeform 62"/>
            <p:cNvSpPr>
              <a:spLocks/>
            </p:cNvSpPr>
            <p:nvPr/>
          </p:nvSpPr>
          <p:spPr bwMode="auto">
            <a:xfrm>
              <a:off x="1798" y="2666"/>
              <a:ext cx="195" cy="188"/>
            </a:xfrm>
            <a:custGeom>
              <a:avLst/>
              <a:gdLst/>
              <a:ahLst/>
              <a:cxnLst>
                <a:cxn ang="0">
                  <a:pos x="38" y="20"/>
                </a:cxn>
                <a:cxn ang="0">
                  <a:pos x="47" y="13"/>
                </a:cxn>
                <a:cxn ang="0">
                  <a:pos x="59" y="8"/>
                </a:cxn>
                <a:cxn ang="0">
                  <a:pos x="70" y="3"/>
                </a:cxn>
                <a:cxn ang="0">
                  <a:pos x="82" y="1"/>
                </a:cxn>
                <a:cxn ang="0">
                  <a:pos x="92" y="1"/>
                </a:cxn>
                <a:cxn ang="0">
                  <a:pos x="105" y="1"/>
                </a:cxn>
                <a:cxn ang="0">
                  <a:pos x="114" y="2"/>
                </a:cxn>
                <a:cxn ang="0">
                  <a:pos x="125" y="4"/>
                </a:cxn>
                <a:cxn ang="0">
                  <a:pos x="136" y="9"/>
                </a:cxn>
                <a:cxn ang="0">
                  <a:pos x="146" y="13"/>
                </a:cxn>
                <a:cxn ang="0">
                  <a:pos x="154" y="19"/>
                </a:cxn>
                <a:cxn ang="0">
                  <a:pos x="162" y="27"/>
                </a:cxn>
                <a:cxn ang="0">
                  <a:pos x="170" y="34"/>
                </a:cxn>
                <a:cxn ang="0">
                  <a:pos x="176" y="44"/>
                </a:cxn>
                <a:cxn ang="0">
                  <a:pos x="182" y="52"/>
                </a:cxn>
                <a:cxn ang="0">
                  <a:pos x="186" y="63"/>
                </a:cxn>
                <a:cxn ang="0">
                  <a:pos x="190" y="73"/>
                </a:cxn>
                <a:cxn ang="0">
                  <a:pos x="191" y="83"/>
                </a:cxn>
                <a:cxn ang="0">
                  <a:pos x="194" y="92"/>
                </a:cxn>
                <a:cxn ang="0">
                  <a:pos x="191" y="105"/>
                </a:cxn>
                <a:cxn ang="0">
                  <a:pos x="189" y="114"/>
                </a:cxn>
                <a:cxn ang="0">
                  <a:pos x="184" y="126"/>
                </a:cxn>
                <a:cxn ang="0">
                  <a:pos x="179" y="137"/>
                </a:cxn>
                <a:cxn ang="0">
                  <a:pos x="171" y="148"/>
                </a:cxn>
                <a:cxn ang="0">
                  <a:pos x="164" y="157"/>
                </a:cxn>
                <a:cxn ang="0">
                  <a:pos x="150" y="168"/>
                </a:cxn>
                <a:cxn ang="0">
                  <a:pos x="141" y="174"/>
                </a:cxn>
                <a:cxn ang="0">
                  <a:pos x="129" y="180"/>
                </a:cxn>
                <a:cxn ang="0">
                  <a:pos x="119" y="184"/>
                </a:cxn>
                <a:cxn ang="0">
                  <a:pos x="106" y="185"/>
                </a:cxn>
                <a:cxn ang="0">
                  <a:pos x="97" y="187"/>
                </a:cxn>
                <a:cxn ang="0">
                  <a:pos x="83" y="185"/>
                </a:cxn>
                <a:cxn ang="0">
                  <a:pos x="74" y="182"/>
                </a:cxn>
                <a:cxn ang="0">
                  <a:pos x="63" y="180"/>
                </a:cxn>
                <a:cxn ang="0">
                  <a:pos x="55" y="176"/>
                </a:cxn>
                <a:cxn ang="0">
                  <a:pos x="43" y="169"/>
                </a:cxn>
                <a:cxn ang="0">
                  <a:pos x="37" y="163"/>
                </a:cxn>
                <a:cxn ang="0">
                  <a:pos x="26" y="155"/>
                </a:cxn>
                <a:cxn ang="0">
                  <a:pos x="21" y="147"/>
                </a:cxn>
                <a:cxn ang="0">
                  <a:pos x="14" y="138"/>
                </a:cxn>
                <a:cxn ang="0">
                  <a:pos x="9" y="130"/>
                </a:cxn>
                <a:cxn ang="0">
                  <a:pos x="4" y="118"/>
                </a:cxn>
                <a:cxn ang="0">
                  <a:pos x="2" y="109"/>
                </a:cxn>
                <a:cxn ang="0">
                  <a:pos x="1" y="97"/>
                </a:cxn>
                <a:cxn ang="0">
                  <a:pos x="1" y="88"/>
                </a:cxn>
                <a:cxn ang="0">
                  <a:pos x="2" y="75"/>
                </a:cxn>
                <a:cxn ang="0">
                  <a:pos x="5" y="66"/>
                </a:cxn>
                <a:cxn ang="0">
                  <a:pos x="9" y="53"/>
                </a:cxn>
                <a:cxn ang="0">
                  <a:pos x="16" y="44"/>
                </a:cxn>
                <a:cxn ang="0">
                  <a:pos x="25" y="33"/>
                </a:cxn>
              </a:cxnLst>
              <a:rect l="0" t="0" r="r" b="b"/>
              <a:pathLst>
                <a:path w="195" h="188">
                  <a:moveTo>
                    <a:pt x="29" y="27"/>
                  </a:moveTo>
                  <a:lnTo>
                    <a:pt x="29" y="27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41" y="18"/>
                  </a:lnTo>
                  <a:lnTo>
                    <a:pt x="43" y="17"/>
                  </a:lnTo>
                  <a:lnTo>
                    <a:pt x="46" y="16"/>
                  </a:lnTo>
                  <a:lnTo>
                    <a:pt x="47" y="13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59" y="8"/>
                  </a:lnTo>
                  <a:lnTo>
                    <a:pt x="62" y="8"/>
                  </a:lnTo>
                  <a:lnTo>
                    <a:pt x="64" y="5"/>
                  </a:lnTo>
                  <a:lnTo>
                    <a:pt x="65" y="5"/>
                  </a:lnTo>
                  <a:lnTo>
                    <a:pt x="68" y="4"/>
                  </a:lnTo>
                  <a:lnTo>
                    <a:pt x="70" y="3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00" y="1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11" y="1"/>
                  </a:lnTo>
                  <a:lnTo>
                    <a:pt x="113" y="2"/>
                  </a:lnTo>
                  <a:lnTo>
                    <a:pt x="114" y="2"/>
                  </a:lnTo>
                  <a:lnTo>
                    <a:pt x="117" y="2"/>
                  </a:lnTo>
                  <a:lnTo>
                    <a:pt x="119" y="3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5" y="4"/>
                  </a:lnTo>
                  <a:lnTo>
                    <a:pt x="128" y="5"/>
                  </a:lnTo>
                  <a:lnTo>
                    <a:pt x="130" y="5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36" y="9"/>
                  </a:lnTo>
                  <a:lnTo>
                    <a:pt x="138" y="10"/>
                  </a:lnTo>
                  <a:lnTo>
                    <a:pt x="138" y="10"/>
                  </a:lnTo>
                  <a:lnTo>
                    <a:pt x="142" y="12"/>
                  </a:lnTo>
                  <a:lnTo>
                    <a:pt x="142" y="12"/>
                  </a:lnTo>
                  <a:lnTo>
                    <a:pt x="146" y="13"/>
                  </a:lnTo>
                  <a:lnTo>
                    <a:pt x="147" y="16"/>
                  </a:lnTo>
                  <a:lnTo>
                    <a:pt x="149" y="17"/>
                  </a:lnTo>
                  <a:lnTo>
                    <a:pt x="149" y="17"/>
                  </a:lnTo>
                  <a:lnTo>
                    <a:pt x="153" y="19"/>
                  </a:lnTo>
                  <a:lnTo>
                    <a:pt x="154" y="19"/>
                  </a:lnTo>
                  <a:lnTo>
                    <a:pt x="156" y="22"/>
                  </a:lnTo>
                  <a:lnTo>
                    <a:pt x="156" y="22"/>
                  </a:lnTo>
                  <a:lnTo>
                    <a:pt x="159" y="25"/>
                  </a:lnTo>
                  <a:lnTo>
                    <a:pt x="161" y="25"/>
                  </a:lnTo>
                  <a:lnTo>
                    <a:pt x="162" y="27"/>
                  </a:lnTo>
                  <a:lnTo>
                    <a:pt x="164" y="29"/>
                  </a:lnTo>
                  <a:lnTo>
                    <a:pt x="166" y="30"/>
                  </a:lnTo>
                  <a:lnTo>
                    <a:pt x="166" y="32"/>
                  </a:lnTo>
                  <a:lnTo>
                    <a:pt x="170" y="34"/>
                  </a:lnTo>
                  <a:lnTo>
                    <a:pt x="170" y="34"/>
                  </a:lnTo>
                  <a:lnTo>
                    <a:pt x="172" y="37"/>
                  </a:lnTo>
                  <a:lnTo>
                    <a:pt x="172" y="38"/>
                  </a:lnTo>
                  <a:lnTo>
                    <a:pt x="174" y="41"/>
                  </a:lnTo>
                  <a:lnTo>
                    <a:pt x="174" y="41"/>
                  </a:lnTo>
                  <a:lnTo>
                    <a:pt x="176" y="44"/>
                  </a:lnTo>
                  <a:lnTo>
                    <a:pt x="178" y="45"/>
                  </a:lnTo>
                  <a:lnTo>
                    <a:pt x="179" y="48"/>
                  </a:lnTo>
                  <a:lnTo>
                    <a:pt x="179" y="48"/>
                  </a:lnTo>
                  <a:lnTo>
                    <a:pt x="182" y="52"/>
                  </a:lnTo>
                  <a:lnTo>
                    <a:pt x="182" y="52"/>
                  </a:lnTo>
                  <a:lnTo>
                    <a:pt x="183" y="55"/>
                  </a:lnTo>
                  <a:lnTo>
                    <a:pt x="183" y="56"/>
                  </a:lnTo>
                  <a:lnTo>
                    <a:pt x="184" y="59"/>
                  </a:lnTo>
                  <a:lnTo>
                    <a:pt x="186" y="60"/>
                  </a:lnTo>
                  <a:lnTo>
                    <a:pt x="186" y="63"/>
                  </a:lnTo>
                  <a:lnTo>
                    <a:pt x="188" y="65"/>
                  </a:lnTo>
                  <a:lnTo>
                    <a:pt x="189" y="67"/>
                  </a:lnTo>
                  <a:lnTo>
                    <a:pt x="189" y="68"/>
                  </a:lnTo>
                  <a:lnTo>
                    <a:pt x="189" y="72"/>
                  </a:lnTo>
                  <a:lnTo>
                    <a:pt x="190" y="73"/>
                  </a:lnTo>
                  <a:lnTo>
                    <a:pt x="190" y="75"/>
                  </a:lnTo>
                  <a:lnTo>
                    <a:pt x="190" y="76"/>
                  </a:lnTo>
                  <a:lnTo>
                    <a:pt x="191" y="80"/>
                  </a:lnTo>
                  <a:lnTo>
                    <a:pt x="191" y="81"/>
                  </a:lnTo>
                  <a:lnTo>
                    <a:pt x="191" y="83"/>
                  </a:lnTo>
                  <a:lnTo>
                    <a:pt x="191" y="84"/>
                  </a:lnTo>
                  <a:lnTo>
                    <a:pt x="191" y="89"/>
                  </a:lnTo>
                  <a:lnTo>
                    <a:pt x="191" y="89"/>
                  </a:lnTo>
                  <a:lnTo>
                    <a:pt x="194" y="92"/>
                  </a:lnTo>
                  <a:lnTo>
                    <a:pt x="194" y="92"/>
                  </a:lnTo>
                  <a:lnTo>
                    <a:pt x="191" y="97"/>
                  </a:lnTo>
                  <a:lnTo>
                    <a:pt x="191" y="98"/>
                  </a:lnTo>
                  <a:lnTo>
                    <a:pt x="191" y="101"/>
                  </a:lnTo>
                  <a:lnTo>
                    <a:pt x="191" y="102"/>
                  </a:lnTo>
                  <a:lnTo>
                    <a:pt x="191" y="105"/>
                  </a:lnTo>
                  <a:lnTo>
                    <a:pt x="191" y="106"/>
                  </a:lnTo>
                  <a:lnTo>
                    <a:pt x="190" y="110"/>
                  </a:lnTo>
                  <a:lnTo>
                    <a:pt x="190" y="110"/>
                  </a:lnTo>
                  <a:lnTo>
                    <a:pt x="190" y="114"/>
                  </a:lnTo>
                  <a:lnTo>
                    <a:pt x="189" y="114"/>
                  </a:lnTo>
                  <a:lnTo>
                    <a:pt x="189" y="118"/>
                  </a:lnTo>
                  <a:lnTo>
                    <a:pt x="188" y="120"/>
                  </a:lnTo>
                  <a:lnTo>
                    <a:pt x="186" y="123"/>
                  </a:lnTo>
                  <a:lnTo>
                    <a:pt x="186" y="124"/>
                  </a:lnTo>
                  <a:lnTo>
                    <a:pt x="184" y="126"/>
                  </a:lnTo>
                  <a:lnTo>
                    <a:pt x="184" y="128"/>
                  </a:lnTo>
                  <a:lnTo>
                    <a:pt x="183" y="132"/>
                  </a:lnTo>
                  <a:lnTo>
                    <a:pt x="182" y="132"/>
                  </a:lnTo>
                  <a:lnTo>
                    <a:pt x="180" y="137"/>
                  </a:lnTo>
                  <a:lnTo>
                    <a:pt x="179" y="137"/>
                  </a:lnTo>
                  <a:lnTo>
                    <a:pt x="178" y="140"/>
                  </a:lnTo>
                  <a:lnTo>
                    <a:pt x="176" y="141"/>
                  </a:lnTo>
                  <a:lnTo>
                    <a:pt x="174" y="145"/>
                  </a:lnTo>
                  <a:lnTo>
                    <a:pt x="173" y="146"/>
                  </a:lnTo>
                  <a:lnTo>
                    <a:pt x="171" y="148"/>
                  </a:lnTo>
                  <a:lnTo>
                    <a:pt x="171" y="149"/>
                  </a:lnTo>
                  <a:lnTo>
                    <a:pt x="167" y="153"/>
                  </a:lnTo>
                  <a:lnTo>
                    <a:pt x="166" y="154"/>
                  </a:lnTo>
                  <a:lnTo>
                    <a:pt x="164" y="156"/>
                  </a:lnTo>
                  <a:lnTo>
                    <a:pt x="164" y="157"/>
                  </a:lnTo>
                  <a:lnTo>
                    <a:pt x="159" y="161"/>
                  </a:lnTo>
                  <a:lnTo>
                    <a:pt x="158" y="162"/>
                  </a:lnTo>
                  <a:lnTo>
                    <a:pt x="155" y="164"/>
                  </a:lnTo>
                  <a:lnTo>
                    <a:pt x="154" y="164"/>
                  </a:lnTo>
                  <a:lnTo>
                    <a:pt x="150" y="168"/>
                  </a:lnTo>
                  <a:lnTo>
                    <a:pt x="149" y="169"/>
                  </a:lnTo>
                  <a:lnTo>
                    <a:pt x="147" y="170"/>
                  </a:lnTo>
                  <a:lnTo>
                    <a:pt x="146" y="171"/>
                  </a:lnTo>
                  <a:lnTo>
                    <a:pt x="141" y="173"/>
                  </a:lnTo>
                  <a:lnTo>
                    <a:pt x="141" y="174"/>
                  </a:lnTo>
                  <a:lnTo>
                    <a:pt x="137" y="176"/>
                  </a:lnTo>
                  <a:lnTo>
                    <a:pt x="137" y="177"/>
                  </a:lnTo>
                  <a:lnTo>
                    <a:pt x="132" y="178"/>
                  </a:lnTo>
                  <a:lnTo>
                    <a:pt x="131" y="178"/>
                  </a:lnTo>
                  <a:lnTo>
                    <a:pt x="129" y="180"/>
                  </a:lnTo>
                  <a:lnTo>
                    <a:pt x="128" y="180"/>
                  </a:lnTo>
                  <a:lnTo>
                    <a:pt x="124" y="181"/>
                  </a:lnTo>
                  <a:lnTo>
                    <a:pt x="123" y="182"/>
                  </a:lnTo>
                  <a:lnTo>
                    <a:pt x="119" y="182"/>
                  </a:lnTo>
                  <a:lnTo>
                    <a:pt x="119" y="184"/>
                  </a:lnTo>
                  <a:lnTo>
                    <a:pt x="114" y="184"/>
                  </a:lnTo>
                  <a:lnTo>
                    <a:pt x="114" y="184"/>
                  </a:lnTo>
                  <a:lnTo>
                    <a:pt x="111" y="185"/>
                  </a:lnTo>
                  <a:lnTo>
                    <a:pt x="108" y="185"/>
                  </a:lnTo>
                  <a:lnTo>
                    <a:pt x="106" y="185"/>
                  </a:lnTo>
                  <a:lnTo>
                    <a:pt x="105" y="185"/>
                  </a:lnTo>
                  <a:lnTo>
                    <a:pt x="101" y="185"/>
                  </a:lnTo>
                  <a:lnTo>
                    <a:pt x="100" y="185"/>
                  </a:lnTo>
                  <a:lnTo>
                    <a:pt x="97" y="187"/>
                  </a:lnTo>
                  <a:lnTo>
                    <a:pt x="97" y="187"/>
                  </a:lnTo>
                  <a:lnTo>
                    <a:pt x="92" y="185"/>
                  </a:lnTo>
                  <a:lnTo>
                    <a:pt x="92" y="185"/>
                  </a:lnTo>
                  <a:lnTo>
                    <a:pt x="88" y="185"/>
                  </a:lnTo>
                  <a:lnTo>
                    <a:pt x="87" y="185"/>
                  </a:lnTo>
                  <a:lnTo>
                    <a:pt x="83" y="185"/>
                  </a:lnTo>
                  <a:lnTo>
                    <a:pt x="82" y="185"/>
                  </a:lnTo>
                  <a:lnTo>
                    <a:pt x="80" y="184"/>
                  </a:lnTo>
                  <a:lnTo>
                    <a:pt x="79" y="184"/>
                  </a:lnTo>
                  <a:lnTo>
                    <a:pt x="75" y="184"/>
                  </a:lnTo>
                  <a:lnTo>
                    <a:pt x="74" y="182"/>
                  </a:lnTo>
                  <a:lnTo>
                    <a:pt x="71" y="182"/>
                  </a:lnTo>
                  <a:lnTo>
                    <a:pt x="70" y="182"/>
                  </a:lnTo>
                  <a:lnTo>
                    <a:pt x="67" y="181"/>
                  </a:lnTo>
                  <a:lnTo>
                    <a:pt x="65" y="180"/>
                  </a:lnTo>
                  <a:lnTo>
                    <a:pt x="63" y="180"/>
                  </a:lnTo>
                  <a:lnTo>
                    <a:pt x="62" y="178"/>
                  </a:lnTo>
                  <a:lnTo>
                    <a:pt x="58" y="177"/>
                  </a:lnTo>
                  <a:lnTo>
                    <a:pt x="57" y="177"/>
                  </a:lnTo>
                  <a:lnTo>
                    <a:pt x="55" y="176"/>
                  </a:lnTo>
                  <a:lnTo>
                    <a:pt x="55" y="176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47" y="171"/>
                  </a:lnTo>
                  <a:lnTo>
                    <a:pt x="46" y="170"/>
                  </a:lnTo>
                  <a:lnTo>
                    <a:pt x="43" y="169"/>
                  </a:lnTo>
                  <a:lnTo>
                    <a:pt x="43" y="169"/>
                  </a:lnTo>
                  <a:lnTo>
                    <a:pt x="40" y="166"/>
                  </a:lnTo>
                  <a:lnTo>
                    <a:pt x="39" y="166"/>
                  </a:lnTo>
                  <a:lnTo>
                    <a:pt x="37" y="163"/>
                  </a:lnTo>
                  <a:lnTo>
                    <a:pt x="37" y="163"/>
                  </a:lnTo>
                  <a:lnTo>
                    <a:pt x="33" y="161"/>
                  </a:lnTo>
                  <a:lnTo>
                    <a:pt x="32" y="161"/>
                  </a:lnTo>
                  <a:lnTo>
                    <a:pt x="31" y="157"/>
                  </a:lnTo>
                  <a:lnTo>
                    <a:pt x="29" y="156"/>
                  </a:lnTo>
                  <a:lnTo>
                    <a:pt x="26" y="155"/>
                  </a:lnTo>
                  <a:lnTo>
                    <a:pt x="26" y="154"/>
                  </a:lnTo>
                  <a:lnTo>
                    <a:pt x="23" y="152"/>
                  </a:lnTo>
                  <a:lnTo>
                    <a:pt x="23" y="152"/>
                  </a:lnTo>
                  <a:lnTo>
                    <a:pt x="21" y="148"/>
                  </a:lnTo>
                  <a:lnTo>
                    <a:pt x="21" y="147"/>
                  </a:lnTo>
                  <a:lnTo>
                    <a:pt x="17" y="145"/>
                  </a:lnTo>
                  <a:lnTo>
                    <a:pt x="17" y="145"/>
                  </a:lnTo>
                  <a:lnTo>
                    <a:pt x="16" y="141"/>
                  </a:lnTo>
                  <a:lnTo>
                    <a:pt x="15" y="140"/>
                  </a:lnTo>
                  <a:lnTo>
                    <a:pt x="14" y="138"/>
                  </a:lnTo>
                  <a:lnTo>
                    <a:pt x="14" y="138"/>
                  </a:lnTo>
                  <a:lnTo>
                    <a:pt x="10" y="133"/>
                  </a:lnTo>
                  <a:lnTo>
                    <a:pt x="10" y="133"/>
                  </a:lnTo>
                  <a:lnTo>
                    <a:pt x="9" y="131"/>
                  </a:lnTo>
                  <a:lnTo>
                    <a:pt x="9" y="130"/>
                  </a:lnTo>
                  <a:lnTo>
                    <a:pt x="8" y="126"/>
                  </a:lnTo>
                  <a:lnTo>
                    <a:pt x="7" y="125"/>
                  </a:lnTo>
                  <a:lnTo>
                    <a:pt x="7" y="123"/>
                  </a:lnTo>
                  <a:lnTo>
                    <a:pt x="5" y="121"/>
                  </a:lnTo>
                  <a:lnTo>
                    <a:pt x="4" y="118"/>
                  </a:lnTo>
                  <a:lnTo>
                    <a:pt x="4" y="117"/>
                  </a:lnTo>
                  <a:lnTo>
                    <a:pt x="4" y="114"/>
                  </a:lnTo>
                  <a:lnTo>
                    <a:pt x="2" y="113"/>
                  </a:lnTo>
                  <a:lnTo>
                    <a:pt x="2" y="110"/>
                  </a:lnTo>
                  <a:lnTo>
                    <a:pt x="2" y="109"/>
                  </a:lnTo>
                  <a:lnTo>
                    <a:pt x="1" y="106"/>
                  </a:lnTo>
                  <a:lnTo>
                    <a:pt x="1" y="105"/>
                  </a:lnTo>
                  <a:lnTo>
                    <a:pt x="1" y="102"/>
                  </a:lnTo>
                  <a:lnTo>
                    <a:pt x="1" y="101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4"/>
                  </a:lnTo>
                  <a:lnTo>
                    <a:pt x="1" y="83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2" y="72"/>
                  </a:lnTo>
                  <a:lnTo>
                    <a:pt x="4" y="72"/>
                  </a:lnTo>
                  <a:lnTo>
                    <a:pt x="4" y="67"/>
                  </a:lnTo>
                  <a:lnTo>
                    <a:pt x="5" y="66"/>
                  </a:lnTo>
                  <a:lnTo>
                    <a:pt x="7" y="63"/>
                  </a:lnTo>
                  <a:lnTo>
                    <a:pt x="7" y="61"/>
                  </a:lnTo>
                  <a:lnTo>
                    <a:pt x="8" y="59"/>
                  </a:lnTo>
                  <a:lnTo>
                    <a:pt x="8" y="58"/>
                  </a:lnTo>
                  <a:lnTo>
                    <a:pt x="9" y="53"/>
                  </a:lnTo>
                  <a:lnTo>
                    <a:pt x="10" y="53"/>
                  </a:lnTo>
                  <a:lnTo>
                    <a:pt x="13" y="49"/>
                  </a:lnTo>
                  <a:lnTo>
                    <a:pt x="14" y="49"/>
                  </a:lnTo>
                  <a:lnTo>
                    <a:pt x="15" y="45"/>
                  </a:lnTo>
                  <a:lnTo>
                    <a:pt x="16" y="44"/>
                  </a:lnTo>
                  <a:lnTo>
                    <a:pt x="17" y="41"/>
                  </a:lnTo>
                  <a:lnTo>
                    <a:pt x="19" y="40"/>
                  </a:lnTo>
                  <a:lnTo>
                    <a:pt x="22" y="37"/>
                  </a:lnTo>
                  <a:lnTo>
                    <a:pt x="22" y="36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9" y="29"/>
                  </a:lnTo>
                  <a:lnTo>
                    <a:pt x="29" y="27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000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76" name="Freeform 63"/>
            <p:cNvSpPr>
              <a:spLocks/>
            </p:cNvSpPr>
            <p:nvPr/>
          </p:nvSpPr>
          <p:spPr bwMode="auto">
            <a:xfrm>
              <a:off x="1798" y="2666"/>
              <a:ext cx="195" cy="188"/>
            </a:xfrm>
            <a:custGeom>
              <a:avLst/>
              <a:gdLst>
                <a:gd name="T0" fmla="*/ 34 w 195"/>
                <a:gd name="T1" fmla="*/ 24 h 188"/>
                <a:gd name="T2" fmla="*/ 43 w 195"/>
                <a:gd name="T3" fmla="*/ 17 h 188"/>
                <a:gd name="T4" fmla="*/ 51 w 195"/>
                <a:gd name="T5" fmla="*/ 11 h 188"/>
                <a:gd name="T6" fmla="*/ 62 w 195"/>
                <a:gd name="T7" fmla="*/ 8 h 188"/>
                <a:gd name="T8" fmla="*/ 70 w 195"/>
                <a:gd name="T9" fmla="*/ 3 h 188"/>
                <a:gd name="T10" fmla="*/ 82 w 195"/>
                <a:gd name="T11" fmla="*/ 1 h 188"/>
                <a:gd name="T12" fmla="*/ 91 w 195"/>
                <a:gd name="T13" fmla="*/ 1 h 188"/>
                <a:gd name="T14" fmla="*/ 105 w 195"/>
                <a:gd name="T15" fmla="*/ 1 h 188"/>
                <a:gd name="T16" fmla="*/ 113 w 195"/>
                <a:gd name="T17" fmla="*/ 2 h 188"/>
                <a:gd name="T18" fmla="*/ 122 w 195"/>
                <a:gd name="T19" fmla="*/ 3 h 188"/>
                <a:gd name="T20" fmla="*/ 130 w 195"/>
                <a:gd name="T21" fmla="*/ 5 h 188"/>
                <a:gd name="T22" fmla="*/ 138 w 195"/>
                <a:gd name="T23" fmla="*/ 10 h 188"/>
                <a:gd name="T24" fmla="*/ 149 w 195"/>
                <a:gd name="T25" fmla="*/ 17 h 188"/>
                <a:gd name="T26" fmla="*/ 159 w 195"/>
                <a:gd name="T27" fmla="*/ 25 h 188"/>
                <a:gd name="T28" fmla="*/ 166 w 195"/>
                <a:gd name="T29" fmla="*/ 30 h 188"/>
                <a:gd name="T30" fmla="*/ 172 w 195"/>
                <a:gd name="T31" fmla="*/ 38 h 188"/>
                <a:gd name="T32" fmla="*/ 179 w 195"/>
                <a:gd name="T33" fmla="*/ 48 h 188"/>
                <a:gd name="T34" fmla="*/ 184 w 195"/>
                <a:gd name="T35" fmla="*/ 59 h 188"/>
                <a:gd name="T36" fmla="*/ 189 w 195"/>
                <a:gd name="T37" fmla="*/ 67 h 188"/>
                <a:gd name="T38" fmla="*/ 190 w 195"/>
                <a:gd name="T39" fmla="*/ 75 h 188"/>
                <a:gd name="T40" fmla="*/ 191 w 195"/>
                <a:gd name="T41" fmla="*/ 83 h 188"/>
                <a:gd name="T42" fmla="*/ 191 w 195"/>
                <a:gd name="T43" fmla="*/ 97 h 188"/>
                <a:gd name="T44" fmla="*/ 191 w 195"/>
                <a:gd name="T45" fmla="*/ 105 h 188"/>
                <a:gd name="T46" fmla="*/ 189 w 195"/>
                <a:gd name="T47" fmla="*/ 114 h 188"/>
                <a:gd name="T48" fmla="*/ 186 w 195"/>
                <a:gd name="T49" fmla="*/ 124 h 188"/>
                <a:gd name="T50" fmla="*/ 182 w 195"/>
                <a:gd name="T51" fmla="*/ 132 h 188"/>
                <a:gd name="T52" fmla="*/ 176 w 195"/>
                <a:gd name="T53" fmla="*/ 141 h 188"/>
                <a:gd name="T54" fmla="*/ 171 w 195"/>
                <a:gd name="T55" fmla="*/ 149 h 188"/>
                <a:gd name="T56" fmla="*/ 164 w 195"/>
                <a:gd name="T57" fmla="*/ 157 h 188"/>
                <a:gd name="T58" fmla="*/ 154 w 195"/>
                <a:gd name="T59" fmla="*/ 164 h 188"/>
                <a:gd name="T60" fmla="*/ 146 w 195"/>
                <a:gd name="T61" fmla="*/ 171 h 188"/>
                <a:gd name="T62" fmla="*/ 137 w 195"/>
                <a:gd name="T63" fmla="*/ 177 h 188"/>
                <a:gd name="T64" fmla="*/ 128 w 195"/>
                <a:gd name="T65" fmla="*/ 180 h 188"/>
                <a:gd name="T66" fmla="*/ 119 w 195"/>
                <a:gd name="T67" fmla="*/ 184 h 188"/>
                <a:gd name="T68" fmla="*/ 106 w 195"/>
                <a:gd name="T69" fmla="*/ 185 h 188"/>
                <a:gd name="T70" fmla="*/ 97 w 195"/>
                <a:gd name="T71" fmla="*/ 187 h 188"/>
                <a:gd name="T72" fmla="*/ 83 w 195"/>
                <a:gd name="T73" fmla="*/ 185 h 188"/>
                <a:gd name="T74" fmla="*/ 75 w 195"/>
                <a:gd name="T75" fmla="*/ 184 h 188"/>
                <a:gd name="T76" fmla="*/ 67 w 195"/>
                <a:gd name="T77" fmla="*/ 181 h 188"/>
                <a:gd name="T78" fmla="*/ 58 w 195"/>
                <a:gd name="T79" fmla="*/ 177 h 188"/>
                <a:gd name="T80" fmla="*/ 47 w 195"/>
                <a:gd name="T81" fmla="*/ 171 h 188"/>
                <a:gd name="T82" fmla="*/ 39 w 195"/>
                <a:gd name="T83" fmla="*/ 166 h 188"/>
                <a:gd name="T84" fmla="*/ 31 w 195"/>
                <a:gd name="T85" fmla="*/ 157 h 188"/>
                <a:gd name="T86" fmla="*/ 23 w 195"/>
                <a:gd name="T87" fmla="*/ 152 h 188"/>
                <a:gd name="T88" fmla="*/ 16 w 195"/>
                <a:gd name="T89" fmla="*/ 141 h 188"/>
                <a:gd name="T90" fmla="*/ 9 w 195"/>
                <a:gd name="T91" fmla="*/ 131 h 188"/>
                <a:gd name="T92" fmla="*/ 7 w 195"/>
                <a:gd name="T93" fmla="*/ 123 h 188"/>
                <a:gd name="T94" fmla="*/ 4 w 195"/>
                <a:gd name="T95" fmla="*/ 114 h 188"/>
                <a:gd name="T96" fmla="*/ 1 w 195"/>
                <a:gd name="T97" fmla="*/ 106 h 188"/>
                <a:gd name="T98" fmla="*/ 1 w 195"/>
                <a:gd name="T99" fmla="*/ 97 h 188"/>
                <a:gd name="T100" fmla="*/ 1 w 195"/>
                <a:gd name="T101" fmla="*/ 84 h 188"/>
                <a:gd name="T102" fmla="*/ 2 w 195"/>
                <a:gd name="T103" fmla="*/ 75 h 188"/>
                <a:gd name="T104" fmla="*/ 5 w 195"/>
                <a:gd name="T105" fmla="*/ 66 h 188"/>
                <a:gd name="T106" fmla="*/ 8 w 195"/>
                <a:gd name="T107" fmla="*/ 58 h 188"/>
                <a:gd name="T108" fmla="*/ 14 w 195"/>
                <a:gd name="T109" fmla="*/ 49 h 188"/>
                <a:gd name="T110" fmla="*/ 19 w 195"/>
                <a:gd name="T111" fmla="*/ 40 h 188"/>
                <a:gd name="T112" fmla="*/ 26 w 195"/>
                <a:gd name="T113" fmla="*/ 32 h 1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5"/>
                <a:gd name="T172" fmla="*/ 0 h 188"/>
                <a:gd name="T173" fmla="*/ 195 w 195"/>
                <a:gd name="T174" fmla="*/ 188 h 18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5" h="188">
                  <a:moveTo>
                    <a:pt x="29" y="27"/>
                  </a:moveTo>
                  <a:lnTo>
                    <a:pt x="29" y="27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41" y="18"/>
                  </a:lnTo>
                  <a:lnTo>
                    <a:pt x="43" y="17"/>
                  </a:lnTo>
                  <a:lnTo>
                    <a:pt x="46" y="16"/>
                  </a:lnTo>
                  <a:lnTo>
                    <a:pt x="47" y="13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59" y="8"/>
                  </a:lnTo>
                  <a:lnTo>
                    <a:pt x="62" y="8"/>
                  </a:lnTo>
                  <a:lnTo>
                    <a:pt x="64" y="5"/>
                  </a:lnTo>
                  <a:lnTo>
                    <a:pt x="65" y="5"/>
                  </a:lnTo>
                  <a:lnTo>
                    <a:pt x="68" y="4"/>
                  </a:lnTo>
                  <a:lnTo>
                    <a:pt x="70" y="3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7" y="0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11" y="1"/>
                  </a:lnTo>
                  <a:lnTo>
                    <a:pt x="113" y="2"/>
                  </a:lnTo>
                  <a:lnTo>
                    <a:pt x="114" y="2"/>
                  </a:lnTo>
                  <a:lnTo>
                    <a:pt x="117" y="2"/>
                  </a:lnTo>
                  <a:lnTo>
                    <a:pt x="119" y="3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5" y="4"/>
                  </a:lnTo>
                  <a:lnTo>
                    <a:pt x="128" y="5"/>
                  </a:lnTo>
                  <a:lnTo>
                    <a:pt x="130" y="5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36" y="9"/>
                  </a:lnTo>
                  <a:lnTo>
                    <a:pt x="138" y="10"/>
                  </a:lnTo>
                  <a:lnTo>
                    <a:pt x="142" y="12"/>
                  </a:lnTo>
                  <a:lnTo>
                    <a:pt x="146" y="13"/>
                  </a:lnTo>
                  <a:lnTo>
                    <a:pt x="147" y="16"/>
                  </a:lnTo>
                  <a:lnTo>
                    <a:pt x="149" y="17"/>
                  </a:lnTo>
                  <a:lnTo>
                    <a:pt x="153" y="19"/>
                  </a:lnTo>
                  <a:lnTo>
                    <a:pt x="154" y="19"/>
                  </a:lnTo>
                  <a:lnTo>
                    <a:pt x="156" y="22"/>
                  </a:lnTo>
                  <a:lnTo>
                    <a:pt x="159" y="25"/>
                  </a:lnTo>
                  <a:lnTo>
                    <a:pt x="161" y="25"/>
                  </a:lnTo>
                  <a:lnTo>
                    <a:pt x="162" y="27"/>
                  </a:lnTo>
                  <a:lnTo>
                    <a:pt x="164" y="29"/>
                  </a:lnTo>
                  <a:lnTo>
                    <a:pt x="166" y="30"/>
                  </a:lnTo>
                  <a:lnTo>
                    <a:pt x="166" y="32"/>
                  </a:lnTo>
                  <a:lnTo>
                    <a:pt x="170" y="34"/>
                  </a:lnTo>
                  <a:lnTo>
                    <a:pt x="172" y="37"/>
                  </a:lnTo>
                  <a:lnTo>
                    <a:pt x="172" y="38"/>
                  </a:lnTo>
                  <a:lnTo>
                    <a:pt x="174" y="41"/>
                  </a:lnTo>
                  <a:lnTo>
                    <a:pt x="176" y="44"/>
                  </a:lnTo>
                  <a:lnTo>
                    <a:pt x="178" y="45"/>
                  </a:lnTo>
                  <a:lnTo>
                    <a:pt x="179" y="48"/>
                  </a:lnTo>
                  <a:lnTo>
                    <a:pt x="182" y="52"/>
                  </a:lnTo>
                  <a:lnTo>
                    <a:pt x="183" y="55"/>
                  </a:lnTo>
                  <a:lnTo>
                    <a:pt x="183" y="56"/>
                  </a:lnTo>
                  <a:lnTo>
                    <a:pt x="184" y="59"/>
                  </a:lnTo>
                  <a:lnTo>
                    <a:pt x="186" y="60"/>
                  </a:lnTo>
                  <a:lnTo>
                    <a:pt x="186" y="63"/>
                  </a:lnTo>
                  <a:lnTo>
                    <a:pt x="188" y="65"/>
                  </a:lnTo>
                  <a:lnTo>
                    <a:pt x="189" y="67"/>
                  </a:lnTo>
                  <a:lnTo>
                    <a:pt x="189" y="68"/>
                  </a:lnTo>
                  <a:lnTo>
                    <a:pt x="189" y="72"/>
                  </a:lnTo>
                  <a:lnTo>
                    <a:pt x="190" y="73"/>
                  </a:lnTo>
                  <a:lnTo>
                    <a:pt x="190" y="75"/>
                  </a:lnTo>
                  <a:lnTo>
                    <a:pt x="190" y="76"/>
                  </a:lnTo>
                  <a:lnTo>
                    <a:pt x="191" y="80"/>
                  </a:lnTo>
                  <a:lnTo>
                    <a:pt x="191" y="81"/>
                  </a:lnTo>
                  <a:lnTo>
                    <a:pt x="191" y="83"/>
                  </a:lnTo>
                  <a:lnTo>
                    <a:pt x="191" y="84"/>
                  </a:lnTo>
                  <a:lnTo>
                    <a:pt x="191" y="89"/>
                  </a:lnTo>
                  <a:lnTo>
                    <a:pt x="194" y="92"/>
                  </a:lnTo>
                  <a:lnTo>
                    <a:pt x="191" y="97"/>
                  </a:lnTo>
                  <a:lnTo>
                    <a:pt x="191" y="98"/>
                  </a:lnTo>
                  <a:lnTo>
                    <a:pt x="191" y="101"/>
                  </a:lnTo>
                  <a:lnTo>
                    <a:pt x="191" y="102"/>
                  </a:lnTo>
                  <a:lnTo>
                    <a:pt x="191" y="105"/>
                  </a:lnTo>
                  <a:lnTo>
                    <a:pt x="191" y="106"/>
                  </a:lnTo>
                  <a:lnTo>
                    <a:pt x="190" y="110"/>
                  </a:lnTo>
                  <a:lnTo>
                    <a:pt x="190" y="114"/>
                  </a:lnTo>
                  <a:lnTo>
                    <a:pt x="189" y="114"/>
                  </a:lnTo>
                  <a:lnTo>
                    <a:pt x="189" y="118"/>
                  </a:lnTo>
                  <a:lnTo>
                    <a:pt x="188" y="120"/>
                  </a:lnTo>
                  <a:lnTo>
                    <a:pt x="186" y="123"/>
                  </a:lnTo>
                  <a:lnTo>
                    <a:pt x="186" y="124"/>
                  </a:lnTo>
                  <a:lnTo>
                    <a:pt x="184" y="126"/>
                  </a:lnTo>
                  <a:lnTo>
                    <a:pt x="184" y="128"/>
                  </a:lnTo>
                  <a:lnTo>
                    <a:pt x="183" y="132"/>
                  </a:lnTo>
                  <a:lnTo>
                    <a:pt x="182" y="132"/>
                  </a:lnTo>
                  <a:lnTo>
                    <a:pt x="180" y="137"/>
                  </a:lnTo>
                  <a:lnTo>
                    <a:pt x="179" y="137"/>
                  </a:lnTo>
                  <a:lnTo>
                    <a:pt x="178" y="140"/>
                  </a:lnTo>
                  <a:lnTo>
                    <a:pt x="176" y="141"/>
                  </a:lnTo>
                  <a:lnTo>
                    <a:pt x="174" y="145"/>
                  </a:lnTo>
                  <a:lnTo>
                    <a:pt x="173" y="146"/>
                  </a:lnTo>
                  <a:lnTo>
                    <a:pt x="171" y="148"/>
                  </a:lnTo>
                  <a:lnTo>
                    <a:pt x="171" y="149"/>
                  </a:lnTo>
                  <a:lnTo>
                    <a:pt x="167" y="153"/>
                  </a:lnTo>
                  <a:lnTo>
                    <a:pt x="166" y="154"/>
                  </a:lnTo>
                  <a:lnTo>
                    <a:pt x="164" y="156"/>
                  </a:lnTo>
                  <a:lnTo>
                    <a:pt x="164" y="157"/>
                  </a:lnTo>
                  <a:lnTo>
                    <a:pt x="159" y="161"/>
                  </a:lnTo>
                  <a:lnTo>
                    <a:pt x="158" y="162"/>
                  </a:lnTo>
                  <a:lnTo>
                    <a:pt x="155" y="164"/>
                  </a:lnTo>
                  <a:lnTo>
                    <a:pt x="154" y="164"/>
                  </a:lnTo>
                  <a:lnTo>
                    <a:pt x="150" y="168"/>
                  </a:lnTo>
                  <a:lnTo>
                    <a:pt x="149" y="169"/>
                  </a:lnTo>
                  <a:lnTo>
                    <a:pt x="147" y="170"/>
                  </a:lnTo>
                  <a:lnTo>
                    <a:pt x="146" y="171"/>
                  </a:lnTo>
                  <a:lnTo>
                    <a:pt x="141" y="173"/>
                  </a:lnTo>
                  <a:lnTo>
                    <a:pt x="141" y="174"/>
                  </a:lnTo>
                  <a:lnTo>
                    <a:pt x="137" y="176"/>
                  </a:lnTo>
                  <a:lnTo>
                    <a:pt x="137" y="177"/>
                  </a:lnTo>
                  <a:lnTo>
                    <a:pt x="132" y="178"/>
                  </a:lnTo>
                  <a:lnTo>
                    <a:pt x="131" y="178"/>
                  </a:lnTo>
                  <a:lnTo>
                    <a:pt x="129" y="180"/>
                  </a:lnTo>
                  <a:lnTo>
                    <a:pt x="128" y="180"/>
                  </a:lnTo>
                  <a:lnTo>
                    <a:pt x="124" y="181"/>
                  </a:lnTo>
                  <a:lnTo>
                    <a:pt x="123" y="182"/>
                  </a:lnTo>
                  <a:lnTo>
                    <a:pt x="119" y="182"/>
                  </a:lnTo>
                  <a:lnTo>
                    <a:pt x="119" y="184"/>
                  </a:lnTo>
                  <a:lnTo>
                    <a:pt x="114" y="184"/>
                  </a:lnTo>
                  <a:lnTo>
                    <a:pt x="111" y="185"/>
                  </a:lnTo>
                  <a:lnTo>
                    <a:pt x="108" y="185"/>
                  </a:lnTo>
                  <a:lnTo>
                    <a:pt x="106" y="185"/>
                  </a:lnTo>
                  <a:lnTo>
                    <a:pt x="105" y="185"/>
                  </a:lnTo>
                  <a:lnTo>
                    <a:pt x="101" y="185"/>
                  </a:lnTo>
                  <a:lnTo>
                    <a:pt x="100" y="185"/>
                  </a:lnTo>
                  <a:lnTo>
                    <a:pt x="97" y="187"/>
                  </a:lnTo>
                  <a:lnTo>
                    <a:pt x="92" y="185"/>
                  </a:lnTo>
                  <a:lnTo>
                    <a:pt x="88" y="185"/>
                  </a:lnTo>
                  <a:lnTo>
                    <a:pt x="87" y="185"/>
                  </a:lnTo>
                  <a:lnTo>
                    <a:pt x="83" y="185"/>
                  </a:lnTo>
                  <a:lnTo>
                    <a:pt x="82" y="185"/>
                  </a:lnTo>
                  <a:lnTo>
                    <a:pt x="80" y="184"/>
                  </a:lnTo>
                  <a:lnTo>
                    <a:pt x="79" y="184"/>
                  </a:lnTo>
                  <a:lnTo>
                    <a:pt x="75" y="184"/>
                  </a:lnTo>
                  <a:lnTo>
                    <a:pt x="74" y="182"/>
                  </a:lnTo>
                  <a:lnTo>
                    <a:pt x="71" y="182"/>
                  </a:lnTo>
                  <a:lnTo>
                    <a:pt x="70" y="182"/>
                  </a:lnTo>
                  <a:lnTo>
                    <a:pt x="67" y="181"/>
                  </a:lnTo>
                  <a:lnTo>
                    <a:pt x="65" y="180"/>
                  </a:lnTo>
                  <a:lnTo>
                    <a:pt x="63" y="180"/>
                  </a:lnTo>
                  <a:lnTo>
                    <a:pt x="62" y="178"/>
                  </a:lnTo>
                  <a:lnTo>
                    <a:pt x="58" y="177"/>
                  </a:lnTo>
                  <a:lnTo>
                    <a:pt x="57" y="177"/>
                  </a:lnTo>
                  <a:lnTo>
                    <a:pt x="55" y="176"/>
                  </a:lnTo>
                  <a:lnTo>
                    <a:pt x="50" y="173"/>
                  </a:lnTo>
                  <a:lnTo>
                    <a:pt x="47" y="171"/>
                  </a:lnTo>
                  <a:lnTo>
                    <a:pt x="46" y="170"/>
                  </a:lnTo>
                  <a:lnTo>
                    <a:pt x="43" y="169"/>
                  </a:lnTo>
                  <a:lnTo>
                    <a:pt x="40" y="166"/>
                  </a:lnTo>
                  <a:lnTo>
                    <a:pt x="39" y="166"/>
                  </a:lnTo>
                  <a:lnTo>
                    <a:pt x="37" y="163"/>
                  </a:lnTo>
                  <a:lnTo>
                    <a:pt x="33" y="161"/>
                  </a:lnTo>
                  <a:lnTo>
                    <a:pt x="32" y="161"/>
                  </a:lnTo>
                  <a:lnTo>
                    <a:pt x="31" y="157"/>
                  </a:lnTo>
                  <a:lnTo>
                    <a:pt x="29" y="156"/>
                  </a:lnTo>
                  <a:lnTo>
                    <a:pt x="26" y="155"/>
                  </a:lnTo>
                  <a:lnTo>
                    <a:pt x="26" y="154"/>
                  </a:lnTo>
                  <a:lnTo>
                    <a:pt x="23" y="152"/>
                  </a:lnTo>
                  <a:lnTo>
                    <a:pt x="21" y="148"/>
                  </a:lnTo>
                  <a:lnTo>
                    <a:pt x="21" y="147"/>
                  </a:lnTo>
                  <a:lnTo>
                    <a:pt x="17" y="145"/>
                  </a:lnTo>
                  <a:lnTo>
                    <a:pt x="16" y="141"/>
                  </a:lnTo>
                  <a:lnTo>
                    <a:pt x="15" y="140"/>
                  </a:lnTo>
                  <a:lnTo>
                    <a:pt x="14" y="138"/>
                  </a:lnTo>
                  <a:lnTo>
                    <a:pt x="10" y="133"/>
                  </a:lnTo>
                  <a:lnTo>
                    <a:pt x="9" y="131"/>
                  </a:lnTo>
                  <a:lnTo>
                    <a:pt x="9" y="130"/>
                  </a:lnTo>
                  <a:lnTo>
                    <a:pt x="8" y="126"/>
                  </a:lnTo>
                  <a:lnTo>
                    <a:pt x="7" y="125"/>
                  </a:lnTo>
                  <a:lnTo>
                    <a:pt x="7" y="123"/>
                  </a:lnTo>
                  <a:lnTo>
                    <a:pt x="5" y="121"/>
                  </a:lnTo>
                  <a:lnTo>
                    <a:pt x="4" y="118"/>
                  </a:lnTo>
                  <a:lnTo>
                    <a:pt x="4" y="117"/>
                  </a:lnTo>
                  <a:lnTo>
                    <a:pt x="4" y="114"/>
                  </a:lnTo>
                  <a:lnTo>
                    <a:pt x="2" y="113"/>
                  </a:lnTo>
                  <a:lnTo>
                    <a:pt x="2" y="110"/>
                  </a:lnTo>
                  <a:lnTo>
                    <a:pt x="2" y="109"/>
                  </a:lnTo>
                  <a:lnTo>
                    <a:pt x="1" y="106"/>
                  </a:lnTo>
                  <a:lnTo>
                    <a:pt x="1" y="105"/>
                  </a:lnTo>
                  <a:lnTo>
                    <a:pt x="1" y="102"/>
                  </a:lnTo>
                  <a:lnTo>
                    <a:pt x="1" y="101"/>
                  </a:lnTo>
                  <a:lnTo>
                    <a:pt x="1" y="97"/>
                  </a:lnTo>
                  <a:lnTo>
                    <a:pt x="0" y="92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4"/>
                  </a:lnTo>
                  <a:lnTo>
                    <a:pt x="1" y="83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2" y="75"/>
                  </a:lnTo>
                  <a:lnTo>
                    <a:pt x="2" y="72"/>
                  </a:lnTo>
                  <a:lnTo>
                    <a:pt x="4" y="72"/>
                  </a:lnTo>
                  <a:lnTo>
                    <a:pt x="4" y="67"/>
                  </a:lnTo>
                  <a:lnTo>
                    <a:pt x="5" y="66"/>
                  </a:lnTo>
                  <a:lnTo>
                    <a:pt x="7" y="63"/>
                  </a:lnTo>
                  <a:lnTo>
                    <a:pt x="7" y="61"/>
                  </a:lnTo>
                  <a:lnTo>
                    <a:pt x="8" y="59"/>
                  </a:lnTo>
                  <a:lnTo>
                    <a:pt x="8" y="58"/>
                  </a:lnTo>
                  <a:lnTo>
                    <a:pt x="9" y="53"/>
                  </a:lnTo>
                  <a:lnTo>
                    <a:pt x="10" y="53"/>
                  </a:lnTo>
                  <a:lnTo>
                    <a:pt x="13" y="49"/>
                  </a:lnTo>
                  <a:lnTo>
                    <a:pt x="14" y="49"/>
                  </a:lnTo>
                  <a:lnTo>
                    <a:pt x="15" y="45"/>
                  </a:lnTo>
                  <a:lnTo>
                    <a:pt x="16" y="44"/>
                  </a:lnTo>
                  <a:lnTo>
                    <a:pt x="17" y="41"/>
                  </a:lnTo>
                  <a:lnTo>
                    <a:pt x="19" y="40"/>
                  </a:lnTo>
                  <a:lnTo>
                    <a:pt x="22" y="37"/>
                  </a:lnTo>
                  <a:lnTo>
                    <a:pt x="22" y="36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9" y="29"/>
                  </a:lnTo>
                  <a:lnTo>
                    <a:pt x="29" y="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425" name="Rectangle 65"/>
          <p:cNvSpPr>
            <a:spLocks noChangeArrowheads="1"/>
          </p:cNvSpPr>
          <p:nvPr/>
        </p:nvSpPr>
        <p:spPr bwMode="auto">
          <a:xfrm>
            <a:off x="571500" y="1857375"/>
            <a:ext cx="2892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 уровень-</a:t>
            </a:r>
            <a:r>
              <a:rPr lang="en-US" sz="36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2</a:t>
            </a:r>
          </a:p>
        </p:txBody>
      </p:sp>
      <p:sp>
        <p:nvSpPr>
          <p:cNvPr id="15426" name="Rectangle 66"/>
          <p:cNvSpPr>
            <a:spLocks noChangeArrowheads="1"/>
          </p:cNvSpPr>
          <p:nvPr/>
        </p:nvSpPr>
        <p:spPr bwMode="auto">
          <a:xfrm>
            <a:off x="571500" y="2428875"/>
            <a:ext cx="2892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2 уровень-</a:t>
            </a:r>
            <a:r>
              <a:rPr lang="en-US" sz="3600" b="1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8</a:t>
            </a:r>
          </a:p>
        </p:txBody>
      </p:sp>
      <p:sp>
        <p:nvSpPr>
          <p:cNvPr id="15427" name="Rectangle 67"/>
          <p:cNvSpPr>
            <a:spLocks noChangeArrowheads="1"/>
          </p:cNvSpPr>
          <p:nvPr/>
        </p:nvSpPr>
        <p:spPr bwMode="auto">
          <a:xfrm>
            <a:off x="571500" y="3071813"/>
            <a:ext cx="314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3 уровень-</a:t>
            </a: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18</a:t>
            </a:r>
          </a:p>
        </p:txBody>
      </p:sp>
      <p:sp>
        <p:nvSpPr>
          <p:cNvPr id="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Максимальное </a:t>
            </a:r>
            <a:r>
              <a:rPr lang="en-US" sz="4000" dirty="0" err="1" smtClean="0"/>
              <a:t>количеств</a:t>
            </a:r>
            <a:r>
              <a:rPr lang="ru-RU" sz="4000" dirty="0" smtClean="0"/>
              <a:t>о</a:t>
            </a:r>
            <a:r>
              <a:rPr lang="en-US" sz="4000" dirty="0" smtClean="0"/>
              <a:t> </a:t>
            </a:r>
            <a:r>
              <a:rPr lang="en-US" sz="4000" dirty="0" err="1" smtClean="0"/>
              <a:t>электронов</a:t>
            </a:r>
            <a:r>
              <a:rPr lang="en-US" sz="4000" dirty="0" smtClean="0"/>
              <a:t> </a:t>
            </a:r>
            <a:r>
              <a:rPr lang="en-US" sz="4000" dirty="0" err="1" smtClean="0"/>
              <a:t>на</a:t>
            </a:r>
            <a:r>
              <a:rPr lang="en-US" sz="4000" b="1" dirty="0" smtClean="0"/>
              <a:t> </a:t>
            </a:r>
            <a:r>
              <a:rPr lang="ru-RU" sz="4000" dirty="0" smtClean="0"/>
              <a:t>1,2,3</a:t>
            </a:r>
            <a:r>
              <a:rPr lang="en-US" sz="4000" dirty="0" smtClean="0"/>
              <a:t> </a:t>
            </a:r>
            <a:r>
              <a:rPr lang="en-US" sz="4000" dirty="0" err="1" smtClean="0"/>
              <a:t>уровн</a:t>
            </a:r>
            <a:r>
              <a:rPr lang="ru-RU" sz="4000" dirty="0" err="1" smtClean="0"/>
              <a:t>ях</a:t>
            </a:r>
            <a:endParaRPr lang="en-US" sz="4000" b="1" dirty="0" smtClean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advTm="22200">
    <p:dissolv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Схема электронного строения </a:t>
            </a:r>
            <a:endParaRPr lang="en-US" sz="3600" b="1" dirty="0" smtClean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88224" y="6309320"/>
            <a:ext cx="2133600" cy="365125"/>
          </a:xfrm>
        </p:spPr>
        <p:txBody>
          <a:bodyPr/>
          <a:lstStyle/>
          <a:p>
            <a:pPr>
              <a:defRPr/>
            </a:pPr>
            <a:fld id="{E077C8E7-B94D-4D8F-BD71-C2164E977297}" type="slidenum">
              <a:rPr lang="ru-RU" smtClean="0"/>
              <a:pPr>
                <a:defRPr/>
              </a:pPr>
              <a:t>55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700808"/>
            <a:ext cx="8712968" cy="482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3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 		Порядковый номер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3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		заряд ядра </a:t>
            </a:r>
            <a:r>
              <a:rPr lang="ru-RU" sz="3300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+6</a:t>
            </a:r>
            <a:r>
              <a:rPr lang="ru-RU" sz="33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, общее число </a:t>
            </a:r>
            <a:r>
              <a:rPr lang="en-US" sz="33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ē</a:t>
            </a:r>
            <a:r>
              <a:rPr lang="ru-RU" sz="33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3300" b="1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– 6</a:t>
            </a:r>
            <a:r>
              <a:rPr lang="ru-RU" sz="33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,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3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Углерод </a:t>
            </a:r>
            <a:r>
              <a:rPr lang="ru-RU" sz="16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6</a:t>
            </a:r>
            <a:r>
              <a:rPr lang="ru-RU" sz="33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С находится во втором периоде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300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два энергетических уровня </a:t>
            </a:r>
            <a:r>
              <a:rPr lang="ru-RU" sz="3300" i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(</a:t>
            </a:r>
            <a:r>
              <a:rPr lang="ru-RU" sz="2600" i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в </a:t>
            </a:r>
            <a:r>
              <a:rPr lang="ru-RU" sz="2600" i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схеме</a:t>
            </a:r>
            <a:r>
              <a:rPr lang="ru-RU" sz="2600" i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изображают скобками, под ними пишут число электронов на данном энергетическом уровне</a:t>
            </a:r>
            <a:r>
              <a:rPr lang="ru-RU" sz="26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):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300" dirty="0" smtClean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ctr" fontAlgn="auto">
              <a:lnSpc>
                <a:spcPct val="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6</a:t>
            </a:r>
            <a:r>
              <a:rPr lang="ru-RU" sz="6600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С</a:t>
            </a:r>
            <a:r>
              <a:rPr lang="ru-RU" sz="33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 +6  </a:t>
            </a:r>
            <a:r>
              <a:rPr lang="ru-RU" sz="60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)  ) </a:t>
            </a:r>
          </a:p>
          <a:p>
            <a:pPr marL="342900" lvl="0" indent="-342900" algn="ctr" fontAlgn="auto">
              <a:lnSpc>
                <a:spcPct val="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6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                      </a:t>
            </a:r>
            <a:endParaRPr lang="ru-RU" dirty="0"/>
          </a:p>
        </p:txBody>
      </p:sp>
      <p:pic>
        <p:nvPicPr>
          <p:cNvPr id="267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124744"/>
            <a:ext cx="225083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5076056" y="1556792"/>
            <a:ext cx="2880320" cy="504056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32040" y="6021288"/>
            <a:ext cx="1122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  <a:latin typeface="+mn-lt"/>
                <a:ea typeface="Calibri"/>
                <a:cs typeface="Times New Roman"/>
              </a:rPr>
              <a:t>2      4 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74035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Составьте схему электронного строения для: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39552" y="2132856"/>
            <a:ext cx="7715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Li, Na </a:t>
            </a:r>
          </a:p>
          <a:p>
            <a:pPr>
              <a:buNone/>
            </a:pPr>
            <a:r>
              <a:rPr lang="en-US" sz="4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B</a:t>
            </a:r>
            <a:r>
              <a:rPr lang="ru-RU" sz="4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е, </a:t>
            </a:r>
            <a:r>
              <a:rPr lang="en-US" sz="4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O,</a:t>
            </a:r>
            <a:r>
              <a:rPr lang="ru-RU" sz="4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Р,</a:t>
            </a:r>
            <a:endParaRPr lang="en-US" sz="4800" b="1" i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sz="4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F, Br</a:t>
            </a:r>
            <a:endParaRPr lang="ru-RU" sz="4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12FF4-CC3E-4A64-B365-6875ECE4423D}" type="slidenum">
              <a:rPr lang="ru-RU" smtClean="0"/>
              <a:pPr>
                <a:defRPr/>
              </a:pPr>
              <a:t>56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12FF4-CC3E-4A64-B365-6875ECE4423D}" type="slidenum">
              <a:rPr lang="ru-RU" smtClean="0"/>
              <a:pPr>
                <a:defRPr/>
              </a:pPr>
              <a:t>57</a:t>
            </a:fld>
            <a:endParaRPr lang="ru-RU"/>
          </a:p>
        </p:txBody>
      </p:sp>
      <p:sp>
        <p:nvSpPr>
          <p:cNvPr id="19458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" y="0"/>
            <a:ext cx="9144000" cy="6524625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Энергетические уровни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содержащие </a:t>
            </a:r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максимальное число электронов</a:t>
            </a: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называются </a:t>
            </a:r>
            <a:r>
              <a:rPr lang="ru-RU" sz="40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завершенными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eaLnBrk="1" hangingPunct="1">
              <a:buNone/>
            </a:pP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Они обладают повышенной устойчивостью и стабильностью</a:t>
            </a:r>
          </a:p>
          <a:p>
            <a:pPr eaLnBrk="1" hangingPunct="1"/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Энергетические уровни, содержащие </a:t>
            </a:r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меньшее</a:t>
            </a: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число электронов, называются </a:t>
            </a:r>
            <a:r>
              <a:rPr lang="ru-RU" sz="40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незавершенными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260648"/>
            <a:ext cx="6336704" cy="523875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Планетарная модель атома </a:t>
            </a:r>
            <a:r>
              <a:rPr lang="ru-RU" sz="2400" b="1" dirty="0" err="1" smtClean="0"/>
              <a:t>берилия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 smtClean="0"/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3492500" y="1412875"/>
            <a:ext cx="4392613" cy="4392613"/>
          </a:xfrm>
          <a:prstGeom prst="ellipse">
            <a:avLst/>
          </a:prstGeom>
          <a:noFill/>
          <a:ln w="31750" cap="sq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4932363" y="2852738"/>
            <a:ext cx="1511300" cy="151130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298" name="Oval 18"/>
          <p:cNvSpPr>
            <a:spLocks noChangeArrowheads="1"/>
          </p:cNvSpPr>
          <p:nvPr/>
        </p:nvSpPr>
        <p:spPr bwMode="auto">
          <a:xfrm>
            <a:off x="4211638" y="2205038"/>
            <a:ext cx="2879725" cy="2879725"/>
          </a:xfrm>
          <a:prstGeom prst="ellipse">
            <a:avLst/>
          </a:prstGeom>
          <a:noFill/>
          <a:ln w="44450" cap="rnd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3" name="Oval 19"/>
          <p:cNvSpPr>
            <a:spLocks noChangeArrowheads="1"/>
          </p:cNvSpPr>
          <p:nvPr/>
        </p:nvSpPr>
        <p:spPr bwMode="auto">
          <a:xfrm>
            <a:off x="6877050" y="3213100"/>
            <a:ext cx="358775" cy="360363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8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63500" dir="3187806" sx="125000" sy="125000" algn="br" rotWithShape="0">
              <a:srgbClr val="99FFCC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644" name="Oval 20"/>
          <p:cNvSpPr>
            <a:spLocks noChangeArrowheads="1"/>
          </p:cNvSpPr>
          <p:nvPr/>
        </p:nvSpPr>
        <p:spPr bwMode="auto">
          <a:xfrm rot="15379720">
            <a:off x="4066381" y="3717132"/>
            <a:ext cx="358775" cy="360362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8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63500" dir="3187806" sx="125000" sy="125000" algn="br" rotWithShape="0">
              <a:srgbClr val="99FFCC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148263" y="2997200"/>
            <a:ext cx="555625" cy="555625"/>
            <a:chOff x="3470" y="2205"/>
            <a:chExt cx="499" cy="499"/>
          </a:xfrm>
        </p:grpSpPr>
        <p:sp>
          <p:nvSpPr>
            <p:cNvPr id="12328" name="Oval 22"/>
            <p:cNvSpPr>
              <a:spLocks noChangeArrowheads="1"/>
            </p:cNvSpPr>
            <p:nvPr/>
          </p:nvSpPr>
          <p:spPr bwMode="auto">
            <a:xfrm>
              <a:off x="3470" y="2205"/>
              <a:ext cx="499" cy="499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9" name="Line 23"/>
            <p:cNvSpPr>
              <a:spLocks noChangeShapeType="1"/>
            </p:cNvSpPr>
            <p:nvPr/>
          </p:nvSpPr>
          <p:spPr bwMode="auto">
            <a:xfrm>
              <a:off x="3560" y="2478"/>
              <a:ext cx="3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0" name="Line 24"/>
            <p:cNvSpPr>
              <a:spLocks noChangeShapeType="1"/>
            </p:cNvSpPr>
            <p:nvPr/>
          </p:nvSpPr>
          <p:spPr bwMode="auto">
            <a:xfrm rot="-5400000">
              <a:off x="3560" y="2478"/>
              <a:ext cx="3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302" name="Oval 25"/>
          <p:cNvSpPr>
            <a:spLocks noChangeArrowheads="1"/>
          </p:cNvSpPr>
          <p:nvPr/>
        </p:nvSpPr>
        <p:spPr bwMode="auto">
          <a:xfrm>
            <a:off x="5651500" y="3716338"/>
            <a:ext cx="503238" cy="504825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23232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292725" y="3789363"/>
            <a:ext cx="555625" cy="555625"/>
            <a:chOff x="3470" y="2205"/>
            <a:chExt cx="499" cy="499"/>
          </a:xfrm>
        </p:grpSpPr>
        <p:sp>
          <p:nvSpPr>
            <p:cNvPr id="12325" name="Oval 27"/>
            <p:cNvSpPr>
              <a:spLocks noChangeArrowheads="1"/>
            </p:cNvSpPr>
            <p:nvPr/>
          </p:nvSpPr>
          <p:spPr bwMode="auto">
            <a:xfrm>
              <a:off x="3470" y="2205"/>
              <a:ext cx="499" cy="499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6" name="Line 28"/>
            <p:cNvSpPr>
              <a:spLocks noChangeShapeType="1"/>
            </p:cNvSpPr>
            <p:nvPr/>
          </p:nvSpPr>
          <p:spPr bwMode="auto">
            <a:xfrm>
              <a:off x="3560" y="2478"/>
              <a:ext cx="3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7" name="Line 29"/>
            <p:cNvSpPr>
              <a:spLocks noChangeShapeType="1"/>
            </p:cNvSpPr>
            <p:nvPr/>
          </p:nvSpPr>
          <p:spPr bwMode="auto">
            <a:xfrm rot="-5400000">
              <a:off x="3560" y="2478"/>
              <a:ext cx="3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5867400" y="3357563"/>
            <a:ext cx="555625" cy="555625"/>
            <a:chOff x="3470" y="2205"/>
            <a:chExt cx="499" cy="499"/>
          </a:xfrm>
        </p:grpSpPr>
        <p:sp>
          <p:nvSpPr>
            <p:cNvPr id="12322" name="Oval 31"/>
            <p:cNvSpPr>
              <a:spLocks noChangeArrowheads="1"/>
            </p:cNvSpPr>
            <p:nvPr/>
          </p:nvSpPr>
          <p:spPr bwMode="auto">
            <a:xfrm>
              <a:off x="3470" y="2205"/>
              <a:ext cx="499" cy="499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3" name="Line 32"/>
            <p:cNvSpPr>
              <a:spLocks noChangeShapeType="1"/>
            </p:cNvSpPr>
            <p:nvPr/>
          </p:nvSpPr>
          <p:spPr bwMode="auto">
            <a:xfrm>
              <a:off x="3560" y="2478"/>
              <a:ext cx="3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4" name="Line 33"/>
            <p:cNvSpPr>
              <a:spLocks noChangeShapeType="1"/>
            </p:cNvSpPr>
            <p:nvPr/>
          </p:nvSpPr>
          <p:spPr bwMode="auto">
            <a:xfrm rot="-5400000">
              <a:off x="3560" y="2478"/>
              <a:ext cx="3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305" name="Oval 35"/>
          <p:cNvSpPr>
            <a:spLocks noChangeArrowheads="1"/>
          </p:cNvSpPr>
          <p:nvPr/>
        </p:nvSpPr>
        <p:spPr bwMode="auto">
          <a:xfrm>
            <a:off x="5580063" y="2924175"/>
            <a:ext cx="503237" cy="504825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23232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395536" y="1772816"/>
            <a:ext cx="2448272" cy="1800200"/>
            <a:chOff x="975" y="2475"/>
            <a:chExt cx="771" cy="622"/>
          </a:xfrm>
        </p:grpSpPr>
        <p:sp>
          <p:nvSpPr>
            <p:cNvPr id="12316" name="Rectangle 38"/>
            <p:cNvSpPr>
              <a:spLocks noChangeArrowheads="1"/>
            </p:cNvSpPr>
            <p:nvPr/>
          </p:nvSpPr>
          <p:spPr bwMode="auto">
            <a:xfrm>
              <a:off x="975" y="2475"/>
              <a:ext cx="694" cy="5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400" dirty="0">
                <a:latin typeface="+mn-lt"/>
              </a:endParaRPr>
            </a:p>
          </p:txBody>
        </p:sp>
        <p:sp>
          <p:nvSpPr>
            <p:cNvPr id="12317" name="WordArt 39"/>
            <p:cNvSpPr>
              <a:spLocks noChangeArrowheads="1" noChangeShapeType="1" noTextEdit="1"/>
            </p:cNvSpPr>
            <p:nvPr/>
          </p:nvSpPr>
          <p:spPr bwMode="auto">
            <a:xfrm>
              <a:off x="1477" y="2517"/>
              <a:ext cx="164" cy="1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Be</a:t>
              </a:r>
              <a:endPara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  <p:sp>
          <p:nvSpPr>
            <p:cNvPr id="12318" name="Text Box 40"/>
            <p:cNvSpPr txBox="1">
              <a:spLocks noChangeArrowheads="1"/>
            </p:cNvSpPr>
            <p:nvPr/>
          </p:nvSpPr>
          <p:spPr bwMode="auto">
            <a:xfrm>
              <a:off x="1014" y="2686"/>
              <a:ext cx="65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 b="1" dirty="0"/>
                <a:t>БЕРИЛЛИЙ</a:t>
              </a:r>
            </a:p>
          </p:txBody>
        </p:sp>
        <p:sp>
          <p:nvSpPr>
            <p:cNvPr id="12319" name="Text Box 41"/>
            <p:cNvSpPr txBox="1">
              <a:spLocks noChangeArrowheads="1"/>
            </p:cNvSpPr>
            <p:nvPr/>
          </p:nvSpPr>
          <p:spPr bwMode="auto">
            <a:xfrm>
              <a:off x="1292" y="2478"/>
              <a:ext cx="15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 b="1" dirty="0"/>
                <a:t>4</a:t>
              </a:r>
            </a:p>
          </p:txBody>
        </p:sp>
        <p:sp>
          <p:nvSpPr>
            <p:cNvPr id="12320" name="Text Box 42"/>
            <p:cNvSpPr txBox="1">
              <a:spLocks noChangeArrowheads="1"/>
            </p:cNvSpPr>
            <p:nvPr/>
          </p:nvSpPr>
          <p:spPr bwMode="auto">
            <a:xfrm>
              <a:off x="975" y="2771"/>
              <a:ext cx="15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 dirty="0"/>
                <a:t>2</a:t>
              </a:r>
            </a:p>
            <a:p>
              <a:r>
                <a:rPr lang="ru-RU" sz="1400" b="1" dirty="0"/>
                <a:t>2</a:t>
              </a:r>
            </a:p>
          </p:txBody>
        </p:sp>
        <p:sp>
          <p:nvSpPr>
            <p:cNvPr id="12321" name="Text Box 43"/>
            <p:cNvSpPr txBox="1">
              <a:spLocks noChangeArrowheads="1"/>
            </p:cNvSpPr>
            <p:nvPr/>
          </p:nvSpPr>
          <p:spPr bwMode="auto">
            <a:xfrm>
              <a:off x="1283" y="2897"/>
              <a:ext cx="46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 b="1" dirty="0"/>
                <a:t>9,0122</a:t>
              </a:r>
            </a:p>
          </p:txBody>
        </p:sp>
      </p:grpSp>
      <p:sp>
        <p:nvSpPr>
          <p:cNvPr id="26668" name="Oval 44"/>
          <p:cNvSpPr>
            <a:spLocks noChangeArrowheads="1"/>
          </p:cNvSpPr>
          <p:nvPr/>
        </p:nvSpPr>
        <p:spPr bwMode="auto">
          <a:xfrm>
            <a:off x="5076825" y="1268413"/>
            <a:ext cx="358775" cy="360362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8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63500" dir="3187806" sx="125000" sy="125000" algn="br" rotWithShape="0">
              <a:srgbClr val="99FFCC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669" name="Oval 45"/>
          <p:cNvSpPr>
            <a:spLocks noChangeArrowheads="1"/>
          </p:cNvSpPr>
          <p:nvPr/>
        </p:nvSpPr>
        <p:spPr bwMode="auto">
          <a:xfrm>
            <a:off x="6011863" y="5661025"/>
            <a:ext cx="358775" cy="360363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8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63500" dir="3187806" sx="125000" sy="125000" algn="br" rotWithShape="0">
              <a:srgbClr val="99FFCC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5364163" y="3357563"/>
            <a:ext cx="555625" cy="555625"/>
            <a:chOff x="3470" y="2205"/>
            <a:chExt cx="499" cy="499"/>
          </a:xfrm>
        </p:grpSpPr>
        <p:sp>
          <p:nvSpPr>
            <p:cNvPr id="12313" name="Oval 47"/>
            <p:cNvSpPr>
              <a:spLocks noChangeArrowheads="1"/>
            </p:cNvSpPr>
            <p:nvPr/>
          </p:nvSpPr>
          <p:spPr bwMode="auto">
            <a:xfrm>
              <a:off x="3470" y="2205"/>
              <a:ext cx="499" cy="499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4" name="Line 48"/>
            <p:cNvSpPr>
              <a:spLocks noChangeShapeType="1"/>
            </p:cNvSpPr>
            <p:nvPr/>
          </p:nvSpPr>
          <p:spPr bwMode="auto">
            <a:xfrm>
              <a:off x="3560" y="2478"/>
              <a:ext cx="3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5" name="Line 49"/>
            <p:cNvSpPr>
              <a:spLocks noChangeShapeType="1"/>
            </p:cNvSpPr>
            <p:nvPr/>
          </p:nvSpPr>
          <p:spPr bwMode="auto">
            <a:xfrm rot="-5400000">
              <a:off x="3560" y="2478"/>
              <a:ext cx="3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310" name="Oval 50"/>
          <p:cNvSpPr>
            <a:spLocks noChangeArrowheads="1"/>
          </p:cNvSpPr>
          <p:nvPr/>
        </p:nvSpPr>
        <p:spPr bwMode="auto">
          <a:xfrm>
            <a:off x="5795963" y="3068638"/>
            <a:ext cx="503237" cy="504825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23232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1" name="Oval 34"/>
          <p:cNvSpPr>
            <a:spLocks noChangeArrowheads="1"/>
          </p:cNvSpPr>
          <p:nvPr/>
        </p:nvSpPr>
        <p:spPr bwMode="auto">
          <a:xfrm>
            <a:off x="4932363" y="3357563"/>
            <a:ext cx="503237" cy="504825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23232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2" name="Oval 36"/>
          <p:cNvSpPr>
            <a:spLocks noChangeArrowheads="1"/>
          </p:cNvSpPr>
          <p:nvPr/>
        </p:nvSpPr>
        <p:spPr bwMode="auto">
          <a:xfrm>
            <a:off x="5076825" y="3644900"/>
            <a:ext cx="503238" cy="504825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23232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251520" y="5949280"/>
            <a:ext cx="4376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+mn-lt"/>
              </a:rPr>
              <a:t>Внешний </a:t>
            </a:r>
            <a:r>
              <a:rPr lang="ru-RU" b="1" dirty="0" err="1" smtClean="0">
                <a:latin typeface="+mn-lt"/>
              </a:rPr>
              <a:t>энергетическицй</a:t>
            </a:r>
            <a:r>
              <a:rPr lang="ru-RU" b="1" dirty="0" smtClean="0">
                <a:latin typeface="+mn-lt"/>
              </a:rPr>
              <a:t> уровень</a:t>
            </a:r>
            <a:endParaRPr lang="ru-RU" b="1" dirty="0">
              <a:latin typeface="+mn-lt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2195736" y="5085184"/>
            <a:ext cx="1728192" cy="864096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27 -0.00162 C 0.10989 -0.05179 0.24566 0.04462 0.28402 0.21618 C 0.32309 0.38774 0.24878 0.56971 0.12031 0.62127 C -0.00816 0.67237 -0.14427 0.57387 -0.18247 0.40162 C -0.22118 0.23029 -0.14792 0.04948 -0.01927 -0.00162 Z " pathEditMode="relative" rAng="-994044" ptsTypes="fffff">
                                      <p:cBhvr>
                                        <p:cTn id="6" dur="2000" fill="hold"/>
                                        <p:tgtEl>
                                          <p:spTgt spid="26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0" y="31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7341E-7 C 0.01424 0.1163 -0.04375 0.2259 -0.12969 0.24462 C -0.21511 0.26312 -0.29653 0.18358 -0.31076 0.06751 C -0.325 -0.04902 -0.26667 -0.15861 -0.18108 -0.17711 C -0.09531 -0.19561 -0.01424 -0.1163 1.11111E-6 1.7341E-7 Z " pathEditMode="relative" rAng="4847845" ptsTypes="fffff">
                                      <p:cBhvr>
                                        <p:cTn id="8" dur="2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0" y="34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1341 C -0.02205 -0.09688 0.02326 -0.21364 0.10468 -0.24671 C 0.18628 -0.28092 0.27309 -0.21873 0.29878 -0.10913 C 0.32465 0.00116 0.27934 0.11723 0.19791 0.15121 C 0.11632 0.18497 0.02934 0.1237 0.00347 0.01341 Z " pathEditMode="relative" rAng="15163313" ptsTypes="fffff">
                                      <p:cBhvr>
                                        <p:cTn id="10" dur="2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0" y="-62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00139 C -0.12517 0.04 -0.25555 -0.06567 -0.28784 -0.23885 C -0.32066 -0.41318 -0.24184 -0.58867 -0.11423 -0.63237 C 0.01389 -0.67469 0.14462 -0.56671 0.17691 -0.39284 C 0.2092 -0.21919 0.1316 -0.0437 0.00348 -0.00139 Z " pathEditMode="relative" rAng="9967440" ptsTypes="fffff">
                                      <p:cBhvr>
                                        <p:cTn id="12" dur="2000" fill="hold"/>
                                        <p:tgtEl>
                                          <p:spTgt spid="266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0" y="-3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3" grpId="0" animBg="1"/>
      <p:bldP spid="26644" grpId="0" animBg="1"/>
      <p:bldP spid="26668" grpId="0" animBg="1"/>
      <p:bldP spid="2666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229600" cy="1143000"/>
          </a:xfrm>
        </p:spPr>
        <p:txBody>
          <a:bodyPr>
            <a:normAutofit fontScale="90000"/>
          </a:bodyPr>
          <a:lstStyle/>
          <a:p>
            <a:pPr marL="0" indent="0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Периодическая таблица </a:t>
            </a:r>
            <a:br>
              <a:rPr lang="ru-RU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химических элементов</a:t>
            </a:r>
            <a:br>
              <a:rPr lang="ru-RU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b="1" dirty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52600"/>
            <a:ext cx="8856984" cy="5105400"/>
          </a:xfrm>
        </p:spPr>
        <p:txBody>
          <a:bodyPr/>
          <a:lstStyle/>
          <a:p>
            <a:pPr marL="273050" lvl="0" indent="-273050" algn="just"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исло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энергетических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№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периода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73050" lvl="0" indent="-273050" algn="just"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уровней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атома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73050" lvl="0" indent="-273050" algn="just">
              <a:spcBef>
                <a:spcPts val="600"/>
              </a:spcBef>
              <a:buClr>
                <a:srgbClr val="727CA3"/>
              </a:buClr>
              <a:buSzPct val="76000"/>
              <a:buFont typeface="Wingdings 3" pitchFamily="18" charset="2"/>
              <a:buChar char=""/>
            </a:pP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73050" lvl="0" indent="-273050" algn="just">
              <a:spcBef>
                <a:spcPts val="600"/>
              </a:spcBef>
              <a:buClr>
                <a:srgbClr val="727CA3"/>
              </a:buClr>
              <a:buSzPct val="76000"/>
              <a:buFont typeface="Wingdings 3" pitchFamily="18" charset="2"/>
              <a:buChar char=""/>
            </a:pP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73050" lvl="0" indent="-273050" algn="just"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Число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внешних электронов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en-US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группы</a:t>
            </a:r>
            <a:endParaRPr lang="ru-RU" i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59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700808"/>
            <a:ext cx="8784976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717032"/>
            <a:ext cx="8784976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Периодический закон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Д.И. Менделеева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037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solidFill>
                  <a:schemeClr val="tx1"/>
                </a:solidFill>
                <a:cs typeface="Times New Roman" pitchFamily="18" charset="0"/>
              </a:rPr>
              <a:t>Современная трактовка </a:t>
            </a:r>
            <a:r>
              <a:rPr lang="ru-RU" sz="2800" i="1" dirty="0" smtClean="0">
                <a:solidFill>
                  <a:schemeClr val="tx1"/>
                </a:solidFill>
                <a:cs typeface="Times New Roman" pitchFamily="18" charset="0"/>
              </a:rPr>
              <a:t>Периодического закона: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 </a:t>
            </a:r>
            <a:r>
              <a:rPr lang="ru-RU" sz="3600" b="1" dirty="0" smtClean="0">
                <a:solidFill>
                  <a:srgbClr val="C00000"/>
                </a:solidFill>
                <a:cs typeface="Times New Roman" pitchFamily="18" charset="0"/>
              </a:rPr>
              <a:t>Свойства химических элементов и образуемых ими соединений находятся в периодической зависимости от величины заряда их атомных ядер.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60</a:t>
            </a:fld>
            <a:endParaRPr lang="ru-RU"/>
          </a:p>
        </p:txBody>
      </p:sp>
      <p:pic>
        <p:nvPicPr>
          <p:cNvPr id="5" name="Picture 4" descr="http://www.klass39.ru/wp-content/uploads/2014/10/001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59" y="0"/>
            <a:ext cx="9144859" cy="6858000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2699792" y="1628800"/>
            <a:ext cx="4608512" cy="2592288"/>
            <a:chOff x="3197097" y="3429000"/>
            <a:chExt cx="4464496" cy="244827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197097" y="3429000"/>
              <a:ext cx="4464496" cy="244827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600" b="1" dirty="0" smtClean="0">
                  <a:solidFill>
                    <a:schemeClr val="tx1"/>
                  </a:solidFill>
                </a:rPr>
                <a:t>	</a:t>
              </a:r>
              <a:r>
                <a:rPr lang="en-US" sz="9600" b="1" dirty="0" smtClean="0">
                  <a:solidFill>
                    <a:schemeClr val="tx1"/>
                  </a:solidFill>
                </a:rPr>
                <a:t>Na</a:t>
              </a:r>
              <a:r>
                <a:rPr lang="ru-RU" dirty="0" smtClean="0"/>
                <a:t>    </a:t>
              </a:r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96136" y="4221088"/>
              <a:ext cx="1171204" cy="552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22</a:t>
              </a:r>
              <a:r>
                <a:rPr lang="ru-RU" sz="3200" dirty="0" smtClean="0"/>
                <a:t>,9</a:t>
              </a:r>
              <a:r>
                <a:rPr lang="en-US" sz="3200" dirty="0" smtClean="0"/>
                <a:t>9</a:t>
              </a:r>
              <a:endParaRPr lang="ru-RU" sz="3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07904" y="5301208"/>
              <a:ext cx="1300219" cy="4941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latin typeface="+mn-lt"/>
                </a:rPr>
                <a:t>натрий</a:t>
              </a:r>
              <a:endParaRPr lang="ru-RU" sz="2800" dirty="0"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96136" y="3573016"/>
              <a:ext cx="792088" cy="5522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3200" dirty="0" smtClean="0"/>
                <a:t>1</a:t>
              </a:r>
              <a:r>
                <a:rPr lang="en-US" sz="3200" dirty="0" smtClean="0"/>
                <a:t>1</a:t>
              </a:r>
              <a:endParaRPr lang="ru-RU" sz="3200" dirty="0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331640" y="1556792"/>
            <a:ext cx="720080" cy="4104456"/>
          </a:xfrm>
          <a:prstGeom prst="rect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2348880"/>
            <a:ext cx="720080" cy="512440"/>
          </a:xfrm>
          <a:prstGeom prst="rect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2348880"/>
            <a:ext cx="1800200" cy="432048"/>
          </a:xfrm>
          <a:prstGeom prst="rect">
            <a:avLst/>
          </a:prstGeom>
          <a:noFill/>
          <a:ln w="825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Внешние электроны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61</a:t>
            </a:fld>
            <a:endParaRPr lang="ru-RU"/>
          </a:p>
        </p:txBody>
      </p:sp>
      <p:pic>
        <p:nvPicPr>
          <p:cNvPr id="106498" name="Picture 2" descr="https://fs00.infourok.ru/images/doc/79/95543/hello_html_62a62ec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53850"/>
            <a:ext cx="9144000" cy="514350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1844824"/>
            <a:ext cx="8568952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Число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внешних электронов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группы</a:t>
            </a:r>
            <a:endParaRPr lang="ru-RU" sz="32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28184" y="4725144"/>
            <a:ext cx="1872208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Электрон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внешнего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уровня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3"/>
          <p:cNvSpPr txBox="1">
            <a:spLocks noChangeArrowheads="1"/>
          </p:cNvSpPr>
          <p:nvPr/>
        </p:nvSpPr>
        <p:spPr bwMode="auto">
          <a:xfrm>
            <a:off x="0" y="1412777"/>
            <a:ext cx="9144000" cy="50167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>
                <a:latin typeface="Calibri" pitchFamily="34" charset="0"/>
              </a:rPr>
              <a:t>Каждый </a:t>
            </a:r>
            <a:r>
              <a:rPr lang="ru-RU" sz="4000" b="1" dirty="0">
                <a:solidFill>
                  <a:srgbClr val="FF0000"/>
                </a:solidFill>
                <a:latin typeface="Calibri" pitchFamily="34" charset="0"/>
              </a:rPr>
              <a:t>энергетический уровень </a:t>
            </a:r>
            <a:r>
              <a:rPr lang="ru-RU" sz="4000" dirty="0">
                <a:latin typeface="Calibri" pitchFamily="34" charset="0"/>
              </a:rPr>
              <a:t>состоит из </a:t>
            </a:r>
            <a:r>
              <a:rPr lang="ru-RU" sz="4000" b="1" dirty="0">
                <a:latin typeface="Calibri" pitchFamily="34" charset="0"/>
              </a:rPr>
              <a:t>подуровней:</a:t>
            </a:r>
            <a:r>
              <a:rPr lang="ru-RU" sz="4000" dirty="0">
                <a:latin typeface="Calibri" pitchFamily="34" charset="0"/>
              </a:rPr>
              <a:t> </a:t>
            </a:r>
            <a:r>
              <a:rPr lang="en-US" sz="4000" dirty="0">
                <a:latin typeface="Calibri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Calibri" pitchFamily="34" charset="0"/>
              </a:rPr>
              <a:t>s</a:t>
            </a:r>
            <a:r>
              <a:rPr lang="en-US" sz="4000" b="1" dirty="0">
                <a:latin typeface="Calibri" pitchFamily="34" charset="0"/>
              </a:rPr>
              <a:t>, </a:t>
            </a:r>
            <a:r>
              <a:rPr lang="en-US" sz="4000" b="1" dirty="0">
                <a:solidFill>
                  <a:schemeClr val="tx2"/>
                </a:solidFill>
                <a:latin typeface="Calibri" pitchFamily="34" charset="0"/>
              </a:rPr>
              <a:t>p</a:t>
            </a:r>
            <a:r>
              <a:rPr lang="en-US" sz="4000" b="1" dirty="0">
                <a:latin typeface="Calibri" pitchFamily="34" charset="0"/>
              </a:rPr>
              <a:t>, </a:t>
            </a:r>
            <a:r>
              <a:rPr lang="en-US" sz="4000" b="1" dirty="0">
                <a:solidFill>
                  <a:srgbClr val="00B050"/>
                </a:solidFill>
                <a:latin typeface="Calibri" pitchFamily="34" charset="0"/>
              </a:rPr>
              <a:t>d</a:t>
            </a:r>
            <a:r>
              <a:rPr lang="en-US" sz="4000" b="1" dirty="0">
                <a:latin typeface="Calibri" pitchFamily="34" charset="0"/>
              </a:rPr>
              <a:t>, </a:t>
            </a:r>
            <a:r>
              <a:rPr lang="en-US" sz="4000" b="1" dirty="0">
                <a:solidFill>
                  <a:srgbClr val="7030A0"/>
                </a:solidFill>
                <a:latin typeface="Calibri" pitchFamily="34" charset="0"/>
              </a:rPr>
              <a:t>f</a:t>
            </a:r>
            <a:r>
              <a:rPr lang="ru-RU" sz="4000" b="1" dirty="0">
                <a:latin typeface="Calibri" pitchFamily="34" charset="0"/>
              </a:rPr>
              <a:t>. </a:t>
            </a:r>
            <a:endParaRPr lang="ru-RU" sz="4000" b="1" dirty="0" smtClean="0">
              <a:latin typeface="Calibri" pitchFamily="34" charset="0"/>
            </a:endParaRPr>
          </a:p>
          <a:p>
            <a:pPr>
              <a:defRPr/>
            </a:pPr>
            <a:endParaRPr lang="ru-RU" sz="4000" u="sng" dirty="0" smtClean="0">
              <a:latin typeface="Calibri" pitchFamily="34" charset="0"/>
            </a:endParaRPr>
          </a:p>
          <a:p>
            <a:pPr>
              <a:defRPr/>
            </a:pPr>
            <a:r>
              <a:rPr lang="ru-RU" sz="4000" u="sng" dirty="0" smtClean="0">
                <a:latin typeface="Calibri" pitchFamily="34" charset="0"/>
              </a:rPr>
              <a:t>Подуровень состоит  из </a:t>
            </a:r>
            <a:r>
              <a:rPr lang="ru-RU" sz="4000" b="1" u="sng" dirty="0" err="1" smtClean="0">
                <a:latin typeface="Calibri" pitchFamily="34" charset="0"/>
              </a:rPr>
              <a:t>орбиталей</a:t>
            </a:r>
            <a:r>
              <a:rPr lang="ru-RU" sz="4000" b="1" u="sng" dirty="0" smtClean="0">
                <a:latin typeface="Calibri" pitchFamily="34" charset="0"/>
              </a:rPr>
              <a:t>.</a:t>
            </a:r>
          </a:p>
          <a:p>
            <a:pPr>
              <a:defRPr/>
            </a:pPr>
            <a:r>
              <a:rPr lang="ru-RU" sz="4000" b="1" i="1" dirty="0" smtClean="0">
                <a:solidFill>
                  <a:srgbClr val="FF0000"/>
                </a:solidFill>
              </a:rPr>
              <a:t>Электронная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орбиталь</a:t>
            </a:r>
            <a:r>
              <a:rPr lang="ru-RU" sz="4000" b="1" i="1" dirty="0" smtClean="0">
                <a:solidFill>
                  <a:srgbClr val="FF0000"/>
                </a:solidFill>
              </a:rPr>
              <a:t> - </a:t>
            </a:r>
            <a:r>
              <a:rPr lang="ru-RU" sz="4000" b="1" i="1" dirty="0" smtClean="0"/>
              <a:t>область наиболее вероятного местонахождения электрона в пространстве</a:t>
            </a:r>
            <a:endParaRPr lang="ru-RU" sz="4000" dirty="0">
              <a:latin typeface="Calibri" pitchFamily="34" charset="0"/>
            </a:endParaRPr>
          </a:p>
        </p:txBody>
      </p:sp>
      <p:sp>
        <p:nvSpPr>
          <p:cNvPr id="66" name="Заголовок 65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9917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Строение энергетических уровней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Электронная </a:t>
            </a:r>
            <a:r>
              <a:rPr lang="ru-RU" b="1" i="1" dirty="0" err="1" smtClean="0">
                <a:solidFill>
                  <a:srgbClr val="FF0000"/>
                </a:solidFill>
              </a:rPr>
              <a:t>орбиталь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C73B25-5464-468B-A016-3F22EBD8E08D}" type="slidenum">
              <a:rPr lang="ru-RU" smtClean="0"/>
              <a:pPr>
                <a:defRPr/>
              </a:pPr>
              <a:t>63</a:t>
            </a:fld>
            <a:endParaRPr lang="ru-RU"/>
          </a:p>
        </p:txBody>
      </p:sp>
      <p:pic>
        <p:nvPicPr>
          <p:cNvPr id="119810" name="Picture 2" descr="https://ka-perseus-images.s3.amazonaws.com/867daad52b2895a83b5f3723828dfd0403e78f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72408"/>
            <a:ext cx="8532440" cy="49855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412776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2400" dirty="0" smtClean="0">
                <a:latin typeface="Arial" pitchFamily="34" charset="0"/>
                <a:cs typeface="Arial" pitchFamily="34" charset="0"/>
              </a:rPr>
              <a:t>Электроны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подуровня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 движении вокруг ядра образуют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сферическое электронное облако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3501008"/>
            <a:ext cx="180639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– облако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75856" y="2420888"/>
            <a:ext cx="166584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Граница</a:t>
            </a:r>
          </a:p>
          <a:p>
            <a:r>
              <a:rPr lang="ru-RU" b="1" dirty="0" smtClean="0"/>
              <a:t> подуровней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697340" cy="8826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Форма </a:t>
            </a:r>
            <a:r>
              <a:rPr lang="ru-RU" dirty="0" err="1" smtClean="0">
                <a:solidFill>
                  <a:srgbClr val="C00000"/>
                </a:solidFill>
              </a:rPr>
              <a:t>орбиталей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en-US" b="1" i="1" dirty="0" smtClean="0">
                <a:solidFill>
                  <a:srgbClr val="C00000"/>
                </a:solidFill>
                <a:latin typeface="Calibri" pitchFamily="34" charset="0"/>
              </a:rPr>
              <a:t>p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</a:rPr>
              <a:t> – </a:t>
            </a:r>
            <a:r>
              <a:rPr lang="ru-RU" dirty="0" smtClean="0">
                <a:solidFill>
                  <a:srgbClr val="C00000"/>
                </a:solidFill>
              </a:rPr>
              <a:t>подуровня 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964488" cy="4022576"/>
          </a:xfrm>
        </p:spPr>
        <p:txBody>
          <a:bodyPr/>
          <a:lstStyle/>
          <a:p>
            <a:pPr eaLnBrk="1" hangingPunct="1"/>
            <a:r>
              <a:rPr lang="ru-RU" sz="2800" dirty="0" smtClean="0">
                <a:latin typeface="Arial" pitchFamily="34" charset="0"/>
                <a:cs typeface="Arial" pitchFamily="34" charset="0"/>
              </a:rPr>
              <a:t>Электроны  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подуровня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образуют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три электронных облака в форме объёмной восьмёрки</a:t>
            </a:r>
            <a:endParaRPr lang="ru-RU" sz="28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64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1520" y="5877272"/>
            <a:ext cx="864076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–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облака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20834" name="Picture 2" descr="http://www.kentchemistry.com/links/AtomicStructure/shape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96952"/>
            <a:ext cx="7858603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Форма </a:t>
            </a:r>
            <a:r>
              <a:rPr lang="ru-RU" dirty="0" err="1" smtClean="0">
                <a:solidFill>
                  <a:srgbClr val="C00000"/>
                </a:solidFill>
              </a:rPr>
              <a:t>орбиталей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en-US" b="1" i="1" dirty="0" smtClean="0">
                <a:solidFill>
                  <a:srgbClr val="C00000"/>
                </a:solidFill>
                <a:latin typeface="Calibri" pitchFamily="34" charset="0"/>
              </a:rPr>
              <a:t>p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</a:rPr>
              <a:t> – </a:t>
            </a:r>
            <a:r>
              <a:rPr lang="ru-RU" dirty="0" smtClean="0">
                <a:solidFill>
                  <a:srgbClr val="C00000"/>
                </a:solidFill>
              </a:rPr>
              <a:t>подуровня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65</a:t>
            </a:fld>
            <a:endParaRPr lang="ru-RU"/>
          </a:p>
        </p:txBody>
      </p:sp>
      <p:pic>
        <p:nvPicPr>
          <p:cNvPr id="137218" name="Picture 2" descr="http://bodhi.name/wp-content/uploads/2015/03/f-or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628800"/>
            <a:ext cx="3888432" cy="4277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66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0950" y="6165899"/>
            <a:ext cx="86407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- </a:t>
            </a:r>
            <a:r>
              <a:rPr lang="ru-RU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облака</a:t>
            </a:r>
          </a:p>
        </p:txBody>
      </p:sp>
      <p:pic>
        <p:nvPicPr>
          <p:cNvPr id="134146" name="Picture 2" descr="https://dr282zn36sxxg.cloudfront.net/datastreams/f-d%3A785069ec6faa45579557d72acc00c81d85cc475dd00d036dd3a1f032%2BIMAGE_THUMB_POSTCARD_TINY%2BIMAGE_THUMB_POSTCARD_TINY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556792"/>
            <a:ext cx="6120680" cy="4345683"/>
          </a:xfrm>
          <a:prstGeom prst="rect">
            <a:avLst/>
          </a:prstGeom>
          <a:noFill/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Форма </a:t>
            </a:r>
            <a:r>
              <a:rPr lang="ru-RU" dirty="0" err="1" smtClean="0">
                <a:solidFill>
                  <a:srgbClr val="C00000"/>
                </a:solidFill>
              </a:rPr>
              <a:t>орбиталей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d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</a:rPr>
              <a:t> – </a:t>
            </a:r>
            <a:r>
              <a:rPr lang="ru-RU" dirty="0" smtClean="0">
                <a:solidFill>
                  <a:srgbClr val="C00000"/>
                </a:solidFill>
              </a:rPr>
              <a:t>подуровня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Форма </a:t>
            </a:r>
            <a:r>
              <a:rPr lang="ru-RU" dirty="0" err="1" smtClean="0">
                <a:solidFill>
                  <a:srgbClr val="C00000"/>
                </a:solidFill>
              </a:rPr>
              <a:t>орбиталей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f </a:t>
            </a:r>
            <a:r>
              <a:rPr lang="ru-RU" b="1" i="1" dirty="0" smtClean="0">
                <a:solidFill>
                  <a:srgbClr val="C00000"/>
                </a:solidFill>
                <a:latin typeface="Calibri" pitchFamily="34" charset="0"/>
              </a:rPr>
              <a:t>– </a:t>
            </a:r>
            <a:r>
              <a:rPr lang="ru-RU" dirty="0" smtClean="0">
                <a:solidFill>
                  <a:srgbClr val="C00000"/>
                </a:solidFill>
              </a:rPr>
              <a:t>подуровня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67</a:t>
            </a:fld>
            <a:endParaRPr lang="ru-RU"/>
          </a:p>
        </p:txBody>
      </p:sp>
      <p:pic>
        <p:nvPicPr>
          <p:cNvPr id="138247" name="Picture 7" descr="https://dr282zn36sxxg.cloudfront.net/datastreams/f-d%3Aef0379be2c1e6d4653a6a79bf362ea614f36ac112836075b1da5677a%2BIMAGE_TINY%2BIMAGE_TINY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8640958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12FF4-CC3E-4A64-B365-6875ECE4423D}" type="slidenum">
              <a:rPr lang="ru-RU" smtClean="0"/>
              <a:pPr>
                <a:defRPr/>
              </a:pPr>
              <a:t>68</a:t>
            </a:fld>
            <a:endParaRPr lang="ru-RU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1680" y="188640"/>
            <a:ext cx="7452320" cy="103981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Электронно-графические формулы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68538" y="1341438"/>
            <a:ext cx="6875462" cy="2303462"/>
          </a:xfrm>
        </p:spPr>
        <p:txBody>
          <a:bodyPr>
            <a:normAutofit/>
          </a:bodyPr>
          <a:lstStyle/>
          <a:p>
            <a:pPr indent="0">
              <a:lnSpc>
                <a:spcPct val="80000"/>
              </a:lnSpc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электронная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орбиталь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indent="0">
              <a:lnSpc>
                <a:spcPct val="80000"/>
              </a:lnSpc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электроны, </a:t>
            </a:r>
          </a:p>
          <a:p>
            <a:pPr indent="0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-этажное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расположение обозначает уровни и подуровни электронов. 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933056"/>
            <a:ext cx="3347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На схеме показано строение 1-го и 2-го электронных уровней атома кислорода</a:t>
            </a:r>
            <a:endParaRPr lang="ru-RU" sz="2000" dirty="0"/>
          </a:p>
        </p:txBody>
      </p:sp>
      <p:cxnSp>
        <p:nvCxnSpPr>
          <p:cNvPr id="8" name="Прямая со стрелкой 7"/>
          <p:cNvCxnSpPr>
            <a:cxnSpLocks noChangeShapeType="1"/>
          </p:cNvCxnSpPr>
          <p:nvPr/>
        </p:nvCxnSpPr>
        <p:spPr bwMode="auto">
          <a:xfrm flipV="1">
            <a:off x="1619672" y="1916832"/>
            <a:ext cx="0" cy="2873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" name="Прямая со стрелкой 8"/>
          <p:cNvCxnSpPr>
            <a:cxnSpLocks noChangeShapeType="1"/>
          </p:cNvCxnSpPr>
          <p:nvPr/>
        </p:nvCxnSpPr>
        <p:spPr bwMode="auto">
          <a:xfrm flipH="1">
            <a:off x="1403648" y="1916832"/>
            <a:ext cx="7937" cy="2809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" name="Прямоугольник 9"/>
          <p:cNvSpPr/>
          <p:nvPr/>
        </p:nvSpPr>
        <p:spPr>
          <a:xfrm>
            <a:off x="684263" y="2708796"/>
            <a:ext cx="288925" cy="287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2492896"/>
            <a:ext cx="288925" cy="287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47863" y="2492896"/>
            <a:ext cx="288925" cy="287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260525" y="2492896"/>
            <a:ext cx="288925" cy="287338"/>
          </a:xfrm>
          <a:prstGeom prst="rect">
            <a:avLst/>
          </a:prstGeom>
          <a:solidFill>
            <a:srgbClr val="EAE8E8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kumimoji="0"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4" name="Прямая со стрелкой 13"/>
          <p:cNvCxnSpPr>
            <a:cxnSpLocks noChangeShapeType="1"/>
          </p:cNvCxnSpPr>
          <p:nvPr/>
        </p:nvCxnSpPr>
        <p:spPr bwMode="auto">
          <a:xfrm flipV="1">
            <a:off x="755700" y="2708796"/>
            <a:ext cx="0" cy="2873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" name="Прямая со стрелкой 14"/>
          <p:cNvCxnSpPr>
            <a:cxnSpLocks noChangeShapeType="1"/>
          </p:cNvCxnSpPr>
          <p:nvPr/>
        </p:nvCxnSpPr>
        <p:spPr bwMode="auto">
          <a:xfrm flipV="1">
            <a:off x="1116063" y="2492896"/>
            <a:ext cx="0" cy="2873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6" name="Прямая со стрелкой 15"/>
          <p:cNvCxnSpPr>
            <a:cxnSpLocks noChangeShapeType="1"/>
          </p:cNvCxnSpPr>
          <p:nvPr/>
        </p:nvCxnSpPr>
        <p:spPr bwMode="auto">
          <a:xfrm flipV="1">
            <a:off x="900163" y="2708796"/>
            <a:ext cx="0" cy="2873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/>
          </a:ln>
        </p:spPr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908225" y="2564334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b="1">
                <a:latin typeface="Arial" pitchFamily="34" charset="0"/>
                <a:cs typeface="Arial" pitchFamily="34" charset="0"/>
              </a:rPr>
              <a:t>p</a:t>
            </a:r>
            <a:endParaRPr kumimoji="0"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31640" y="1412776"/>
            <a:ext cx="288925" cy="287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74754" name="Picture 2" descr="http://zoozel.ru/gallery/images/927740_stroenie-kisloro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293096"/>
            <a:ext cx="5906321" cy="23762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7" grpId="0"/>
      <p:bldP spid="1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>
            <a:off x="467544" y="2852936"/>
            <a:ext cx="0" cy="3456434"/>
          </a:xfrm>
          <a:prstGeom prst="line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1" name="TextBox 26"/>
          <p:cNvSpPr txBox="1">
            <a:spLocks noChangeArrowheads="1"/>
          </p:cNvSpPr>
          <p:nvPr/>
        </p:nvSpPr>
        <p:spPr bwMode="auto">
          <a:xfrm>
            <a:off x="683568" y="2636912"/>
            <a:ext cx="43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latin typeface="Arial" pitchFamily="34" charset="0"/>
                <a:cs typeface="Arial" pitchFamily="34" charset="0"/>
              </a:rPr>
              <a:t>Е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611560" y="6165304"/>
            <a:ext cx="5032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11560" y="5373216"/>
            <a:ext cx="5032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11560" y="4797152"/>
            <a:ext cx="5032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9" name="TextBox 35"/>
          <p:cNvSpPr txBox="1">
            <a:spLocks noChangeArrowheads="1"/>
          </p:cNvSpPr>
          <p:nvPr/>
        </p:nvSpPr>
        <p:spPr bwMode="auto">
          <a:xfrm>
            <a:off x="1115814" y="5950421"/>
            <a:ext cx="79144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n=1</a:t>
            </a:r>
            <a:endParaRPr lang="ru-RU" dirty="0"/>
          </a:p>
        </p:txBody>
      </p:sp>
      <p:sp>
        <p:nvSpPr>
          <p:cNvPr id="18460" name="TextBox 36"/>
          <p:cNvSpPr txBox="1">
            <a:spLocks noChangeArrowheads="1"/>
          </p:cNvSpPr>
          <p:nvPr/>
        </p:nvSpPr>
        <p:spPr bwMode="auto">
          <a:xfrm>
            <a:off x="1187822" y="5228753"/>
            <a:ext cx="71943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n=2</a:t>
            </a:r>
            <a:endParaRPr lang="ru-RU" dirty="0"/>
          </a:p>
        </p:txBody>
      </p:sp>
      <p:sp>
        <p:nvSpPr>
          <p:cNvPr id="18461" name="TextBox 37"/>
          <p:cNvSpPr txBox="1">
            <a:spLocks noChangeArrowheads="1"/>
          </p:cNvSpPr>
          <p:nvPr/>
        </p:nvSpPr>
        <p:spPr bwMode="auto">
          <a:xfrm>
            <a:off x="1188269" y="4581848"/>
            <a:ext cx="71943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n=3</a:t>
            </a:r>
            <a:endParaRPr lang="ru-RU" dirty="0"/>
          </a:p>
        </p:txBody>
      </p:sp>
      <p:sp>
        <p:nvSpPr>
          <p:cNvPr id="18462" name="TextBox 38"/>
          <p:cNvSpPr txBox="1">
            <a:spLocks noChangeArrowheads="1"/>
          </p:cNvSpPr>
          <p:nvPr/>
        </p:nvSpPr>
        <p:spPr bwMode="auto">
          <a:xfrm>
            <a:off x="1187624" y="3933056"/>
            <a:ext cx="863451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n=4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1979712" y="5949280"/>
            <a:ext cx="288925" cy="287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906960" y="5228753"/>
            <a:ext cx="288925" cy="287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907407" y="4581848"/>
            <a:ext cx="288925" cy="287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907407" y="3933007"/>
            <a:ext cx="288925" cy="287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2195885" y="5084291"/>
            <a:ext cx="287337" cy="288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483222" y="5084291"/>
            <a:ext cx="287338" cy="288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770560" y="5084291"/>
            <a:ext cx="288925" cy="288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2196332" y="4437385"/>
            <a:ext cx="287337" cy="287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483669" y="4437385"/>
            <a:ext cx="287338" cy="287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771007" y="4437385"/>
            <a:ext cx="288925" cy="287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3059932" y="4292923"/>
            <a:ext cx="287337" cy="288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347269" y="4292923"/>
            <a:ext cx="288925" cy="288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636194" y="4292923"/>
            <a:ext cx="287338" cy="288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923532" y="4292923"/>
            <a:ext cx="288925" cy="288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4212457" y="4292923"/>
            <a:ext cx="287337" cy="288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2196332" y="3788544"/>
            <a:ext cx="287337" cy="288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483669" y="3788544"/>
            <a:ext cx="287338" cy="288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2771007" y="3788544"/>
            <a:ext cx="288925" cy="288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3059932" y="3645669"/>
            <a:ext cx="287337" cy="287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3347269" y="3645669"/>
            <a:ext cx="288925" cy="287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3636194" y="3645669"/>
            <a:ext cx="287338" cy="287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3923532" y="3645669"/>
            <a:ext cx="288925" cy="287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4212457" y="3645669"/>
            <a:ext cx="287337" cy="287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96" name="TextBox 79"/>
          <p:cNvSpPr txBox="1">
            <a:spLocks noChangeArrowheads="1"/>
          </p:cNvSpPr>
          <p:nvPr/>
        </p:nvSpPr>
        <p:spPr bwMode="auto">
          <a:xfrm>
            <a:off x="1691680" y="5949280"/>
            <a:ext cx="287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</a:t>
            </a:r>
            <a:endParaRPr lang="ru-RU" dirty="0"/>
          </a:p>
        </p:txBody>
      </p:sp>
      <p:sp>
        <p:nvSpPr>
          <p:cNvPr id="18497" name="TextBox 80"/>
          <p:cNvSpPr txBox="1">
            <a:spLocks noChangeArrowheads="1"/>
          </p:cNvSpPr>
          <p:nvPr/>
        </p:nvSpPr>
        <p:spPr bwMode="auto">
          <a:xfrm>
            <a:off x="2483768" y="5373216"/>
            <a:ext cx="719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p</a:t>
            </a:r>
            <a:endParaRPr lang="ru-RU" dirty="0"/>
          </a:p>
        </p:txBody>
      </p:sp>
      <p:sp>
        <p:nvSpPr>
          <p:cNvPr id="18498" name="TextBox 81"/>
          <p:cNvSpPr txBox="1">
            <a:spLocks noChangeArrowheads="1"/>
          </p:cNvSpPr>
          <p:nvPr/>
        </p:nvSpPr>
        <p:spPr bwMode="auto">
          <a:xfrm>
            <a:off x="3563888" y="4581128"/>
            <a:ext cx="43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d</a:t>
            </a:r>
            <a:endParaRPr lang="ru-RU" dirty="0"/>
          </a:p>
        </p:txBody>
      </p:sp>
      <p:sp>
        <p:nvSpPr>
          <p:cNvPr id="18499" name="TextBox 82"/>
          <p:cNvSpPr txBox="1">
            <a:spLocks noChangeArrowheads="1"/>
          </p:cNvSpPr>
          <p:nvPr/>
        </p:nvSpPr>
        <p:spPr bwMode="auto">
          <a:xfrm>
            <a:off x="4716016" y="3789040"/>
            <a:ext cx="468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f</a:t>
            </a:r>
            <a:endParaRPr lang="ru-RU" dirty="0"/>
          </a:p>
        </p:txBody>
      </p:sp>
      <p:sp>
        <p:nvSpPr>
          <p:cNvPr id="18500" name="TextBox 83"/>
          <p:cNvSpPr txBox="1">
            <a:spLocks noChangeArrowheads="1"/>
          </p:cNvSpPr>
          <p:nvPr/>
        </p:nvSpPr>
        <p:spPr bwMode="auto">
          <a:xfrm>
            <a:off x="1907704" y="5517232"/>
            <a:ext cx="287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</a:t>
            </a:r>
            <a:endParaRPr lang="ru-RU" dirty="0"/>
          </a:p>
        </p:txBody>
      </p:sp>
      <p:sp>
        <p:nvSpPr>
          <p:cNvPr id="18501" name="TextBox 84"/>
          <p:cNvSpPr txBox="1">
            <a:spLocks noChangeArrowheads="1"/>
          </p:cNvSpPr>
          <p:nvPr/>
        </p:nvSpPr>
        <p:spPr bwMode="auto">
          <a:xfrm>
            <a:off x="1907704" y="4797152"/>
            <a:ext cx="288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</a:t>
            </a:r>
            <a:endParaRPr lang="ru-RU" dirty="0"/>
          </a:p>
        </p:txBody>
      </p:sp>
      <p:sp>
        <p:nvSpPr>
          <p:cNvPr id="18502" name="TextBox 85"/>
          <p:cNvSpPr txBox="1">
            <a:spLocks noChangeArrowheads="1"/>
          </p:cNvSpPr>
          <p:nvPr/>
        </p:nvSpPr>
        <p:spPr bwMode="auto">
          <a:xfrm>
            <a:off x="1907704" y="4221088"/>
            <a:ext cx="288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</a:t>
            </a:r>
            <a:endParaRPr lang="ru-RU" dirty="0"/>
          </a:p>
        </p:txBody>
      </p:sp>
      <p:sp>
        <p:nvSpPr>
          <p:cNvPr id="18503" name="TextBox 86"/>
          <p:cNvSpPr txBox="1">
            <a:spLocks noChangeArrowheads="1"/>
          </p:cNvSpPr>
          <p:nvPr/>
        </p:nvSpPr>
        <p:spPr bwMode="auto">
          <a:xfrm>
            <a:off x="2339752" y="4725144"/>
            <a:ext cx="720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p</a:t>
            </a:r>
            <a:endParaRPr lang="ru-RU" dirty="0"/>
          </a:p>
        </p:txBody>
      </p:sp>
      <p:sp>
        <p:nvSpPr>
          <p:cNvPr id="18504" name="TextBox 87"/>
          <p:cNvSpPr txBox="1">
            <a:spLocks noChangeArrowheads="1"/>
          </p:cNvSpPr>
          <p:nvPr/>
        </p:nvSpPr>
        <p:spPr bwMode="auto">
          <a:xfrm>
            <a:off x="2267744" y="4005064"/>
            <a:ext cx="720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p</a:t>
            </a:r>
            <a:endParaRPr lang="ru-RU" dirty="0"/>
          </a:p>
        </p:txBody>
      </p:sp>
      <p:sp>
        <p:nvSpPr>
          <p:cNvPr id="18505" name="TextBox 88"/>
          <p:cNvSpPr txBox="1">
            <a:spLocks noChangeArrowheads="1"/>
          </p:cNvSpPr>
          <p:nvPr/>
        </p:nvSpPr>
        <p:spPr bwMode="auto">
          <a:xfrm>
            <a:off x="3563888" y="3933056"/>
            <a:ext cx="43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d</a:t>
            </a:r>
            <a:endParaRPr lang="ru-RU" dirty="0"/>
          </a:p>
        </p:txBody>
      </p:sp>
      <p:sp>
        <p:nvSpPr>
          <p:cNvPr id="74" name="TextBox 3"/>
          <p:cNvSpPr txBox="1">
            <a:spLocks noChangeArrowheads="1"/>
          </p:cNvSpPr>
          <p:nvPr/>
        </p:nvSpPr>
        <p:spPr bwMode="auto">
          <a:xfrm>
            <a:off x="0" y="1772816"/>
            <a:ext cx="9036496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u="sng" dirty="0" smtClean="0">
                <a:latin typeface="Calibri" pitchFamily="34" charset="0"/>
              </a:rPr>
              <a:t>Подуровень состоит  из </a:t>
            </a:r>
            <a:r>
              <a:rPr lang="ru-RU" sz="4000" b="1" u="sng" dirty="0" err="1" smtClean="0">
                <a:latin typeface="Calibri" pitchFamily="34" charset="0"/>
              </a:rPr>
              <a:t>орбиталей</a:t>
            </a:r>
            <a:r>
              <a:rPr lang="ru-RU" sz="4000" b="1" u="sng" dirty="0" smtClean="0">
                <a:latin typeface="Calibri" pitchFamily="34" charset="0"/>
              </a:rPr>
              <a:t> -</a:t>
            </a:r>
            <a:endParaRPr lang="ru-RU" sz="4000" dirty="0">
              <a:latin typeface="Calibri" pitchFamily="34" charset="0"/>
            </a:endParaRPr>
          </a:p>
        </p:txBody>
      </p:sp>
      <p:sp>
        <p:nvSpPr>
          <p:cNvPr id="67" name="Номер слайда 66"/>
          <p:cNvSpPr>
            <a:spLocks noGrp="1"/>
          </p:cNvSpPr>
          <p:nvPr>
            <p:ph type="sldNum" sz="quarter" idx="12"/>
          </p:nvPr>
        </p:nvSpPr>
        <p:spPr>
          <a:xfrm>
            <a:off x="6804248" y="6309320"/>
            <a:ext cx="2133600" cy="365125"/>
          </a:xfrm>
        </p:spPr>
        <p:txBody>
          <a:bodyPr/>
          <a:lstStyle/>
          <a:p>
            <a:pPr>
              <a:defRPr/>
            </a:pPr>
            <a:fld id="{4E712FF4-CC3E-4A64-B365-6875ECE4423D}" type="slidenum">
              <a:rPr lang="ru-RU" smtClean="0"/>
              <a:pPr>
                <a:defRPr/>
              </a:pPr>
              <a:t>69</a:t>
            </a:fld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8316416" y="1844824"/>
            <a:ext cx="504056" cy="5033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Содержимое 2"/>
          <p:cNvSpPr txBox="1">
            <a:spLocks/>
          </p:cNvSpPr>
          <p:nvPr/>
        </p:nvSpPr>
        <p:spPr>
          <a:xfrm>
            <a:off x="5076056" y="4437112"/>
            <a:ext cx="4067944" cy="1944216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n=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подуровня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n=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– 2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подуровня (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n=1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– 1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подуровень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ru-RU" sz="2400" i="1" dirty="0" smtClean="0">
                <a:latin typeface="+mn-lt"/>
              </a:rPr>
              <a:t>где </a:t>
            </a:r>
            <a:r>
              <a:rPr lang="en-US" sz="2400" b="1" i="1" dirty="0" smtClean="0">
                <a:latin typeface="+mn-lt"/>
              </a:rPr>
              <a:t>n</a:t>
            </a:r>
            <a:r>
              <a:rPr lang="ru-RU" sz="2400" i="1" dirty="0" smtClean="0">
                <a:latin typeface="+mn-lt"/>
              </a:rPr>
              <a:t>-номер уровня</a:t>
            </a:r>
            <a:endParaRPr lang="ru-RU" sz="2400" i="1" dirty="0" smtClean="0">
              <a:latin typeface="+mn-lt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500488" y="3501008"/>
            <a:ext cx="287337" cy="288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4787825" y="3501008"/>
            <a:ext cx="288925" cy="288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5076750" y="3501008"/>
            <a:ext cx="287338" cy="288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5364088" y="3501008"/>
            <a:ext cx="288925" cy="288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653013" y="3501008"/>
            <a:ext cx="287337" cy="288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5939953" y="3501008"/>
            <a:ext cx="287337" cy="288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6227985" y="3501008"/>
            <a:ext cx="287337" cy="288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>
            <a:off x="611560" y="5229200"/>
            <a:ext cx="5032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611560" y="4653136"/>
            <a:ext cx="5032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611560" y="4581128"/>
            <a:ext cx="5032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611560" y="4149080"/>
            <a:ext cx="5032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611560" y="4005064"/>
            <a:ext cx="5032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611560" y="3933056"/>
            <a:ext cx="5032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611560" y="3861048"/>
            <a:ext cx="5032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4823520" y="2852936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n=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подуровня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2483768" y="188640"/>
            <a:ext cx="4285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Электронно-графические формулы</a:t>
            </a:r>
            <a:endParaRPr lang="ru-RU" dirty="0"/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1691680" y="188640"/>
            <a:ext cx="7452320" cy="1039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Электронно-графические формулы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5" name="Picture 4" descr="http://www.klass39.ru/wp-content/uploads/2014/10/001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59" y="0"/>
            <a:ext cx="9144859" cy="6858000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2267744" y="1556792"/>
            <a:ext cx="4608512" cy="2592288"/>
            <a:chOff x="2987824" y="3429000"/>
            <a:chExt cx="4464496" cy="244827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987824" y="3429000"/>
              <a:ext cx="4464496" cy="244827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600" b="1" dirty="0" smtClean="0">
                  <a:solidFill>
                    <a:schemeClr val="tx1"/>
                  </a:solidFill>
                </a:rPr>
                <a:t>	Р</a:t>
              </a:r>
              <a:r>
                <a:rPr lang="ru-RU" dirty="0" smtClean="0"/>
                <a:t>    </a:t>
              </a:r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96136" y="4221088"/>
              <a:ext cx="14366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smtClean="0"/>
                <a:t>30,974</a:t>
              </a:r>
              <a:endParaRPr lang="ru-RU" sz="3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07904" y="5301208"/>
              <a:ext cx="17860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latin typeface="+mn-lt"/>
                </a:rPr>
                <a:t>ФОСФОР</a:t>
              </a:r>
              <a:endParaRPr lang="ru-RU" sz="2800" dirty="0"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96136" y="3573016"/>
              <a:ext cx="79208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3200" dirty="0" smtClean="0"/>
                <a:t>19</a:t>
              </a:r>
              <a:endParaRPr lang="ru-RU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628800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>
              <a:lnSpc>
                <a:spcPct val="80000"/>
              </a:lnSpc>
              <a:spcBef>
                <a:spcPct val="20000"/>
              </a:spcBef>
              <a:buClr>
                <a:srgbClr val="FF0033"/>
              </a:buClr>
              <a:buSzPct val="80000"/>
            </a:pPr>
            <a:r>
              <a:rPr lang="ru-RU" sz="3200" kern="0" dirty="0" smtClean="0">
                <a:solidFill>
                  <a:srgbClr val="000000"/>
                </a:solidFill>
                <a:latin typeface="Arial"/>
                <a:cs typeface="+mn-cs"/>
              </a:rPr>
              <a:t>Состояние каждого электрона в атоме обычно описывают с помощью четырех квантовых чисел: 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FF0033"/>
              </a:buClr>
              <a:buSzPct val="80000"/>
              <a:buFont typeface="Wingdings" pitchFamily="2" charset="2"/>
              <a:buChar char="l"/>
            </a:pPr>
            <a:r>
              <a:rPr lang="ru-RU" sz="3200" b="1" kern="0" dirty="0" smtClean="0">
                <a:solidFill>
                  <a:srgbClr val="000000"/>
                </a:solidFill>
                <a:latin typeface="Arial"/>
                <a:cs typeface="+mn-cs"/>
              </a:rPr>
              <a:t>главного (</a:t>
            </a:r>
            <a:r>
              <a:rPr lang="en-US" sz="3200" b="1" kern="0" dirty="0" smtClean="0">
                <a:solidFill>
                  <a:srgbClr val="000000"/>
                </a:solidFill>
                <a:latin typeface="Arial"/>
                <a:cs typeface="+mn-cs"/>
              </a:rPr>
              <a:t>n</a:t>
            </a:r>
            <a:r>
              <a:rPr lang="ru-RU" sz="3200" b="1" kern="0" dirty="0" smtClean="0">
                <a:solidFill>
                  <a:srgbClr val="000000"/>
                </a:solidFill>
                <a:latin typeface="Arial"/>
                <a:cs typeface="+mn-cs"/>
              </a:rPr>
              <a:t>), 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FF0033"/>
              </a:buClr>
              <a:buSzPct val="80000"/>
              <a:buFont typeface="Wingdings" pitchFamily="2" charset="2"/>
              <a:buChar char="l"/>
            </a:pPr>
            <a:r>
              <a:rPr lang="ru-RU" sz="3200" b="1" kern="0" dirty="0" smtClean="0">
                <a:solidFill>
                  <a:srgbClr val="000000"/>
                </a:solidFill>
                <a:latin typeface="Arial"/>
                <a:cs typeface="+mn-cs"/>
              </a:rPr>
              <a:t>орбитального (</a:t>
            </a:r>
            <a:r>
              <a:rPr lang="en-US" sz="3200" b="1" kern="0" dirty="0" smtClean="0">
                <a:solidFill>
                  <a:srgbClr val="000000"/>
                </a:solidFill>
                <a:latin typeface="Arial"/>
                <a:cs typeface="+mn-cs"/>
              </a:rPr>
              <a:t>l</a:t>
            </a:r>
            <a:r>
              <a:rPr lang="ru-RU" sz="3200" b="1" kern="0" dirty="0" smtClean="0">
                <a:solidFill>
                  <a:srgbClr val="000000"/>
                </a:solidFill>
                <a:latin typeface="Arial"/>
                <a:cs typeface="+mn-cs"/>
              </a:rPr>
              <a:t>), 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FF0033"/>
              </a:buClr>
              <a:buSzPct val="80000"/>
              <a:buFont typeface="Wingdings" pitchFamily="2" charset="2"/>
              <a:buChar char="l"/>
            </a:pPr>
            <a:r>
              <a:rPr lang="ru-RU" sz="3200" b="1" kern="0" dirty="0" smtClean="0">
                <a:solidFill>
                  <a:srgbClr val="000000"/>
                </a:solidFill>
                <a:latin typeface="Arial"/>
                <a:cs typeface="+mn-cs"/>
              </a:rPr>
              <a:t>магнитного (</a:t>
            </a:r>
            <a:r>
              <a:rPr lang="en-US" sz="3200" b="1" kern="0" dirty="0" smtClean="0">
                <a:solidFill>
                  <a:srgbClr val="000000"/>
                </a:solidFill>
                <a:latin typeface="Arial"/>
                <a:cs typeface="+mn-cs"/>
              </a:rPr>
              <a:t>m</a:t>
            </a:r>
            <a:r>
              <a:rPr lang="ru-RU" sz="3200" b="1" kern="0" dirty="0" smtClean="0">
                <a:solidFill>
                  <a:srgbClr val="000000"/>
                </a:solidFill>
                <a:latin typeface="Arial"/>
                <a:cs typeface="+mn-cs"/>
              </a:rPr>
              <a:t>) и 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FF0033"/>
              </a:buClr>
              <a:buSzPct val="80000"/>
              <a:buFont typeface="Wingdings" pitchFamily="2" charset="2"/>
              <a:buChar char="l"/>
            </a:pPr>
            <a:r>
              <a:rPr lang="ru-RU" sz="3200" b="1" kern="0" dirty="0" smtClean="0">
                <a:solidFill>
                  <a:srgbClr val="000000"/>
                </a:solidFill>
                <a:latin typeface="Arial"/>
                <a:cs typeface="+mn-cs"/>
              </a:rPr>
              <a:t>спинового (</a:t>
            </a:r>
            <a:r>
              <a:rPr lang="en-US" sz="3200" b="1" kern="0" dirty="0" smtClean="0">
                <a:solidFill>
                  <a:srgbClr val="000000"/>
                </a:solidFill>
                <a:latin typeface="Arial"/>
                <a:cs typeface="+mn-cs"/>
              </a:rPr>
              <a:t>s</a:t>
            </a:r>
            <a:r>
              <a:rPr lang="ru-RU" sz="3200" b="1" kern="0" dirty="0" smtClean="0">
                <a:solidFill>
                  <a:srgbClr val="000000"/>
                </a:solidFill>
                <a:latin typeface="Arial"/>
                <a:cs typeface="+mn-cs"/>
              </a:rPr>
              <a:t>). 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FF0033"/>
              </a:buClr>
              <a:buSzPct val="80000"/>
            </a:pPr>
            <a:endParaRPr lang="ru-RU" sz="3200" b="1" kern="0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 marL="342900">
              <a:lnSpc>
                <a:spcPct val="80000"/>
              </a:lnSpc>
              <a:spcBef>
                <a:spcPct val="20000"/>
              </a:spcBef>
              <a:buClr>
                <a:srgbClr val="FF0033"/>
              </a:buClr>
              <a:buSzPct val="80000"/>
            </a:pPr>
            <a:r>
              <a:rPr lang="ru-RU" sz="3200" kern="0" dirty="0" smtClean="0">
                <a:solidFill>
                  <a:srgbClr val="000000"/>
                </a:solidFill>
                <a:latin typeface="Arial"/>
                <a:cs typeface="+mn-cs"/>
              </a:rPr>
              <a:t>Первые три характеризуют движение электрона в пространстве, а четвертое - вокруг собственной оси.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Квантовые числа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7C8E7-B94D-4D8F-BD71-C2164E977297}" type="slidenum">
              <a:rPr lang="ru-RU" smtClean="0"/>
              <a:pPr>
                <a:defRPr/>
              </a:pPr>
              <a:t>70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C00000"/>
                </a:solidFill>
              </a:rPr>
              <a:t>Квантовые числа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14282" y="1556792"/>
            <a:ext cx="8929718" cy="4924425"/>
          </a:xfrm>
        </p:spPr>
        <p:txBody>
          <a:bodyPr/>
          <a:lstStyle/>
          <a:p>
            <a:pPr eaLnBrk="1" hangingPunct="1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- энергетические параметры, определяющие </a:t>
            </a:r>
            <a:r>
              <a:rPr lang="ru-RU" sz="3600" b="1" dirty="0" smtClean="0">
                <a:solidFill>
                  <a:schemeClr val="tx1"/>
                </a:solidFill>
              </a:rPr>
              <a:t>состояние электрона и тип атомной </a:t>
            </a:r>
            <a:r>
              <a:rPr lang="ru-RU" sz="3600" b="1" dirty="0" err="1" smtClean="0">
                <a:solidFill>
                  <a:schemeClr val="tx1"/>
                </a:solidFill>
              </a:rPr>
              <a:t>орбитали</a:t>
            </a:r>
            <a:r>
              <a:rPr lang="ru-RU" sz="3600" dirty="0" smtClean="0">
                <a:solidFill>
                  <a:schemeClr val="tx1"/>
                </a:solidFill>
              </a:rPr>
              <a:t>, на которой он находится. </a:t>
            </a:r>
          </a:p>
          <a:p>
            <a:pPr eaLnBrk="1" hangingPunct="1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1. </a:t>
            </a:r>
            <a:r>
              <a:rPr lang="ru-RU" sz="3600" b="1" dirty="0" smtClean="0">
                <a:solidFill>
                  <a:srgbClr val="C00000"/>
                </a:solidFill>
              </a:rPr>
              <a:t>Главное </a:t>
            </a:r>
            <a:r>
              <a:rPr lang="ru-RU" sz="3600" b="1" dirty="0" err="1" smtClean="0">
                <a:solidFill>
                  <a:srgbClr val="C00000"/>
                </a:solidFill>
              </a:rPr>
              <a:t>квaнтовое</a:t>
            </a:r>
            <a:r>
              <a:rPr lang="ru-RU" sz="3600" b="1" dirty="0" smtClean="0">
                <a:solidFill>
                  <a:srgbClr val="C00000"/>
                </a:solidFill>
              </a:rPr>
              <a:t> число </a:t>
            </a:r>
            <a:r>
              <a:rPr lang="ru-RU" sz="3600" b="1" i="1" dirty="0" err="1" smtClean="0">
                <a:solidFill>
                  <a:srgbClr val="C00000"/>
                </a:solidFill>
              </a:rPr>
              <a:t>n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определяет общую энергию электрона и степень его удаления от ядра (</a:t>
            </a:r>
            <a:r>
              <a:rPr lang="ru-RU" sz="3600" b="1" dirty="0" smtClean="0">
                <a:solidFill>
                  <a:srgbClr val="C00000"/>
                </a:solidFill>
              </a:rPr>
              <a:t>номер энергетического уровня</a:t>
            </a:r>
            <a:r>
              <a:rPr lang="ru-RU" sz="3600" dirty="0" smtClean="0">
                <a:solidFill>
                  <a:schemeClr val="tx1"/>
                </a:solidFill>
              </a:rPr>
              <a:t>);</a:t>
            </a:r>
          </a:p>
          <a:p>
            <a:pPr eaLnBrk="1" hangingPunct="1"/>
            <a:r>
              <a:rPr lang="ru-RU" sz="3600" b="1" i="1" dirty="0" err="1" smtClean="0">
                <a:solidFill>
                  <a:schemeClr val="tx1"/>
                </a:solidFill>
              </a:rPr>
              <a:t>n</a:t>
            </a:r>
            <a:r>
              <a:rPr lang="ru-RU" sz="3600" dirty="0" smtClean="0">
                <a:solidFill>
                  <a:schemeClr val="tx1"/>
                </a:solidFill>
              </a:rPr>
              <a:t> = 1, 2, 3, . . 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71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77813"/>
            <a:ext cx="7786687" cy="1063625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Квантовые числа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85860"/>
            <a:ext cx="9144000" cy="521497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	2. Орбитальное (побочное) квантовое число </a:t>
            </a:r>
            <a:r>
              <a:rPr lang="ru-RU" sz="3600" b="1" i="1" dirty="0" err="1" smtClean="0">
                <a:solidFill>
                  <a:srgbClr val="C00000"/>
                </a:solidFill>
              </a:rPr>
              <a:t>l</a:t>
            </a:r>
            <a:r>
              <a:rPr lang="ru-RU" sz="3600" b="1" i="1" dirty="0" smtClean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определяет форму атомной </a:t>
            </a:r>
            <a:r>
              <a:rPr lang="ru-RU" sz="3600" dirty="0" err="1" smtClean="0">
                <a:solidFill>
                  <a:schemeClr val="tx1"/>
                </a:solidFill>
              </a:rPr>
              <a:t>орбитали</a:t>
            </a:r>
            <a:r>
              <a:rPr lang="ru-RU" sz="3600" dirty="0" smtClean="0">
                <a:solidFill>
                  <a:schemeClr val="tx1"/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Значения  от 0 до n-1 (</a:t>
            </a:r>
            <a:r>
              <a:rPr lang="ru-RU" sz="3600" dirty="0" err="1" smtClean="0">
                <a:solidFill>
                  <a:schemeClr val="tx1"/>
                </a:solidFill>
              </a:rPr>
              <a:t>l</a:t>
            </a:r>
            <a:r>
              <a:rPr lang="ru-RU" sz="3600" dirty="0" smtClean="0">
                <a:solidFill>
                  <a:schemeClr val="tx1"/>
                </a:solidFill>
              </a:rPr>
              <a:t> = 0, 1, 2, 3,..., n-1).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Каждому значению </a:t>
            </a:r>
            <a:r>
              <a:rPr lang="ru-RU" sz="3600" b="1" i="1" dirty="0" err="1" smtClean="0">
                <a:solidFill>
                  <a:srgbClr val="C00000"/>
                </a:solidFill>
              </a:rPr>
              <a:t>l</a:t>
            </a:r>
            <a:r>
              <a:rPr lang="ru-RU" sz="3600" dirty="0" smtClean="0">
                <a:solidFill>
                  <a:schemeClr val="tx1"/>
                </a:solidFill>
              </a:rPr>
              <a:t> соответствует </a:t>
            </a:r>
            <a:r>
              <a:rPr lang="ru-RU" sz="3600" dirty="0" err="1" smtClean="0">
                <a:solidFill>
                  <a:schemeClr val="tx1"/>
                </a:solidFill>
              </a:rPr>
              <a:t>орбиталь</a:t>
            </a:r>
            <a:r>
              <a:rPr lang="ru-RU" sz="3600" dirty="0" smtClean="0">
                <a:solidFill>
                  <a:schemeClr val="tx1"/>
                </a:solidFill>
              </a:rPr>
              <a:t> особой формы.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	</a:t>
            </a:r>
            <a:r>
              <a:rPr lang="ru-RU" sz="3600" dirty="0" err="1" smtClean="0">
                <a:solidFill>
                  <a:schemeClr val="tx1"/>
                </a:solidFill>
              </a:rPr>
              <a:t>l</a:t>
            </a:r>
            <a:r>
              <a:rPr lang="ru-RU" sz="3600" dirty="0" smtClean="0">
                <a:solidFill>
                  <a:schemeClr val="tx1"/>
                </a:solidFill>
              </a:rPr>
              <a:t> = 0 - </a:t>
            </a:r>
            <a:r>
              <a:rPr lang="ru-RU" sz="3600" dirty="0" err="1" smtClean="0">
                <a:solidFill>
                  <a:schemeClr val="tx1"/>
                </a:solidFill>
              </a:rPr>
              <a:t>s-орбиталь</a:t>
            </a:r>
            <a:r>
              <a:rPr lang="ru-RU" sz="3600" dirty="0" smtClean="0">
                <a:solidFill>
                  <a:schemeClr val="tx1"/>
                </a:solidFill>
              </a:rPr>
              <a:t>,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	</a:t>
            </a:r>
            <a:r>
              <a:rPr lang="ru-RU" sz="3600" dirty="0" err="1" smtClean="0">
                <a:solidFill>
                  <a:schemeClr val="tx1"/>
                </a:solidFill>
              </a:rPr>
              <a:t>l</a:t>
            </a:r>
            <a:r>
              <a:rPr lang="ru-RU" sz="3600" dirty="0" smtClean="0">
                <a:solidFill>
                  <a:schemeClr val="tx1"/>
                </a:solidFill>
              </a:rPr>
              <a:t> = 1 - </a:t>
            </a:r>
            <a:r>
              <a:rPr lang="ru-RU" sz="3600" dirty="0" err="1" smtClean="0">
                <a:solidFill>
                  <a:schemeClr val="tx1"/>
                </a:solidFill>
              </a:rPr>
              <a:t>р-орбиталь</a:t>
            </a:r>
            <a:r>
              <a:rPr lang="ru-RU" sz="3600" dirty="0" smtClean="0">
                <a:solidFill>
                  <a:schemeClr val="tx1"/>
                </a:solidFill>
              </a:rPr>
              <a:t>, 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err="1" smtClean="0">
                <a:solidFill>
                  <a:schemeClr val="tx1"/>
                </a:solidFill>
              </a:rPr>
              <a:t>l</a:t>
            </a:r>
            <a:r>
              <a:rPr lang="ru-RU" sz="3600" dirty="0" smtClean="0">
                <a:solidFill>
                  <a:schemeClr val="tx1"/>
                </a:solidFill>
              </a:rPr>
              <a:t> = 2 - </a:t>
            </a:r>
            <a:r>
              <a:rPr lang="ru-RU" sz="3600" dirty="0" err="1" smtClean="0">
                <a:solidFill>
                  <a:schemeClr val="tx1"/>
                </a:solidFill>
              </a:rPr>
              <a:t>d-орбиталь</a:t>
            </a:r>
            <a:r>
              <a:rPr lang="ru-RU" sz="3600" dirty="0" smtClean="0">
                <a:solidFill>
                  <a:schemeClr val="tx1"/>
                </a:solidFill>
              </a:rPr>
              <a:t>,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 	</a:t>
            </a:r>
            <a:r>
              <a:rPr lang="ru-RU" sz="3600" dirty="0" err="1" smtClean="0">
                <a:solidFill>
                  <a:schemeClr val="tx1"/>
                </a:solidFill>
              </a:rPr>
              <a:t>l</a:t>
            </a:r>
            <a:r>
              <a:rPr lang="ru-RU" sz="3600" dirty="0" smtClean="0">
                <a:solidFill>
                  <a:schemeClr val="tx1"/>
                </a:solidFill>
              </a:rPr>
              <a:t> = 3 - </a:t>
            </a:r>
            <a:r>
              <a:rPr lang="ru-RU" sz="3600" dirty="0" err="1" smtClean="0">
                <a:solidFill>
                  <a:schemeClr val="tx1"/>
                </a:solidFill>
              </a:rPr>
              <a:t>f-орбиталь</a:t>
            </a:r>
            <a:endParaRPr lang="ru-RU" sz="3600" dirty="0" smtClean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ru-RU" sz="3200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72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214290"/>
            <a:ext cx="7643834" cy="1143000"/>
          </a:xfrm>
        </p:spPr>
        <p:txBody>
          <a:bodyPr/>
          <a:lstStyle/>
          <a:p>
            <a:pPr algn="l"/>
            <a:r>
              <a:rPr lang="ru-RU" sz="4000" b="1" dirty="0" smtClean="0"/>
              <a:t>3. Магнитное квантовое число </a:t>
            </a:r>
            <a:r>
              <a:rPr lang="ru-RU" sz="4000" b="1" i="1" dirty="0" err="1" smtClean="0">
                <a:solidFill>
                  <a:srgbClr val="C00000"/>
                </a:solidFill>
              </a:rPr>
              <a:t>m</a:t>
            </a:r>
            <a:endParaRPr lang="ru-RU" sz="3800" b="1" dirty="0" smtClean="0">
              <a:solidFill>
                <a:srgbClr val="C00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357298"/>
            <a:ext cx="9001156" cy="4373563"/>
          </a:xfrm>
        </p:spPr>
        <p:txBody>
          <a:bodyPr/>
          <a:lstStyle/>
          <a:p>
            <a:pPr eaLnBrk="1" hangingPunct="1">
              <a:buNone/>
            </a:pPr>
            <a:r>
              <a:rPr lang="ru-RU" b="1" dirty="0" smtClean="0">
                <a:solidFill>
                  <a:schemeClr val="tx1"/>
                </a:solidFill>
              </a:rPr>
              <a:t>- 	определяет ориентацию </a:t>
            </a:r>
            <a:r>
              <a:rPr lang="ru-RU" b="1" dirty="0" err="1" smtClean="0">
                <a:solidFill>
                  <a:schemeClr val="tx1"/>
                </a:solidFill>
              </a:rPr>
              <a:t>орбитали</a:t>
            </a:r>
            <a:r>
              <a:rPr lang="ru-RU" b="1" dirty="0" smtClean="0">
                <a:solidFill>
                  <a:schemeClr val="tx1"/>
                </a:solidFill>
              </a:rPr>
              <a:t> в пространстве </a:t>
            </a:r>
            <a:r>
              <a:rPr lang="ru-RU" dirty="0" smtClean="0">
                <a:solidFill>
                  <a:schemeClr val="tx1"/>
                </a:solidFill>
              </a:rPr>
              <a:t>относительно внешнего магнитного или электрического поля.</a:t>
            </a:r>
          </a:p>
          <a:p>
            <a:pPr eaLnBrk="1" hangingPunct="1"/>
            <a:r>
              <a:rPr lang="ru-RU" b="1" i="1" dirty="0" err="1" smtClean="0">
                <a:solidFill>
                  <a:srgbClr val="C00000"/>
                </a:solidFill>
              </a:rPr>
              <a:t>m</a:t>
            </a:r>
            <a:r>
              <a:rPr lang="ru-RU" b="1" dirty="0" smtClean="0">
                <a:solidFill>
                  <a:srgbClr val="C00000"/>
                </a:solidFill>
              </a:rPr>
              <a:t> = 2 </a:t>
            </a:r>
            <a:r>
              <a:rPr lang="ru-RU" b="1" i="1" dirty="0" err="1" smtClean="0">
                <a:solidFill>
                  <a:srgbClr val="C00000"/>
                </a:solidFill>
              </a:rPr>
              <a:t>l</a:t>
            </a:r>
            <a:r>
              <a:rPr lang="ru-RU" b="1" i="1" dirty="0" smtClean="0">
                <a:solidFill>
                  <a:srgbClr val="C00000"/>
                </a:solidFill>
              </a:rPr>
              <a:t> +1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  <a:p>
            <a:pPr eaLnBrk="1" hangingPunct="1"/>
            <a:r>
              <a:rPr lang="ru-RU" dirty="0" smtClean="0">
                <a:solidFill>
                  <a:schemeClr val="tx1"/>
                </a:solidFill>
              </a:rPr>
              <a:t>Значения  изменяются от </a:t>
            </a:r>
            <a:r>
              <a:rPr lang="ru-RU" dirty="0" smtClean="0">
                <a:solidFill>
                  <a:srgbClr val="C00000"/>
                </a:solidFill>
              </a:rPr>
              <a:t>+</a:t>
            </a:r>
            <a:r>
              <a:rPr lang="ru-RU" i="1" dirty="0" err="1" smtClean="0">
                <a:solidFill>
                  <a:srgbClr val="C00000"/>
                </a:solidFill>
              </a:rPr>
              <a:t>l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до </a:t>
            </a:r>
            <a:r>
              <a:rPr lang="ru-RU" dirty="0" smtClean="0">
                <a:solidFill>
                  <a:srgbClr val="C00000"/>
                </a:solidFill>
              </a:rPr>
              <a:t>-</a:t>
            </a:r>
            <a:r>
              <a:rPr lang="ru-RU" i="1" dirty="0" err="1" smtClean="0">
                <a:solidFill>
                  <a:srgbClr val="C00000"/>
                </a:solidFill>
              </a:rPr>
              <a:t>l</a:t>
            </a:r>
            <a:r>
              <a:rPr lang="ru-RU" dirty="0" smtClean="0">
                <a:solidFill>
                  <a:schemeClr val="tx1"/>
                </a:solidFill>
              </a:rPr>
              <a:t>, включая </a:t>
            </a:r>
            <a:r>
              <a:rPr lang="ru-RU" dirty="0" smtClean="0">
                <a:solidFill>
                  <a:srgbClr val="C00000"/>
                </a:solidFill>
              </a:rPr>
              <a:t>0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  <a:p>
            <a:pPr eaLnBrk="1" hangingPunct="1"/>
            <a:r>
              <a:rPr lang="ru-RU" dirty="0" smtClean="0">
                <a:solidFill>
                  <a:schemeClr val="tx1"/>
                </a:solidFill>
              </a:rPr>
              <a:t>Например, при </a:t>
            </a:r>
            <a:r>
              <a:rPr lang="ru-RU" i="1" dirty="0" err="1" smtClean="0">
                <a:solidFill>
                  <a:schemeClr val="tx1"/>
                </a:solidFill>
              </a:rPr>
              <a:t>l</a:t>
            </a:r>
            <a:r>
              <a:rPr lang="ru-RU" dirty="0" smtClean="0">
                <a:solidFill>
                  <a:schemeClr val="tx1"/>
                </a:solidFill>
              </a:rPr>
              <a:t> = 1 число </a:t>
            </a:r>
            <a:r>
              <a:rPr lang="ru-RU" i="1" dirty="0" err="1" smtClean="0">
                <a:solidFill>
                  <a:schemeClr val="tx1"/>
                </a:solidFill>
              </a:rPr>
              <a:t>m</a:t>
            </a:r>
            <a:r>
              <a:rPr lang="ru-RU" dirty="0" smtClean="0">
                <a:solidFill>
                  <a:schemeClr val="tx1"/>
                </a:solidFill>
              </a:rPr>
              <a:t> принимает </a:t>
            </a:r>
          </a:p>
          <a:p>
            <a:pPr eaLnBrk="1" hangingPunct="1">
              <a:buNone/>
            </a:pPr>
            <a:r>
              <a:rPr lang="ru-RU" dirty="0" smtClean="0">
                <a:solidFill>
                  <a:schemeClr val="tx1"/>
                </a:solidFill>
              </a:rPr>
              <a:t>  3 значения: +1, 0, -1, поэтому существуют </a:t>
            </a:r>
          </a:p>
          <a:p>
            <a:pPr eaLnBrk="1" hangingPunct="1">
              <a:buNone/>
            </a:pPr>
            <a:r>
              <a:rPr lang="ru-RU" dirty="0" smtClean="0">
                <a:solidFill>
                  <a:schemeClr val="tx1"/>
                </a:solidFill>
              </a:rPr>
              <a:t>   3 типа  </a:t>
            </a:r>
            <a:r>
              <a:rPr lang="ru-RU" i="1" dirty="0" err="1" smtClean="0">
                <a:solidFill>
                  <a:schemeClr val="tx1"/>
                </a:solidFill>
              </a:rPr>
              <a:t>р</a:t>
            </a:r>
            <a:r>
              <a:rPr lang="ru-RU" dirty="0" err="1" smtClean="0">
                <a:solidFill>
                  <a:schemeClr val="tx1"/>
                </a:solidFill>
              </a:rPr>
              <a:t>-АО</a:t>
            </a:r>
            <a:r>
              <a:rPr lang="ru-RU" dirty="0" smtClean="0">
                <a:solidFill>
                  <a:schemeClr val="tx1"/>
                </a:solidFill>
              </a:rPr>
              <a:t>:  </a:t>
            </a:r>
            <a:r>
              <a:rPr lang="ru-RU" i="1" dirty="0" err="1" smtClean="0">
                <a:solidFill>
                  <a:schemeClr val="tx1"/>
                </a:solidFill>
              </a:rPr>
              <a:t>р</a:t>
            </a:r>
            <a:r>
              <a:rPr lang="ru-RU" dirty="0" err="1" smtClean="0">
                <a:solidFill>
                  <a:schemeClr val="tx1"/>
                </a:solidFill>
              </a:rPr>
              <a:t>x</a:t>
            </a:r>
            <a:r>
              <a:rPr lang="ru-RU" dirty="0" smtClean="0">
                <a:solidFill>
                  <a:schemeClr val="tx1"/>
                </a:solidFill>
              </a:rPr>
              <a:t>,  </a:t>
            </a:r>
            <a:r>
              <a:rPr lang="ru-RU" i="1" dirty="0" err="1" smtClean="0">
                <a:solidFill>
                  <a:schemeClr val="tx1"/>
                </a:solidFill>
              </a:rPr>
              <a:t>р</a:t>
            </a:r>
            <a:r>
              <a:rPr lang="ru-RU" dirty="0" err="1" smtClean="0">
                <a:solidFill>
                  <a:schemeClr val="tx1"/>
                </a:solidFill>
              </a:rPr>
              <a:t>y</a:t>
            </a:r>
            <a:r>
              <a:rPr lang="ru-RU" dirty="0" smtClean="0">
                <a:solidFill>
                  <a:schemeClr val="tx1"/>
                </a:solidFill>
              </a:rPr>
              <a:t>,  </a:t>
            </a:r>
            <a:r>
              <a:rPr lang="ru-RU" i="1" dirty="0" err="1" smtClean="0">
                <a:solidFill>
                  <a:schemeClr val="tx1"/>
                </a:solidFill>
              </a:rPr>
              <a:t>р</a:t>
            </a:r>
            <a:r>
              <a:rPr lang="ru-RU" dirty="0" err="1" smtClean="0">
                <a:solidFill>
                  <a:schemeClr val="tx1"/>
                </a:solidFill>
              </a:rPr>
              <a:t>z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t="24649" b="46217"/>
          <a:stretch>
            <a:fillRect/>
          </a:stretch>
        </p:blipFill>
        <p:spPr bwMode="auto">
          <a:xfrm>
            <a:off x="5643570" y="5286388"/>
            <a:ext cx="3165128" cy="1358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73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C00000"/>
                </a:solidFill>
              </a:rPr>
              <a:t>Квантовые числа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00174"/>
            <a:ext cx="9144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4.Спиновое квантовое число </a:t>
            </a:r>
            <a:r>
              <a:rPr lang="ru-RU" sz="3600" b="1" i="1" dirty="0" err="1" smtClean="0">
                <a:solidFill>
                  <a:srgbClr val="C00000"/>
                </a:solidFill>
              </a:rPr>
              <a:t>s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может принимать лишь два возможных значения </a:t>
            </a:r>
            <a:r>
              <a:rPr lang="ru-RU" dirty="0" smtClean="0">
                <a:solidFill>
                  <a:srgbClr val="C00000"/>
                </a:solidFill>
              </a:rPr>
              <a:t>+1/2 </a:t>
            </a: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rgbClr val="C00000"/>
                </a:solidFill>
              </a:rPr>
              <a:t>-1/</a:t>
            </a:r>
            <a:r>
              <a:rPr lang="ru-RU" dirty="0" smtClean="0">
                <a:solidFill>
                  <a:schemeClr val="tx1"/>
                </a:solidFill>
              </a:rPr>
              <a:t>2. </a:t>
            </a:r>
          </a:p>
          <a:p>
            <a:pPr eaLnBrk="1" hangingPunct="1">
              <a:lnSpc>
                <a:spcPct val="90000"/>
              </a:lnSpc>
            </a:pPr>
            <a:endParaRPr lang="ru-RU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chemeClr val="tx1"/>
                </a:solidFill>
              </a:rPr>
              <a:t>Они соответствуют двум возможным и противоположным друг другу направлениям собственного магнитного момента электрона, называемого </a:t>
            </a:r>
            <a:r>
              <a:rPr lang="ru-RU" b="1" i="1" dirty="0" smtClean="0">
                <a:solidFill>
                  <a:schemeClr val="tx1"/>
                </a:solidFill>
              </a:rPr>
              <a:t>спином</a:t>
            </a:r>
            <a:r>
              <a:rPr lang="ru-RU" i="1" dirty="0" smtClean="0">
                <a:solidFill>
                  <a:schemeClr val="tx1"/>
                </a:solidFill>
              </a:rPr>
              <a:t>.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chemeClr val="tx1"/>
                </a:solidFill>
              </a:rPr>
              <a:t>Для обозначения электронов с различными спинами используются символы:</a:t>
            </a:r>
            <a:r>
              <a:rPr lang="ru-RU" b="1" dirty="0" smtClean="0">
                <a:solidFill>
                  <a:schemeClr val="tx1"/>
                </a:solidFill>
              </a:rPr>
              <a:t>  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rgbClr val="C00000"/>
                </a:solidFill>
                <a:cs typeface="Arial" charset="0"/>
              </a:rPr>
              <a:t>↑</a:t>
            </a:r>
            <a:r>
              <a:rPr lang="ru-RU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  <a:cs typeface="Arial" charset="0"/>
              </a:rPr>
              <a:t>↓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74</a:t>
            </a:fld>
            <a:endParaRPr lang="ru-RU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385392"/>
            <a:ext cx="8892480" cy="547260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dirty="0" smtClean="0"/>
              <a:t>Спин</a:t>
            </a:r>
            <a:r>
              <a:rPr lang="ru-RU" dirty="0" smtClean="0"/>
              <a:t> характеризует собственный магнитный момент электрона.</a:t>
            </a:r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Для обозначения электронов с различными спинами используются символы:</a:t>
            </a:r>
            <a:r>
              <a:rPr lang="ru-RU" b="1" dirty="0" smtClean="0"/>
              <a:t>  </a:t>
            </a:r>
            <a:r>
              <a:rPr lang="ru-RU" sz="3600" b="1" dirty="0" smtClean="0"/>
              <a:t> </a:t>
            </a:r>
            <a:r>
              <a:rPr lang="ru-RU" sz="3600" b="1" dirty="0" smtClean="0">
                <a:cs typeface="Arial" charset="0"/>
              </a:rPr>
              <a:t>↑</a:t>
            </a:r>
            <a:r>
              <a:rPr lang="ru-RU" dirty="0" smtClean="0">
                <a:cs typeface="Arial" charset="0"/>
              </a:rPr>
              <a:t> </a:t>
            </a:r>
            <a:r>
              <a:rPr lang="ru-RU" dirty="0" smtClean="0"/>
              <a:t>и </a:t>
            </a:r>
            <a:r>
              <a:rPr lang="ru-RU" sz="3600" b="1" dirty="0" err="1" smtClean="0">
                <a:cs typeface="Arial" charset="0"/>
              </a:rPr>
              <a:t>↓</a:t>
            </a:r>
            <a:r>
              <a:rPr lang="ru-RU" sz="3600" b="1" dirty="0" smtClean="0"/>
              <a:t> </a:t>
            </a:r>
            <a:r>
              <a:rPr lang="ru-RU" dirty="0" smtClean="0"/>
              <a:t>. </a:t>
            </a:r>
          </a:p>
        </p:txBody>
      </p:sp>
      <p:pic>
        <p:nvPicPr>
          <p:cNvPr id="101378" name="Picture 2" descr="http://www.orioner.ru/text/pictures/18/Pic01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636912"/>
            <a:ext cx="5040560" cy="276854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95736" y="188640"/>
            <a:ext cx="58870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+mn-lt"/>
              </a:rPr>
              <a:t>Свойства электрона</a:t>
            </a:r>
            <a:endParaRPr lang="ru-RU" sz="44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000" b="1" dirty="0" smtClean="0">
                <a:solidFill>
                  <a:srgbClr val="C00000"/>
                </a:solidFill>
              </a:rPr>
              <a:t>Заполнение атомных </a:t>
            </a:r>
            <a:r>
              <a:rPr lang="ru-RU" sz="4000" b="1" dirty="0" err="1" smtClean="0">
                <a:solidFill>
                  <a:srgbClr val="C00000"/>
                </a:solidFill>
              </a:rPr>
              <a:t>орбиталей</a:t>
            </a:r>
            <a:r>
              <a:rPr lang="ru-RU" sz="4000" b="1" dirty="0" smtClean="0">
                <a:solidFill>
                  <a:srgbClr val="C00000"/>
                </a:solidFill>
              </a:rPr>
              <a:t> электронами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2132856"/>
            <a:ext cx="9144000" cy="3921299"/>
          </a:xfrm>
          <a:noFill/>
        </p:spPr>
        <p:txBody>
          <a:bodyPr/>
          <a:lstStyle/>
          <a:p>
            <a:pPr eaLnBrk="1" hangingPunct="1"/>
            <a:r>
              <a:rPr lang="ru-RU" sz="4000" b="1" i="1" dirty="0" smtClean="0">
                <a:solidFill>
                  <a:schemeClr val="tx1"/>
                </a:solidFill>
              </a:rPr>
              <a:t>Принцип Паули</a:t>
            </a:r>
            <a:r>
              <a:rPr lang="ru-RU" sz="4000" b="1" dirty="0" smtClean="0">
                <a:solidFill>
                  <a:schemeClr val="tx1"/>
                </a:solidFill>
              </a:rPr>
              <a:t>. </a:t>
            </a:r>
          </a:p>
          <a:p>
            <a:pPr eaLnBrk="1" hangingPunct="1"/>
            <a:r>
              <a:rPr lang="ru-RU" sz="4000" b="1" i="1" dirty="0" smtClean="0">
                <a:solidFill>
                  <a:schemeClr val="tx1"/>
                </a:solidFill>
              </a:rPr>
              <a:t>Правило </a:t>
            </a:r>
            <a:r>
              <a:rPr lang="ru-RU" sz="4000" b="1" i="1" dirty="0" err="1" smtClean="0">
                <a:solidFill>
                  <a:schemeClr val="tx1"/>
                </a:solidFill>
              </a:rPr>
              <a:t>Хунда</a:t>
            </a:r>
            <a:r>
              <a:rPr lang="ru-RU" sz="4000" b="1" i="1" dirty="0" smtClean="0">
                <a:solidFill>
                  <a:schemeClr val="tx1"/>
                </a:solidFill>
              </a:rPr>
              <a:t>.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ru-RU" sz="4000" b="1" i="1" dirty="0" smtClean="0">
                <a:solidFill>
                  <a:schemeClr val="tx1"/>
                </a:solidFill>
              </a:rPr>
              <a:t>Принцип устойчивости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</a:rPr>
              <a:t>Клечковского</a:t>
            </a:r>
            <a:r>
              <a:rPr lang="ru-RU" sz="4000" b="1" dirty="0" smtClean="0">
                <a:solidFill>
                  <a:schemeClr val="tx1"/>
                </a:solidFill>
              </a:rPr>
              <a:t>.</a:t>
            </a:r>
            <a:endParaRPr lang="en-US" sz="4000" b="1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76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0"/>
            <a:ext cx="7668344" cy="1143000"/>
          </a:xfrm>
        </p:spPr>
        <p:txBody>
          <a:bodyPr>
            <a:noAutofit/>
          </a:bodyPr>
          <a:lstStyle/>
          <a:p>
            <a:r>
              <a:rPr lang="ru-RU" sz="3400" b="1" dirty="0">
                <a:solidFill>
                  <a:srgbClr val="C00000"/>
                </a:solidFill>
              </a:rPr>
              <a:t>Правила заполнения энергетических уровней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428736"/>
            <a:ext cx="8229600" cy="4497363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1) Запрет </a:t>
            </a:r>
            <a:r>
              <a:rPr lang="ru-RU" sz="4000" b="1" dirty="0">
                <a:solidFill>
                  <a:srgbClr val="C00000"/>
                </a:solidFill>
              </a:rPr>
              <a:t>Паули</a:t>
            </a:r>
          </a:p>
          <a:p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636568" y="5641206"/>
            <a:ext cx="2133600" cy="365125"/>
          </a:xfrm>
        </p:spPr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77</a:t>
            </a:fld>
            <a:endParaRPr lang="ru-RU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21904" y="2341240"/>
            <a:ext cx="79228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kumimoji="0" lang="ru-RU" sz="2400" b="1" dirty="0" smtClean="0">
                <a:latin typeface="Arial" pitchFamily="34" charset="0"/>
              </a:rPr>
              <a:t>На </a:t>
            </a:r>
            <a:r>
              <a:rPr kumimoji="0" lang="ru-RU" sz="2400" b="1" dirty="0">
                <a:latin typeface="Arial" pitchFamily="34" charset="0"/>
              </a:rPr>
              <a:t>одной АО могут находится не более, чем два электрона, которые должны иметь различные </a:t>
            </a:r>
            <a:r>
              <a:rPr kumimoji="0" lang="ru-RU" sz="2400" b="1" dirty="0" smtClean="0">
                <a:latin typeface="Arial" pitchFamily="34" charset="0"/>
              </a:rPr>
              <a:t>спин</a:t>
            </a:r>
            <a:r>
              <a:rPr lang="ru-RU" sz="2400" b="1" dirty="0" smtClean="0">
                <a:latin typeface="Arial" pitchFamily="34" charset="0"/>
              </a:rPr>
              <a:t>ы</a:t>
            </a:r>
            <a:r>
              <a:rPr kumimoji="0" lang="ru-RU" sz="2400" b="1" dirty="0" smtClean="0">
                <a:latin typeface="Arial" pitchFamily="34" charset="0"/>
              </a:rPr>
              <a:t>.</a:t>
            </a:r>
            <a:endParaRPr kumimoji="0" lang="ru-RU" sz="2400" b="1" dirty="0">
              <a:latin typeface="Arial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786446" y="34290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5938846" y="3505200"/>
            <a:ext cx="304800" cy="685800"/>
          </a:xfrm>
          <a:prstGeom prst="upArrow">
            <a:avLst>
              <a:gd name="adj1" fmla="val 32352"/>
              <a:gd name="adj2" fmla="val 754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0" lang="ru-RU" i="1">
              <a:latin typeface="Arial" pitchFamily="34" charset="0"/>
            </a:endParaRPr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>
            <a:off x="6243646" y="3505200"/>
            <a:ext cx="304800" cy="685800"/>
          </a:xfrm>
          <a:prstGeom prst="upArrow">
            <a:avLst>
              <a:gd name="adj1" fmla="val 32352"/>
              <a:gd name="adj2" fmla="val 754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0" lang="ru-RU" i="1">
              <a:latin typeface="Arial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690102" y="3429000"/>
            <a:ext cx="914400" cy="914400"/>
            <a:chOff x="2483768" y="4005064"/>
            <a:chExt cx="914400" cy="914400"/>
          </a:xfrm>
        </p:grpSpPr>
        <p:sp>
          <p:nvSpPr>
            <p:cNvPr id="16391" name="Rectangle 7"/>
            <p:cNvSpPr>
              <a:spLocks noChangeArrowheads="1"/>
            </p:cNvSpPr>
            <p:nvPr/>
          </p:nvSpPr>
          <p:spPr bwMode="auto">
            <a:xfrm>
              <a:off x="2483768" y="4005064"/>
              <a:ext cx="914400" cy="914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5" name="AutoShape 11"/>
            <p:cNvSpPr>
              <a:spLocks noChangeArrowheads="1"/>
            </p:cNvSpPr>
            <p:nvPr/>
          </p:nvSpPr>
          <p:spPr bwMode="auto">
            <a:xfrm>
              <a:off x="3017168" y="4157464"/>
              <a:ext cx="304800" cy="685800"/>
            </a:xfrm>
            <a:prstGeom prst="downArrow">
              <a:avLst>
                <a:gd name="adj1" fmla="val 32352"/>
                <a:gd name="adj2" fmla="val 86031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7" name="AutoShape 13"/>
            <p:cNvSpPr>
              <a:spLocks noChangeArrowheads="1"/>
            </p:cNvSpPr>
            <p:nvPr/>
          </p:nvSpPr>
          <p:spPr bwMode="auto">
            <a:xfrm>
              <a:off x="2636168" y="4081264"/>
              <a:ext cx="304800" cy="685800"/>
            </a:xfrm>
            <a:prstGeom prst="upArrow">
              <a:avLst>
                <a:gd name="adj1" fmla="val 32352"/>
                <a:gd name="adj2" fmla="val 7541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kumimoji="0" lang="ru-RU" i="1">
                <a:latin typeface="Arial" pitchFamily="34" charset="0"/>
              </a:endParaRPr>
            </a:p>
          </p:txBody>
        </p:sp>
      </p:grp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5433302" y="4590256"/>
            <a:ext cx="1982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kumimoji="0" lang="ru-RU" sz="2400" b="1" dirty="0">
                <a:solidFill>
                  <a:srgbClr val="C00000"/>
                </a:solidFill>
                <a:latin typeface="Arial" pitchFamily="34" charset="0"/>
              </a:rPr>
              <a:t>Запрещено!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3288019" y="453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kumimoji="0" lang="ru-RU">
              <a:latin typeface="Arial" pitchFamily="34" charset="0"/>
            </a:endParaRP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2330062" y="4581128"/>
            <a:ext cx="185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kumimoji="0" lang="ru-RU" sz="2400" b="1" dirty="0">
                <a:solidFill>
                  <a:srgbClr val="C00000"/>
                </a:solidFill>
                <a:latin typeface="Arial" pitchFamily="34" charset="0"/>
              </a:rPr>
              <a:t>Разрешено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5072074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latin typeface="Arial" pitchFamily="34" charset="0"/>
              </a:rPr>
              <a:t>В атоме не может быть двух электронов с одинаковым набором всех четырех квантовых чисел.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260648"/>
            <a:ext cx="6336704" cy="523875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Планетарная модель атома </a:t>
            </a:r>
            <a:r>
              <a:rPr lang="ru-RU" sz="2400" b="1" dirty="0" err="1" smtClean="0"/>
              <a:t>берилия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 smtClean="0"/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3492500" y="1412875"/>
            <a:ext cx="4392613" cy="4392613"/>
          </a:xfrm>
          <a:prstGeom prst="ellips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4932363" y="2852738"/>
            <a:ext cx="1511300" cy="151130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298" name="Oval 18"/>
          <p:cNvSpPr>
            <a:spLocks noChangeArrowheads="1"/>
          </p:cNvSpPr>
          <p:nvPr/>
        </p:nvSpPr>
        <p:spPr bwMode="auto">
          <a:xfrm>
            <a:off x="4211638" y="2205038"/>
            <a:ext cx="2879725" cy="2879725"/>
          </a:xfrm>
          <a:prstGeom prst="ellips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3" name="Oval 19"/>
          <p:cNvSpPr>
            <a:spLocks noChangeArrowheads="1"/>
          </p:cNvSpPr>
          <p:nvPr/>
        </p:nvSpPr>
        <p:spPr bwMode="auto">
          <a:xfrm>
            <a:off x="6877050" y="3213100"/>
            <a:ext cx="358775" cy="360363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8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63500" dir="3187806" sx="125000" sy="125000" algn="br" rotWithShape="0">
              <a:srgbClr val="99FFCC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644" name="Oval 20"/>
          <p:cNvSpPr>
            <a:spLocks noChangeArrowheads="1"/>
          </p:cNvSpPr>
          <p:nvPr/>
        </p:nvSpPr>
        <p:spPr bwMode="auto">
          <a:xfrm rot="15379720">
            <a:off x="4066381" y="3717132"/>
            <a:ext cx="358775" cy="360362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8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63500" dir="3187806" sx="125000" sy="125000" algn="br" rotWithShape="0">
              <a:srgbClr val="99FFCC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148263" y="2997200"/>
            <a:ext cx="555625" cy="555625"/>
            <a:chOff x="3470" y="2205"/>
            <a:chExt cx="499" cy="499"/>
          </a:xfrm>
        </p:grpSpPr>
        <p:sp>
          <p:nvSpPr>
            <p:cNvPr id="12328" name="Oval 22"/>
            <p:cNvSpPr>
              <a:spLocks noChangeArrowheads="1"/>
            </p:cNvSpPr>
            <p:nvPr/>
          </p:nvSpPr>
          <p:spPr bwMode="auto">
            <a:xfrm>
              <a:off x="3470" y="2205"/>
              <a:ext cx="499" cy="499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9" name="Line 23"/>
            <p:cNvSpPr>
              <a:spLocks noChangeShapeType="1"/>
            </p:cNvSpPr>
            <p:nvPr/>
          </p:nvSpPr>
          <p:spPr bwMode="auto">
            <a:xfrm>
              <a:off x="3560" y="2478"/>
              <a:ext cx="3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0" name="Line 24"/>
            <p:cNvSpPr>
              <a:spLocks noChangeShapeType="1"/>
            </p:cNvSpPr>
            <p:nvPr/>
          </p:nvSpPr>
          <p:spPr bwMode="auto">
            <a:xfrm rot="-5400000">
              <a:off x="3560" y="2478"/>
              <a:ext cx="3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302" name="Oval 25"/>
          <p:cNvSpPr>
            <a:spLocks noChangeArrowheads="1"/>
          </p:cNvSpPr>
          <p:nvPr/>
        </p:nvSpPr>
        <p:spPr bwMode="auto">
          <a:xfrm>
            <a:off x="5651500" y="3716338"/>
            <a:ext cx="503238" cy="504825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23232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292725" y="3789363"/>
            <a:ext cx="555625" cy="555625"/>
            <a:chOff x="3470" y="2205"/>
            <a:chExt cx="499" cy="499"/>
          </a:xfrm>
        </p:grpSpPr>
        <p:sp>
          <p:nvSpPr>
            <p:cNvPr id="12325" name="Oval 27"/>
            <p:cNvSpPr>
              <a:spLocks noChangeArrowheads="1"/>
            </p:cNvSpPr>
            <p:nvPr/>
          </p:nvSpPr>
          <p:spPr bwMode="auto">
            <a:xfrm>
              <a:off x="3470" y="2205"/>
              <a:ext cx="499" cy="499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6" name="Line 28"/>
            <p:cNvSpPr>
              <a:spLocks noChangeShapeType="1"/>
            </p:cNvSpPr>
            <p:nvPr/>
          </p:nvSpPr>
          <p:spPr bwMode="auto">
            <a:xfrm>
              <a:off x="3560" y="2478"/>
              <a:ext cx="3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7" name="Line 29"/>
            <p:cNvSpPr>
              <a:spLocks noChangeShapeType="1"/>
            </p:cNvSpPr>
            <p:nvPr/>
          </p:nvSpPr>
          <p:spPr bwMode="auto">
            <a:xfrm rot="-5400000">
              <a:off x="3560" y="2478"/>
              <a:ext cx="3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5867400" y="3357563"/>
            <a:ext cx="555625" cy="555625"/>
            <a:chOff x="3470" y="2205"/>
            <a:chExt cx="499" cy="499"/>
          </a:xfrm>
        </p:grpSpPr>
        <p:sp>
          <p:nvSpPr>
            <p:cNvPr id="12322" name="Oval 31"/>
            <p:cNvSpPr>
              <a:spLocks noChangeArrowheads="1"/>
            </p:cNvSpPr>
            <p:nvPr/>
          </p:nvSpPr>
          <p:spPr bwMode="auto">
            <a:xfrm>
              <a:off x="3470" y="2205"/>
              <a:ext cx="499" cy="499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3" name="Line 32"/>
            <p:cNvSpPr>
              <a:spLocks noChangeShapeType="1"/>
            </p:cNvSpPr>
            <p:nvPr/>
          </p:nvSpPr>
          <p:spPr bwMode="auto">
            <a:xfrm>
              <a:off x="3560" y="2478"/>
              <a:ext cx="3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4" name="Line 33"/>
            <p:cNvSpPr>
              <a:spLocks noChangeShapeType="1"/>
            </p:cNvSpPr>
            <p:nvPr/>
          </p:nvSpPr>
          <p:spPr bwMode="auto">
            <a:xfrm rot="-5400000">
              <a:off x="3560" y="2478"/>
              <a:ext cx="3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305" name="Oval 35"/>
          <p:cNvSpPr>
            <a:spLocks noChangeArrowheads="1"/>
          </p:cNvSpPr>
          <p:nvPr/>
        </p:nvSpPr>
        <p:spPr bwMode="auto">
          <a:xfrm>
            <a:off x="5580063" y="2924175"/>
            <a:ext cx="503237" cy="504825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23232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395536" y="1772816"/>
            <a:ext cx="2448272" cy="1800200"/>
            <a:chOff x="975" y="2475"/>
            <a:chExt cx="771" cy="622"/>
          </a:xfrm>
        </p:grpSpPr>
        <p:sp>
          <p:nvSpPr>
            <p:cNvPr id="12316" name="Rectangle 38"/>
            <p:cNvSpPr>
              <a:spLocks noChangeArrowheads="1"/>
            </p:cNvSpPr>
            <p:nvPr/>
          </p:nvSpPr>
          <p:spPr bwMode="auto">
            <a:xfrm>
              <a:off x="975" y="2475"/>
              <a:ext cx="694" cy="5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400" dirty="0">
                <a:latin typeface="+mn-lt"/>
              </a:endParaRPr>
            </a:p>
          </p:txBody>
        </p:sp>
        <p:sp>
          <p:nvSpPr>
            <p:cNvPr id="12317" name="WordArt 39"/>
            <p:cNvSpPr>
              <a:spLocks noChangeArrowheads="1" noChangeShapeType="1" noTextEdit="1"/>
            </p:cNvSpPr>
            <p:nvPr/>
          </p:nvSpPr>
          <p:spPr bwMode="auto">
            <a:xfrm>
              <a:off x="1477" y="2517"/>
              <a:ext cx="164" cy="1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Be</a:t>
              </a:r>
              <a:endPara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  <p:sp>
          <p:nvSpPr>
            <p:cNvPr id="12318" name="Text Box 40"/>
            <p:cNvSpPr txBox="1">
              <a:spLocks noChangeArrowheads="1"/>
            </p:cNvSpPr>
            <p:nvPr/>
          </p:nvSpPr>
          <p:spPr bwMode="auto">
            <a:xfrm>
              <a:off x="1014" y="2686"/>
              <a:ext cx="65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 b="1" dirty="0"/>
                <a:t>БЕРИЛЛИЙ</a:t>
              </a:r>
            </a:p>
          </p:txBody>
        </p:sp>
        <p:sp>
          <p:nvSpPr>
            <p:cNvPr id="12319" name="Text Box 41"/>
            <p:cNvSpPr txBox="1">
              <a:spLocks noChangeArrowheads="1"/>
            </p:cNvSpPr>
            <p:nvPr/>
          </p:nvSpPr>
          <p:spPr bwMode="auto">
            <a:xfrm>
              <a:off x="1292" y="2478"/>
              <a:ext cx="15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 b="1" dirty="0"/>
                <a:t>4</a:t>
              </a:r>
            </a:p>
          </p:txBody>
        </p:sp>
        <p:sp>
          <p:nvSpPr>
            <p:cNvPr id="12320" name="Text Box 42"/>
            <p:cNvSpPr txBox="1">
              <a:spLocks noChangeArrowheads="1"/>
            </p:cNvSpPr>
            <p:nvPr/>
          </p:nvSpPr>
          <p:spPr bwMode="auto">
            <a:xfrm>
              <a:off x="975" y="2771"/>
              <a:ext cx="15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 dirty="0"/>
                <a:t>2</a:t>
              </a:r>
            </a:p>
            <a:p>
              <a:r>
                <a:rPr lang="ru-RU" sz="1400" b="1" dirty="0"/>
                <a:t>2</a:t>
              </a:r>
            </a:p>
          </p:txBody>
        </p:sp>
        <p:sp>
          <p:nvSpPr>
            <p:cNvPr id="12321" name="Text Box 43"/>
            <p:cNvSpPr txBox="1">
              <a:spLocks noChangeArrowheads="1"/>
            </p:cNvSpPr>
            <p:nvPr/>
          </p:nvSpPr>
          <p:spPr bwMode="auto">
            <a:xfrm>
              <a:off x="1283" y="2897"/>
              <a:ext cx="46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 b="1" dirty="0"/>
                <a:t>9,0122</a:t>
              </a:r>
            </a:p>
          </p:txBody>
        </p:sp>
      </p:grpSp>
      <p:sp>
        <p:nvSpPr>
          <p:cNvPr id="26668" name="Oval 44"/>
          <p:cNvSpPr>
            <a:spLocks noChangeArrowheads="1"/>
          </p:cNvSpPr>
          <p:nvPr/>
        </p:nvSpPr>
        <p:spPr bwMode="auto">
          <a:xfrm>
            <a:off x="5076825" y="1268413"/>
            <a:ext cx="358775" cy="360362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8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63500" dir="3187806" sx="125000" sy="125000" algn="br" rotWithShape="0">
              <a:srgbClr val="99FFCC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669" name="Oval 45"/>
          <p:cNvSpPr>
            <a:spLocks noChangeArrowheads="1"/>
          </p:cNvSpPr>
          <p:nvPr/>
        </p:nvSpPr>
        <p:spPr bwMode="auto">
          <a:xfrm>
            <a:off x="6011863" y="5661025"/>
            <a:ext cx="358775" cy="360363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8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63500" dir="3187806" sx="125000" sy="125000" algn="br" rotWithShape="0">
              <a:srgbClr val="99FFCC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5364163" y="3357563"/>
            <a:ext cx="555625" cy="555625"/>
            <a:chOff x="3470" y="2205"/>
            <a:chExt cx="499" cy="499"/>
          </a:xfrm>
        </p:grpSpPr>
        <p:sp>
          <p:nvSpPr>
            <p:cNvPr id="12313" name="Oval 47"/>
            <p:cNvSpPr>
              <a:spLocks noChangeArrowheads="1"/>
            </p:cNvSpPr>
            <p:nvPr/>
          </p:nvSpPr>
          <p:spPr bwMode="auto">
            <a:xfrm>
              <a:off x="3470" y="2205"/>
              <a:ext cx="499" cy="499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4" name="Line 48"/>
            <p:cNvSpPr>
              <a:spLocks noChangeShapeType="1"/>
            </p:cNvSpPr>
            <p:nvPr/>
          </p:nvSpPr>
          <p:spPr bwMode="auto">
            <a:xfrm>
              <a:off x="3560" y="2478"/>
              <a:ext cx="3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5" name="Line 49"/>
            <p:cNvSpPr>
              <a:spLocks noChangeShapeType="1"/>
            </p:cNvSpPr>
            <p:nvPr/>
          </p:nvSpPr>
          <p:spPr bwMode="auto">
            <a:xfrm rot="-5400000">
              <a:off x="3560" y="2478"/>
              <a:ext cx="3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310" name="Oval 50"/>
          <p:cNvSpPr>
            <a:spLocks noChangeArrowheads="1"/>
          </p:cNvSpPr>
          <p:nvPr/>
        </p:nvSpPr>
        <p:spPr bwMode="auto">
          <a:xfrm>
            <a:off x="5795963" y="3068638"/>
            <a:ext cx="503237" cy="504825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23232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1" name="Oval 34"/>
          <p:cNvSpPr>
            <a:spLocks noChangeArrowheads="1"/>
          </p:cNvSpPr>
          <p:nvPr/>
        </p:nvSpPr>
        <p:spPr bwMode="auto">
          <a:xfrm>
            <a:off x="4932363" y="3357563"/>
            <a:ext cx="503237" cy="504825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23232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2" name="Oval 36"/>
          <p:cNvSpPr>
            <a:spLocks noChangeArrowheads="1"/>
          </p:cNvSpPr>
          <p:nvPr/>
        </p:nvSpPr>
        <p:spPr bwMode="auto">
          <a:xfrm>
            <a:off x="5076825" y="3644900"/>
            <a:ext cx="503238" cy="504825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23232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755576" y="52292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AutoShape 11"/>
          <p:cNvSpPr>
            <a:spLocks noChangeArrowheads="1"/>
          </p:cNvSpPr>
          <p:nvPr/>
        </p:nvSpPr>
        <p:spPr bwMode="auto">
          <a:xfrm>
            <a:off x="1288976" y="5381600"/>
            <a:ext cx="304800" cy="685800"/>
          </a:xfrm>
          <a:prstGeom prst="downArrow">
            <a:avLst>
              <a:gd name="adj1" fmla="val 32352"/>
              <a:gd name="adj2" fmla="val 8603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AutoShape 13"/>
          <p:cNvSpPr>
            <a:spLocks noChangeArrowheads="1"/>
          </p:cNvSpPr>
          <p:nvPr/>
        </p:nvSpPr>
        <p:spPr bwMode="auto">
          <a:xfrm>
            <a:off x="907976" y="5305400"/>
            <a:ext cx="304800" cy="685800"/>
          </a:xfrm>
          <a:prstGeom prst="upArrow">
            <a:avLst>
              <a:gd name="adj1" fmla="val 32352"/>
              <a:gd name="adj2" fmla="val 754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0" lang="ru-RU" i="1">
              <a:latin typeface="Arial" pitchFamily="34" charset="0"/>
            </a:endParaRP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2555776" y="4797152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AutoShape 11"/>
          <p:cNvSpPr>
            <a:spLocks noChangeArrowheads="1"/>
          </p:cNvSpPr>
          <p:nvPr/>
        </p:nvSpPr>
        <p:spPr bwMode="auto">
          <a:xfrm>
            <a:off x="3089176" y="4949552"/>
            <a:ext cx="304800" cy="685800"/>
          </a:xfrm>
          <a:prstGeom prst="downArrow">
            <a:avLst>
              <a:gd name="adj1" fmla="val 32352"/>
              <a:gd name="adj2" fmla="val 8603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AutoShape 13"/>
          <p:cNvSpPr>
            <a:spLocks noChangeArrowheads="1"/>
          </p:cNvSpPr>
          <p:nvPr/>
        </p:nvSpPr>
        <p:spPr bwMode="auto">
          <a:xfrm>
            <a:off x="2708176" y="4873352"/>
            <a:ext cx="304800" cy="685800"/>
          </a:xfrm>
          <a:prstGeom prst="upArrow">
            <a:avLst>
              <a:gd name="adj1" fmla="val 32352"/>
              <a:gd name="adj2" fmla="val 754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0" lang="ru-RU" i="1">
              <a:latin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0" y="5373216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+mn-lt"/>
              </a:rPr>
              <a:t>1s</a:t>
            </a:r>
            <a:endParaRPr lang="ru-RU" sz="4400" dirty="0">
              <a:latin typeface="+mn-lt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763688" y="5013176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+mn-lt"/>
              </a:rPr>
              <a:t>2s</a:t>
            </a:r>
            <a:endParaRPr lang="ru-RU" sz="4400" dirty="0">
              <a:latin typeface="+mn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27 -0.00162 C 0.10989 -0.05179 0.24566 0.04462 0.28402 0.21618 C 0.32309 0.38774 0.24878 0.56971 0.12031 0.62127 C -0.00816 0.67237 -0.14427 0.57387 -0.18247 0.40162 C -0.22118 0.23029 -0.14792 0.04948 -0.01927 -0.00162 Z " pathEditMode="relative" rAng="-994044" ptsTypes="fffff">
                                      <p:cBhvr>
                                        <p:cTn id="6" dur="2000" fill="hold"/>
                                        <p:tgtEl>
                                          <p:spTgt spid="26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0" y="31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7341E-7 C 0.01424 0.1163 -0.04375 0.2259 -0.12969 0.24462 C -0.21511 0.26312 -0.29653 0.18358 -0.31076 0.06751 C -0.325 -0.04902 -0.26667 -0.15861 -0.18108 -0.17711 C -0.09531 -0.19561 -0.01424 -0.1163 1.11111E-6 1.7341E-7 Z " pathEditMode="relative" rAng="4847845" ptsTypes="fffff">
                                      <p:cBhvr>
                                        <p:cTn id="8" dur="2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0" y="34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1341 C -0.02205 -0.09688 0.02326 -0.21364 0.10468 -0.24671 C 0.18628 -0.28092 0.27309 -0.21873 0.29878 -0.10913 C 0.32465 0.00116 0.27934 0.11723 0.19791 0.15121 C 0.11632 0.18497 0.02934 0.1237 0.00347 0.01341 Z " pathEditMode="relative" rAng="15163313" ptsTypes="fffff">
                                      <p:cBhvr>
                                        <p:cTn id="10" dur="2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0" y="-62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00139 C -0.12517 0.04 -0.25555 -0.06567 -0.28784 -0.23885 C -0.32066 -0.41318 -0.24184 -0.58867 -0.11423 -0.63237 C 0.01389 -0.67469 0.14462 -0.56671 0.17691 -0.39284 C 0.2092 -0.21919 0.1316 -0.0437 0.00348 -0.00139 Z " pathEditMode="relative" rAng="9967440" ptsTypes="fffff">
                                      <p:cBhvr>
                                        <p:cTn id="12" dur="2000" fill="hold"/>
                                        <p:tgtEl>
                                          <p:spTgt spid="266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0" y="-3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3" grpId="0" animBg="1"/>
      <p:bldP spid="26644" grpId="0" animBg="1"/>
      <p:bldP spid="26668" grpId="0" animBg="1"/>
      <p:bldP spid="26669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260648"/>
            <a:ext cx="6336704" cy="523875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Планетарная модель атома </a:t>
            </a:r>
            <a:r>
              <a:rPr lang="ru-RU" sz="2400" b="1" dirty="0" err="1" smtClean="0"/>
              <a:t>берилия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 smtClean="0"/>
          </a:p>
        </p:txBody>
      </p: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395536" y="1772816"/>
            <a:ext cx="2448272" cy="1800200"/>
            <a:chOff x="975" y="2475"/>
            <a:chExt cx="771" cy="622"/>
          </a:xfrm>
        </p:grpSpPr>
        <p:sp>
          <p:nvSpPr>
            <p:cNvPr id="12316" name="Rectangle 38"/>
            <p:cNvSpPr>
              <a:spLocks noChangeArrowheads="1"/>
            </p:cNvSpPr>
            <p:nvPr/>
          </p:nvSpPr>
          <p:spPr bwMode="auto">
            <a:xfrm>
              <a:off x="975" y="2475"/>
              <a:ext cx="694" cy="5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400" dirty="0">
                <a:latin typeface="+mn-lt"/>
              </a:endParaRPr>
            </a:p>
          </p:txBody>
        </p:sp>
        <p:sp>
          <p:nvSpPr>
            <p:cNvPr id="12317" name="WordArt 39"/>
            <p:cNvSpPr>
              <a:spLocks noChangeArrowheads="1" noChangeShapeType="1" noTextEdit="1"/>
            </p:cNvSpPr>
            <p:nvPr/>
          </p:nvSpPr>
          <p:spPr bwMode="auto">
            <a:xfrm>
              <a:off x="1477" y="2517"/>
              <a:ext cx="164" cy="1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Be</a:t>
              </a:r>
              <a:endPara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  <p:sp>
          <p:nvSpPr>
            <p:cNvPr id="12318" name="Text Box 40"/>
            <p:cNvSpPr txBox="1">
              <a:spLocks noChangeArrowheads="1"/>
            </p:cNvSpPr>
            <p:nvPr/>
          </p:nvSpPr>
          <p:spPr bwMode="auto">
            <a:xfrm>
              <a:off x="1014" y="2686"/>
              <a:ext cx="65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 b="1" dirty="0"/>
                <a:t>БЕРИЛЛИЙ</a:t>
              </a:r>
            </a:p>
          </p:txBody>
        </p:sp>
        <p:sp>
          <p:nvSpPr>
            <p:cNvPr id="12319" name="Text Box 41"/>
            <p:cNvSpPr txBox="1">
              <a:spLocks noChangeArrowheads="1"/>
            </p:cNvSpPr>
            <p:nvPr/>
          </p:nvSpPr>
          <p:spPr bwMode="auto">
            <a:xfrm>
              <a:off x="1292" y="2478"/>
              <a:ext cx="15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 b="1" dirty="0"/>
                <a:t>4</a:t>
              </a:r>
            </a:p>
          </p:txBody>
        </p:sp>
        <p:sp>
          <p:nvSpPr>
            <p:cNvPr id="12320" name="Text Box 42"/>
            <p:cNvSpPr txBox="1">
              <a:spLocks noChangeArrowheads="1"/>
            </p:cNvSpPr>
            <p:nvPr/>
          </p:nvSpPr>
          <p:spPr bwMode="auto">
            <a:xfrm>
              <a:off x="975" y="2771"/>
              <a:ext cx="15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 dirty="0"/>
                <a:t>2</a:t>
              </a:r>
            </a:p>
            <a:p>
              <a:r>
                <a:rPr lang="ru-RU" sz="1400" b="1" dirty="0"/>
                <a:t>2</a:t>
              </a:r>
            </a:p>
          </p:txBody>
        </p:sp>
        <p:sp>
          <p:nvSpPr>
            <p:cNvPr id="12321" name="Text Box 43"/>
            <p:cNvSpPr txBox="1">
              <a:spLocks noChangeArrowheads="1"/>
            </p:cNvSpPr>
            <p:nvPr/>
          </p:nvSpPr>
          <p:spPr bwMode="auto">
            <a:xfrm>
              <a:off x="1283" y="2897"/>
              <a:ext cx="46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 b="1" dirty="0"/>
                <a:t>9,0122</a:t>
              </a:r>
            </a:p>
          </p:txBody>
        </p:sp>
      </p:grp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755576" y="52292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AutoShape 11"/>
          <p:cNvSpPr>
            <a:spLocks noChangeArrowheads="1"/>
          </p:cNvSpPr>
          <p:nvPr/>
        </p:nvSpPr>
        <p:spPr bwMode="auto">
          <a:xfrm>
            <a:off x="1288976" y="5381600"/>
            <a:ext cx="304800" cy="685800"/>
          </a:xfrm>
          <a:prstGeom prst="downArrow">
            <a:avLst>
              <a:gd name="adj1" fmla="val 32352"/>
              <a:gd name="adj2" fmla="val 8603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AutoShape 13"/>
          <p:cNvSpPr>
            <a:spLocks noChangeArrowheads="1"/>
          </p:cNvSpPr>
          <p:nvPr/>
        </p:nvSpPr>
        <p:spPr bwMode="auto">
          <a:xfrm>
            <a:off x="907976" y="5305400"/>
            <a:ext cx="304800" cy="685800"/>
          </a:xfrm>
          <a:prstGeom prst="upArrow">
            <a:avLst>
              <a:gd name="adj1" fmla="val 32352"/>
              <a:gd name="adj2" fmla="val 754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0" lang="ru-RU" i="1">
              <a:latin typeface="Arial" pitchFamily="34" charset="0"/>
            </a:endParaRP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2555776" y="4797152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AutoShape 11"/>
          <p:cNvSpPr>
            <a:spLocks noChangeArrowheads="1"/>
          </p:cNvSpPr>
          <p:nvPr/>
        </p:nvSpPr>
        <p:spPr bwMode="auto">
          <a:xfrm>
            <a:off x="3089176" y="4949552"/>
            <a:ext cx="304800" cy="685800"/>
          </a:xfrm>
          <a:prstGeom prst="downArrow">
            <a:avLst>
              <a:gd name="adj1" fmla="val 32352"/>
              <a:gd name="adj2" fmla="val 8603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AutoShape 13"/>
          <p:cNvSpPr>
            <a:spLocks noChangeArrowheads="1"/>
          </p:cNvSpPr>
          <p:nvPr/>
        </p:nvSpPr>
        <p:spPr bwMode="auto">
          <a:xfrm>
            <a:off x="2708176" y="4873352"/>
            <a:ext cx="304800" cy="685800"/>
          </a:xfrm>
          <a:prstGeom prst="upArrow">
            <a:avLst>
              <a:gd name="adj1" fmla="val 32352"/>
              <a:gd name="adj2" fmla="val 754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0" lang="ru-RU" i="1">
              <a:latin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0" y="5373216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+mn-lt"/>
              </a:rPr>
              <a:t>1s</a:t>
            </a:r>
            <a:endParaRPr lang="ru-RU" sz="4400" dirty="0">
              <a:latin typeface="+mn-lt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763688" y="5013176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+mn-lt"/>
              </a:rPr>
              <a:t>2s</a:t>
            </a:r>
            <a:endParaRPr lang="ru-RU" sz="4400" dirty="0">
              <a:latin typeface="+mn-lt"/>
            </a:endParaRPr>
          </a:p>
        </p:txBody>
      </p:sp>
      <p:grpSp>
        <p:nvGrpSpPr>
          <p:cNvPr id="46" name="Group 14"/>
          <p:cNvGrpSpPr>
            <a:grpSpLocks/>
          </p:cNvGrpSpPr>
          <p:nvPr/>
        </p:nvGrpSpPr>
        <p:grpSpPr bwMode="auto">
          <a:xfrm>
            <a:off x="4283968" y="4581128"/>
            <a:ext cx="2520280" cy="936104"/>
            <a:chOff x="3648" y="1872"/>
            <a:chExt cx="1272" cy="408"/>
          </a:xfrm>
        </p:grpSpPr>
        <p:sp>
          <p:nvSpPr>
            <p:cNvPr id="47" name="Rectangle 8"/>
            <p:cNvSpPr>
              <a:spLocks noChangeArrowheads="1"/>
            </p:cNvSpPr>
            <p:nvPr/>
          </p:nvSpPr>
          <p:spPr bwMode="auto">
            <a:xfrm>
              <a:off x="3648" y="1872"/>
              <a:ext cx="408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Rectangle 9"/>
            <p:cNvSpPr>
              <a:spLocks noChangeArrowheads="1"/>
            </p:cNvSpPr>
            <p:nvPr/>
          </p:nvSpPr>
          <p:spPr bwMode="auto">
            <a:xfrm>
              <a:off x="4080" y="1872"/>
              <a:ext cx="408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Rectangle 10"/>
            <p:cNvSpPr>
              <a:spLocks noChangeArrowheads="1"/>
            </p:cNvSpPr>
            <p:nvPr/>
          </p:nvSpPr>
          <p:spPr bwMode="auto">
            <a:xfrm>
              <a:off x="4512" y="1872"/>
              <a:ext cx="408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3491880" y="4653136"/>
            <a:ext cx="8435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+mn-lt"/>
              </a:rPr>
              <a:t>2</a:t>
            </a:r>
            <a:r>
              <a:rPr lang="en-US" sz="4400" b="1" dirty="0" smtClean="0">
                <a:latin typeface="+mn-lt"/>
              </a:rPr>
              <a:t>p</a:t>
            </a:r>
            <a:endParaRPr lang="ru-RU" sz="4400" dirty="0">
              <a:latin typeface="+mn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5" name="Picture 4" descr="http://www.klass39.ru/wp-content/uploads/2014/10/001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59" y="0"/>
            <a:ext cx="9144859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403648" y="1556792"/>
            <a:ext cx="720080" cy="4104456"/>
          </a:xfrm>
          <a:prstGeom prst="rect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1988840"/>
            <a:ext cx="6048672" cy="432048"/>
          </a:xfrm>
          <a:prstGeom prst="rect">
            <a:avLst/>
          </a:prstGeom>
          <a:noFill/>
          <a:ln w="825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400" b="1" dirty="0" smtClean="0">
                <a:solidFill>
                  <a:srgbClr val="C00000"/>
                </a:solidFill>
              </a:rPr>
              <a:t>Заполнение атомных </a:t>
            </a:r>
            <a:r>
              <a:rPr lang="ru-RU" sz="3400" b="1" dirty="0" err="1" smtClean="0">
                <a:solidFill>
                  <a:srgbClr val="C00000"/>
                </a:solidFill>
              </a:rPr>
              <a:t>орбиталей</a:t>
            </a:r>
            <a:r>
              <a:rPr lang="ru-RU" sz="3400" b="1" dirty="0" smtClean="0">
                <a:solidFill>
                  <a:srgbClr val="C00000"/>
                </a:solidFill>
              </a:rPr>
              <a:t> электронами 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229600" cy="4525963"/>
          </a:xfrm>
        </p:spPr>
        <p:txBody>
          <a:bodyPr/>
          <a:lstStyle/>
          <a:p>
            <a:pPr eaLnBrk="1" hangingPunct="1">
              <a:buNone/>
            </a:pPr>
            <a:r>
              <a:rPr lang="ru-RU" b="1" dirty="0" smtClean="0">
                <a:solidFill>
                  <a:srgbClr val="C00000"/>
                </a:solidFill>
              </a:rPr>
              <a:t>2) Принцип </a:t>
            </a:r>
            <a:r>
              <a:rPr lang="ru-RU" b="1" dirty="0" err="1" smtClean="0">
                <a:solidFill>
                  <a:srgbClr val="C00000"/>
                </a:solidFill>
              </a:rPr>
              <a:t>Хунда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</a:p>
          <a:p>
            <a:pPr eaLnBrk="1" hangingPunct="1"/>
            <a:r>
              <a:rPr lang="ru-RU" b="1" dirty="0" smtClean="0">
                <a:solidFill>
                  <a:schemeClr val="tx1"/>
                </a:solidFill>
              </a:rPr>
              <a:t>Устойчивому состоянию атома соответствует такое распределение  электронов в пределах энергетического подуровня, при котором абсолютное значение </a:t>
            </a:r>
            <a:r>
              <a:rPr lang="ru-RU" b="1" dirty="0" smtClean="0">
                <a:solidFill>
                  <a:srgbClr val="FF0000"/>
                </a:solidFill>
              </a:rPr>
              <a:t>суммарного спина</a:t>
            </a:r>
            <a:r>
              <a:rPr lang="ru-RU" b="1" dirty="0" smtClean="0">
                <a:solidFill>
                  <a:schemeClr val="tx1"/>
                </a:solidFill>
              </a:rPr>
              <a:t> атома максимально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80</a:t>
            </a:fld>
            <a:endParaRPr lang="ru-RU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707904" y="5301208"/>
            <a:ext cx="2019300" cy="647700"/>
            <a:chOff x="3648" y="2064"/>
            <a:chExt cx="1272" cy="408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3648" y="2064"/>
              <a:ext cx="408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4080" y="2064"/>
              <a:ext cx="408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4512" y="2064"/>
              <a:ext cx="408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3936504" y="5377408"/>
            <a:ext cx="215900" cy="431800"/>
          </a:xfrm>
          <a:prstGeom prst="upArrow">
            <a:avLst>
              <a:gd name="adj1" fmla="val 32352"/>
              <a:gd name="adj2" fmla="val 6703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4622304" y="5377408"/>
            <a:ext cx="215900" cy="431800"/>
          </a:xfrm>
          <a:prstGeom prst="upArrow">
            <a:avLst>
              <a:gd name="adj1" fmla="val 32352"/>
              <a:gd name="adj2" fmla="val 6703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5308104" y="5377408"/>
            <a:ext cx="215900" cy="431800"/>
          </a:xfrm>
          <a:prstGeom prst="upArrow">
            <a:avLst>
              <a:gd name="adj1" fmla="val 32352"/>
              <a:gd name="adj2" fmla="val 6703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3851920" y="6093296"/>
            <a:ext cx="185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kumimoji="0" lang="ru-RU" sz="2400" b="1" dirty="0">
                <a:solidFill>
                  <a:srgbClr val="C00000"/>
                </a:solidFill>
                <a:latin typeface="Arial" pitchFamily="34" charset="0"/>
              </a:rPr>
              <a:t>Разрешено</a:t>
            </a:r>
          </a:p>
        </p:txBody>
      </p:sp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6948264" y="5373216"/>
            <a:ext cx="2019300" cy="647700"/>
            <a:chOff x="3648" y="1872"/>
            <a:chExt cx="1272" cy="408"/>
          </a:xfrm>
        </p:grpSpPr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3648" y="1872"/>
              <a:ext cx="408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4080" y="1872"/>
              <a:ext cx="408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4512" y="1872"/>
              <a:ext cx="408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7168927" y="5470054"/>
            <a:ext cx="215900" cy="433387"/>
          </a:xfrm>
          <a:prstGeom prst="upArrow">
            <a:avLst>
              <a:gd name="adj1" fmla="val 32352"/>
              <a:gd name="adj2" fmla="val 6728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0" lang="ru-RU" i="1">
              <a:latin typeface="Arial" pitchFamily="34" charset="0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8548464" y="5449416"/>
            <a:ext cx="215900" cy="433388"/>
          </a:xfrm>
          <a:prstGeom prst="upArrow">
            <a:avLst>
              <a:gd name="adj1" fmla="val 32352"/>
              <a:gd name="adj2" fmla="val 6728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0" lang="ru-RU" i="1">
              <a:latin typeface="Arial" pitchFamily="34" charset="0"/>
            </a:endParaRPr>
          </a:p>
        </p:txBody>
      </p:sp>
      <p:sp>
        <p:nvSpPr>
          <p:cNvPr id="18" name="AutoShape 22"/>
          <p:cNvSpPr>
            <a:spLocks noChangeArrowheads="1"/>
          </p:cNvSpPr>
          <p:nvPr/>
        </p:nvSpPr>
        <p:spPr bwMode="auto">
          <a:xfrm>
            <a:off x="7862664" y="5449416"/>
            <a:ext cx="215900" cy="504825"/>
          </a:xfrm>
          <a:prstGeom prst="downArrow">
            <a:avLst>
              <a:gd name="adj1" fmla="val 32352"/>
              <a:gd name="adj2" fmla="val 8940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7329264" y="6059016"/>
            <a:ext cx="1528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2000" b="1" dirty="0">
                <a:solidFill>
                  <a:srgbClr val="6600FF"/>
                </a:solidFill>
              </a:rPr>
              <a:t>Запрещено!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0"/>
            <a:ext cx="7643834" cy="1357322"/>
          </a:xfrm>
        </p:spPr>
        <p:txBody>
          <a:bodyPr>
            <a:noAutofit/>
          </a:bodyPr>
          <a:lstStyle/>
          <a:p>
            <a:r>
              <a:rPr lang="ru-RU" sz="3400" b="1" dirty="0">
                <a:solidFill>
                  <a:srgbClr val="C00000"/>
                </a:solidFill>
              </a:rPr>
              <a:t>Правила заполнения энергетических уровней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357298"/>
            <a:ext cx="8229600" cy="648072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Правило </a:t>
            </a:r>
            <a:r>
              <a:rPr lang="ru-RU" b="1" dirty="0" err="1">
                <a:solidFill>
                  <a:srgbClr val="C00000"/>
                </a:solidFill>
              </a:rPr>
              <a:t>Хунда</a:t>
            </a:r>
            <a:endParaRPr lang="ru-RU" b="1" dirty="0">
              <a:solidFill>
                <a:srgbClr val="C00000"/>
              </a:solidFill>
            </a:endParaRPr>
          </a:p>
          <a:p>
            <a:endParaRPr lang="ru-RU" sz="2800" dirty="0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85720" y="2071678"/>
            <a:ext cx="4392488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kumimoji="0" lang="ru-RU" b="1" dirty="0">
                <a:latin typeface="Arial" pitchFamily="34" charset="0"/>
              </a:rPr>
              <a:t>Если, например, в трех </a:t>
            </a:r>
          </a:p>
          <a:p>
            <a:pPr algn="l"/>
            <a:r>
              <a:rPr kumimoji="0" lang="en-US" b="1" i="1" dirty="0">
                <a:latin typeface="Arial" pitchFamily="34" charset="0"/>
              </a:rPr>
              <a:t>p</a:t>
            </a:r>
            <a:r>
              <a:rPr kumimoji="0" lang="ru-RU" b="1" dirty="0">
                <a:latin typeface="Arial" pitchFamily="34" charset="0"/>
              </a:rPr>
              <a:t>-ячейках атома </a:t>
            </a:r>
            <a:r>
              <a:rPr kumimoji="0" lang="ru-RU" b="1" dirty="0">
                <a:solidFill>
                  <a:srgbClr val="D60093"/>
                </a:solidFill>
                <a:latin typeface="Arial" pitchFamily="34" charset="0"/>
              </a:rPr>
              <a:t>азота</a:t>
            </a:r>
            <a:r>
              <a:rPr kumimoji="0" lang="ru-RU" b="1" dirty="0">
                <a:latin typeface="Arial" pitchFamily="34" charset="0"/>
              </a:rPr>
              <a:t> необходимо распределить три электрона, то они будут располагаться каждый в отдельной ячейке, т.е. размещаться на трех разных </a:t>
            </a:r>
          </a:p>
          <a:p>
            <a:pPr algn="l"/>
            <a:r>
              <a:rPr kumimoji="0" lang="en-US" b="1" i="1" dirty="0">
                <a:latin typeface="Arial" pitchFamily="34" charset="0"/>
              </a:rPr>
              <a:t>p</a:t>
            </a:r>
            <a:r>
              <a:rPr kumimoji="0" lang="ru-RU" b="1" dirty="0">
                <a:latin typeface="Arial" pitchFamily="34" charset="0"/>
              </a:rPr>
              <a:t>-</a:t>
            </a:r>
            <a:r>
              <a:rPr kumimoji="0" lang="ru-RU" b="1" dirty="0" err="1">
                <a:latin typeface="Arial" pitchFamily="34" charset="0"/>
              </a:rPr>
              <a:t>орбиталях</a:t>
            </a:r>
            <a:r>
              <a:rPr kumimoji="0" lang="ru-RU" b="1" dirty="0">
                <a:latin typeface="Arial" pitchFamily="34" charset="0"/>
              </a:rPr>
              <a:t>:</a:t>
            </a:r>
          </a:p>
          <a:p>
            <a:pPr algn="l"/>
            <a:r>
              <a:rPr kumimoji="0" lang="ru-RU" b="1" dirty="0">
                <a:latin typeface="Arial" pitchFamily="34" charset="0"/>
              </a:rPr>
              <a:t>в этом случае суммарный спин равен </a:t>
            </a:r>
            <a:r>
              <a:rPr kumimoji="0" lang="ru-RU" b="1" dirty="0" smtClean="0">
                <a:latin typeface="Arial" pitchFamily="34" charset="0"/>
              </a:rPr>
              <a:t>+3/2 </a:t>
            </a:r>
            <a:r>
              <a:rPr kumimoji="0" lang="ru-RU" b="1" dirty="0">
                <a:latin typeface="Arial" pitchFamily="34" charset="0"/>
              </a:rPr>
              <a:t>, поскольку его проекция равна </a:t>
            </a:r>
          </a:p>
          <a:p>
            <a:pPr algn="l"/>
            <a:r>
              <a:rPr kumimoji="0" lang="en-US" sz="2800" b="1" dirty="0">
                <a:solidFill>
                  <a:srgbClr val="D60093"/>
                </a:solidFill>
                <a:latin typeface="Arial" pitchFamily="34" charset="0"/>
              </a:rPr>
              <a:t>m</a:t>
            </a:r>
            <a:r>
              <a:rPr kumimoji="0" lang="en-US" b="1" dirty="0">
                <a:solidFill>
                  <a:srgbClr val="D60093"/>
                </a:solidFill>
                <a:latin typeface="Arial" pitchFamily="34" charset="0"/>
              </a:rPr>
              <a:t>s</a:t>
            </a:r>
            <a:r>
              <a:rPr kumimoji="0" lang="ru-RU" b="1" dirty="0">
                <a:solidFill>
                  <a:srgbClr val="D60093"/>
                </a:solidFill>
                <a:latin typeface="Arial" pitchFamily="34" charset="0"/>
              </a:rPr>
              <a:t> = </a:t>
            </a:r>
            <a:r>
              <a:rPr kumimoji="0" lang="ru-RU" b="1" dirty="0">
                <a:latin typeface="Arial" pitchFamily="34" charset="0"/>
              </a:rPr>
              <a:t>+</a:t>
            </a:r>
            <a:r>
              <a:rPr kumimoji="0" lang="ru-RU" b="1" dirty="0" smtClean="0">
                <a:latin typeface="Arial" pitchFamily="34" charset="0"/>
              </a:rPr>
              <a:t>1/2+1/2+1/2</a:t>
            </a:r>
            <a:r>
              <a:rPr kumimoji="0" lang="ru-RU" b="1" dirty="0" smtClean="0">
                <a:solidFill>
                  <a:srgbClr val="D60093"/>
                </a:solidFill>
                <a:latin typeface="Arial" pitchFamily="34" charset="0"/>
              </a:rPr>
              <a:t>=+3/2 </a:t>
            </a:r>
            <a:r>
              <a:rPr kumimoji="0" lang="ru-RU" b="1" dirty="0">
                <a:solidFill>
                  <a:srgbClr val="D60093"/>
                </a:solidFill>
                <a:latin typeface="Arial" pitchFamily="34" charset="0"/>
              </a:rPr>
              <a:t>. </a:t>
            </a:r>
          </a:p>
          <a:p>
            <a:pPr algn="l"/>
            <a:endParaRPr kumimoji="0" lang="ru-RU" dirty="0">
              <a:latin typeface="Arial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259632" y="5589240"/>
            <a:ext cx="2019300" cy="647700"/>
            <a:chOff x="3648" y="2064"/>
            <a:chExt cx="1272" cy="408"/>
          </a:xfrm>
        </p:grpSpPr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3648" y="2064"/>
              <a:ext cx="408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8" name="Rectangle 8"/>
            <p:cNvSpPr>
              <a:spLocks noChangeArrowheads="1"/>
            </p:cNvSpPr>
            <p:nvPr/>
          </p:nvSpPr>
          <p:spPr bwMode="auto">
            <a:xfrm>
              <a:off x="4080" y="2064"/>
              <a:ext cx="408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>
              <a:off x="4512" y="2064"/>
              <a:ext cx="408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1560240" y="5665440"/>
            <a:ext cx="215900" cy="431800"/>
          </a:xfrm>
          <a:prstGeom prst="upArrow">
            <a:avLst>
              <a:gd name="adj1" fmla="val 32352"/>
              <a:gd name="adj2" fmla="val 6703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2246040" y="5665440"/>
            <a:ext cx="215900" cy="431800"/>
          </a:xfrm>
          <a:prstGeom prst="upArrow">
            <a:avLst>
              <a:gd name="adj1" fmla="val 32352"/>
              <a:gd name="adj2" fmla="val 6703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2931840" y="5665440"/>
            <a:ext cx="215900" cy="431800"/>
          </a:xfrm>
          <a:prstGeom prst="upArrow">
            <a:avLst>
              <a:gd name="adj1" fmla="val 32352"/>
              <a:gd name="adj2" fmla="val 6703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788024" y="2276872"/>
            <a:ext cx="4176464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kumimoji="0" lang="ru-RU" b="1" dirty="0">
                <a:latin typeface="Arial" pitchFamily="34" charset="0"/>
              </a:rPr>
              <a:t>Эти же три электрона </a:t>
            </a:r>
            <a:r>
              <a:rPr kumimoji="0" lang="ru-RU" b="1" dirty="0">
                <a:solidFill>
                  <a:srgbClr val="FF0000"/>
                </a:solidFill>
                <a:latin typeface="Arial" pitchFamily="34" charset="0"/>
              </a:rPr>
              <a:t>не могут </a:t>
            </a:r>
            <a:r>
              <a:rPr kumimoji="0" lang="ru-RU" b="1" dirty="0">
                <a:latin typeface="Arial" pitchFamily="34" charset="0"/>
              </a:rPr>
              <a:t>быть расположены </a:t>
            </a:r>
          </a:p>
          <a:p>
            <a:pPr algn="l"/>
            <a:r>
              <a:rPr kumimoji="0" lang="ru-RU" b="1" dirty="0">
                <a:latin typeface="Arial" pitchFamily="34" charset="0"/>
              </a:rPr>
              <a:t>таким образом</a:t>
            </a:r>
            <a:r>
              <a:rPr kumimoji="0" lang="ru-RU" b="1" dirty="0" smtClean="0">
                <a:latin typeface="Arial" pitchFamily="34" charset="0"/>
              </a:rPr>
              <a:t>,</a:t>
            </a:r>
          </a:p>
          <a:p>
            <a:r>
              <a:rPr lang="ru-RU" b="1" dirty="0" smtClean="0">
                <a:latin typeface="Arial" pitchFamily="34" charset="0"/>
              </a:rPr>
              <a:t>потому что тогда проекция суммарного спина</a:t>
            </a:r>
            <a:r>
              <a:rPr lang="ru-RU" b="1" dirty="0" smtClean="0">
                <a:solidFill>
                  <a:schemeClr val="hlink"/>
                </a:solidFill>
                <a:latin typeface="Arial" pitchFamily="34" charset="0"/>
              </a:rPr>
              <a:t>     </a:t>
            </a:r>
          </a:p>
          <a:p>
            <a:r>
              <a:rPr lang="en-US" sz="2800" b="1" dirty="0" smtClean="0">
                <a:solidFill>
                  <a:srgbClr val="D60093"/>
                </a:solidFill>
                <a:latin typeface="Arial" pitchFamily="34" charset="0"/>
              </a:rPr>
              <a:t>m</a:t>
            </a:r>
            <a:r>
              <a:rPr lang="en-US" b="1" dirty="0" smtClean="0">
                <a:solidFill>
                  <a:srgbClr val="D60093"/>
                </a:solidFill>
                <a:latin typeface="Arial" pitchFamily="34" charset="0"/>
              </a:rPr>
              <a:t>s </a:t>
            </a:r>
            <a:r>
              <a:rPr lang="ru-RU" b="1" dirty="0" smtClean="0">
                <a:solidFill>
                  <a:srgbClr val="D60093"/>
                </a:solidFill>
                <a:latin typeface="Arial" pitchFamily="34" charset="0"/>
              </a:rPr>
              <a:t>= </a:t>
            </a:r>
            <a:r>
              <a:rPr lang="ru-RU" b="1" dirty="0" smtClean="0">
                <a:latin typeface="Arial" pitchFamily="34" charset="0"/>
              </a:rPr>
              <a:t>+1/2-1/2+1/2</a:t>
            </a:r>
            <a:r>
              <a:rPr lang="ru-RU" b="1" dirty="0" smtClean="0">
                <a:solidFill>
                  <a:srgbClr val="D60093"/>
                </a:solidFill>
                <a:latin typeface="Arial" pitchFamily="34" charset="0"/>
              </a:rPr>
              <a:t>=+1/2 .</a:t>
            </a:r>
          </a:p>
          <a:p>
            <a:pPr algn="l"/>
            <a:endParaRPr kumimoji="0" lang="ru-RU" b="1" dirty="0">
              <a:latin typeface="Arial" pitchFamily="34" charset="0"/>
            </a:endParaRPr>
          </a:p>
          <a:p>
            <a:pPr algn="l"/>
            <a:endParaRPr kumimoji="0" lang="ru-RU" dirty="0">
              <a:latin typeface="Arial" pitchFamily="34" charset="0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940152" y="5301208"/>
            <a:ext cx="2019300" cy="647700"/>
            <a:chOff x="3648" y="1872"/>
            <a:chExt cx="1272" cy="408"/>
          </a:xfrm>
        </p:grpSpPr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3648" y="1872"/>
              <a:ext cx="408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4080" y="1872"/>
              <a:ext cx="408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4512" y="1872"/>
              <a:ext cx="408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6160815" y="5398046"/>
            <a:ext cx="215900" cy="433387"/>
          </a:xfrm>
          <a:prstGeom prst="upArrow">
            <a:avLst>
              <a:gd name="adj1" fmla="val 32352"/>
              <a:gd name="adj2" fmla="val 6728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0" lang="ru-RU" i="1">
              <a:latin typeface="Arial" pitchFamily="34" charset="0"/>
            </a:endParaRPr>
          </a:p>
        </p:txBody>
      </p: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7540352" y="5377408"/>
            <a:ext cx="215900" cy="433388"/>
          </a:xfrm>
          <a:prstGeom prst="upArrow">
            <a:avLst>
              <a:gd name="adj1" fmla="val 32352"/>
              <a:gd name="adj2" fmla="val 6728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0" lang="ru-RU" i="1">
              <a:latin typeface="Arial" pitchFamily="34" charset="0"/>
            </a:endParaRP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>
            <a:off x="6854552" y="5377408"/>
            <a:ext cx="215900" cy="504825"/>
          </a:xfrm>
          <a:prstGeom prst="downArrow">
            <a:avLst>
              <a:gd name="adj1" fmla="val 32352"/>
              <a:gd name="adj2" fmla="val 8940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6321152" y="5987008"/>
            <a:ext cx="1528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2000" b="1" dirty="0">
                <a:solidFill>
                  <a:srgbClr val="6600FF"/>
                </a:solidFill>
              </a:rPr>
              <a:t>Запрещено!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1403648" y="6400800"/>
            <a:ext cx="185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kumimoji="0" lang="ru-RU" sz="2400" b="1" dirty="0">
                <a:solidFill>
                  <a:srgbClr val="C00000"/>
                </a:solidFill>
                <a:latin typeface="Arial" pitchFamily="34" charset="0"/>
              </a:rPr>
              <a:t>Разрешено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81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 animBg="1"/>
      <p:bldP spid="15372" grpId="0" animBg="1"/>
      <p:bldP spid="15373" grpId="0" animBg="1"/>
      <p:bldP spid="22" grpId="0"/>
      <p:bldP spid="22" grpId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400" b="1" dirty="0" smtClean="0">
                <a:solidFill>
                  <a:srgbClr val="C00000"/>
                </a:solidFill>
              </a:rPr>
              <a:t>Заполнение атомных </a:t>
            </a:r>
            <a:r>
              <a:rPr lang="ru-RU" sz="3400" b="1" dirty="0" err="1" smtClean="0">
                <a:solidFill>
                  <a:srgbClr val="C00000"/>
                </a:solidFill>
              </a:rPr>
              <a:t>орбиталей</a:t>
            </a:r>
            <a:r>
              <a:rPr lang="ru-RU" sz="3400" b="1" dirty="0" smtClean="0">
                <a:solidFill>
                  <a:srgbClr val="C00000"/>
                </a:solidFill>
              </a:rPr>
              <a:t> электронами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700736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ru-RU" b="1" dirty="0" smtClean="0">
                <a:solidFill>
                  <a:srgbClr val="C00000"/>
                </a:solidFill>
              </a:rPr>
              <a:t>3) Принцип устойчивости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Клечковского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chemeClr val="tx1"/>
                </a:solidFill>
              </a:rPr>
              <a:t>   </a:t>
            </a:r>
            <a:r>
              <a:rPr lang="ru-RU" b="1" dirty="0" smtClean="0">
                <a:solidFill>
                  <a:schemeClr val="tx1"/>
                </a:solidFill>
              </a:rPr>
              <a:t>АО заполняются электронами в порядке повышения энергии их энергетических уровней.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b="1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82</a:t>
            </a:fld>
            <a:endParaRPr lang="ru-RU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465313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0" lang="en-US" sz="4000" b="1" dirty="0" smtClean="0">
                <a:latin typeface="Arial" pitchFamily="34" charset="0"/>
              </a:rPr>
              <a:t>1s</a:t>
            </a:r>
            <a:r>
              <a:rPr lang="ru-RU" sz="4000" dirty="0" smtClean="0"/>
              <a:t>&lt;</a:t>
            </a:r>
            <a:r>
              <a:rPr kumimoji="0" lang="en-US" sz="4000" b="1" dirty="0" smtClean="0">
                <a:latin typeface="Arial" pitchFamily="34" charset="0"/>
              </a:rPr>
              <a:t>2s</a:t>
            </a:r>
            <a:r>
              <a:rPr lang="ru-RU" sz="4000" dirty="0" smtClean="0"/>
              <a:t>&lt;</a:t>
            </a:r>
            <a:r>
              <a:rPr kumimoji="0" lang="en-US" sz="4000" b="1" dirty="0" smtClean="0">
                <a:latin typeface="Arial" pitchFamily="34" charset="0"/>
              </a:rPr>
              <a:t>2p</a:t>
            </a:r>
            <a:r>
              <a:rPr lang="ru-RU" sz="4000" dirty="0" smtClean="0"/>
              <a:t>&lt;</a:t>
            </a:r>
            <a:r>
              <a:rPr kumimoji="0" lang="en-US" sz="4000" b="1" dirty="0" smtClean="0">
                <a:latin typeface="Arial" pitchFamily="34" charset="0"/>
              </a:rPr>
              <a:t>3s</a:t>
            </a:r>
            <a:r>
              <a:rPr lang="ru-RU" sz="4000" dirty="0" smtClean="0"/>
              <a:t>&lt;</a:t>
            </a:r>
            <a:r>
              <a:rPr kumimoji="0" lang="en-US" sz="4000" b="1" dirty="0" smtClean="0">
                <a:latin typeface="Arial" pitchFamily="34" charset="0"/>
              </a:rPr>
              <a:t>3p</a:t>
            </a:r>
            <a:r>
              <a:rPr lang="ru-RU" sz="4000" dirty="0" smtClean="0"/>
              <a:t>&lt;</a:t>
            </a:r>
            <a:r>
              <a:rPr kumimoji="0" lang="en-US" sz="4000" b="1" dirty="0" smtClean="0">
                <a:solidFill>
                  <a:srgbClr val="FF0000"/>
                </a:solidFill>
                <a:latin typeface="Arial" pitchFamily="34" charset="0"/>
              </a:rPr>
              <a:t>4s</a:t>
            </a:r>
            <a:r>
              <a:rPr lang="ru-RU" sz="4000" dirty="0" smtClean="0"/>
              <a:t>&lt;</a:t>
            </a:r>
            <a:r>
              <a:rPr kumimoji="0" lang="en-US" sz="4000" b="1" dirty="0" smtClean="0">
                <a:solidFill>
                  <a:srgbClr val="FF0000"/>
                </a:solidFill>
                <a:latin typeface="Arial" pitchFamily="34" charset="0"/>
              </a:rPr>
              <a:t>3d</a:t>
            </a:r>
            <a:r>
              <a:rPr lang="ru-RU" sz="4000" dirty="0" smtClean="0"/>
              <a:t>&lt;</a:t>
            </a:r>
            <a:r>
              <a:rPr kumimoji="0" lang="en-US" sz="4000" b="1" dirty="0" smtClean="0">
                <a:latin typeface="Arial" pitchFamily="34" charset="0"/>
              </a:rPr>
              <a:t>4p</a:t>
            </a:r>
            <a:r>
              <a:rPr lang="ru-RU" sz="4000" dirty="0" smtClean="0"/>
              <a:t>&lt;</a:t>
            </a:r>
            <a:r>
              <a:rPr kumimoji="0" lang="en-US" sz="4000" b="1" dirty="0" smtClean="0">
                <a:solidFill>
                  <a:srgbClr val="FF0000"/>
                </a:solidFill>
                <a:latin typeface="Arial" pitchFamily="34" charset="0"/>
              </a:rPr>
              <a:t>5s</a:t>
            </a:r>
            <a:r>
              <a:rPr lang="ru-RU" sz="4000" dirty="0" smtClean="0"/>
              <a:t>&lt;</a:t>
            </a:r>
            <a:r>
              <a:rPr kumimoji="0" lang="en-US" sz="4000" b="1" dirty="0" smtClean="0">
                <a:solidFill>
                  <a:srgbClr val="FF0000"/>
                </a:solidFill>
                <a:latin typeface="Arial" pitchFamily="34" charset="0"/>
              </a:rPr>
              <a:t>4d</a:t>
            </a:r>
            <a:endParaRPr kumimoji="0" lang="ru-RU" sz="28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571612"/>
            <a:ext cx="8786874" cy="4700736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chemeClr val="tx1"/>
                </a:solidFill>
              </a:rPr>
              <a:t>   В первую очередь заполняются те </a:t>
            </a:r>
            <a:r>
              <a:rPr lang="ru-RU" dirty="0" err="1" smtClean="0">
                <a:solidFill>
                  <a:schemeClr val="tx1"/>
                </a:solidFill>
              </a:rPr>
              <a:t>орбитали</a:t>
            </a:r>
            <a:r>
              <a:rPr lang="ru-RU" dirty="0" smtClean="0">
                <a:solidFill>
                  <a:schemeClr val="tx1"/>
                </a:solidFill>
              </a:rPr>
              <a:t>, у котор</a:t>
            </a:r>
            <a:r>
              <a:rPr lang="ru-RU" dirty="0" smtClean="0">
                <a:solidFill>
                  <a:schemeClr val="tx1"/>
                </a:solidFill>
                <a:cs typeface="Arial" charset="0"/>
              </a:rPr>
              <a:t>ых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cs typeface="Arial" charset="0"/>
              </a:rPr>
              <a:t>min</a:t>
            </a:r>
            <a:r>
              <a:rPr lang="ru-RU" dirty="0" smtClean="0">
                <a:solidFill>
                  <a:schemeClr val="tx1"/>
                </a:solidFill>
                <a:cs typeface="Arial" charset="0"/>
              </a:rPr>
              <a:t> сумма </a:t>
            </a:r>
            <a:r>
              <a:rPr lang="ru-RU" b="1" i="1" dirty="0" smtClean="0">
                <a:solidFill>
                  <a:srgbClr val="C00000"/>
                </a:solidFill>
                <a:cs typeface="Arial" charset="0"/>
              </a:rPr>
              <a:t>(</a:t>
            </a:r>
            <a:r>
              <a:rPr lang="en-US" b="1" i="1" dirty="0" err="1" smtClean="0">
                <a:solidFill>
                  <a:srgbClr val="C00000"/>
                </a:solidFill>
                <a:cs typeface="Arial" charset="0"/>
              </a:rPr>
              <a:t>n+l</a:t>
            </a:r>
            <a:r>
              <a:rPr lang="ru-RU" b="1" i="1" dirty="0" smtClean="0">
                <a:solidFill>
                  <a:srgbClr val="C00000"/>
                </a:solidFill>
                <a:cs typeface="Arial" charset="0"/>
              </a:rPr>
              <a:t>).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i="1" dirty="0" smtClean="0">
                <a:solidFill>
                  <a:srgbClr val="C00000"/>
                </a:solidFill>
                <a:cs typeface="Arial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cs typeface="Arial" charset="0"/>
              </a:rPr>
              <a:t>При равн</a:t>
            </a:r>
            <a:r>
              <a:rPr lang="ru-RU" dirty="0" smtClean="0">
                <a:solidFill>
                  <a:schemeClr val="tx1"/>
                </a:solidFill>
              </a:rPr>
              <a:t>ых суммах </a:t>
            </a:r>
            <a:r>
              <a:rPr lang="ru-RU" b="1" dirty="0" smtClean="0">
                <a:solidFill>
                  <a:schemeClr val="tx1"/>
                </a:solidFill>
              </a:rPr>
              <a:t>(</a:t>
            </a:r>
            <a:r>
              <a:rPr lang="en-US" b="1" dirty="0" err="1" smtClean="0">
                <a:solidFill>
                  <a:schemeClr val="tx1"/>
                </a:solidFill>
                <a:cs typeface="Arial" charset="0"/>
              </a:rPr>
              <a:t>n+l</a:t>
            </a:r>
            <a:r>
              <a:rPr lang="ru-RU" b="1" dirty="0" smtClean="0">
                <a:solidFill>
                  <a:schemeClr val="tx1"/>
                </a:solidFill>
                <a:cs typeface="Arial" charset="0"/>
              </a:rPr>
              <a:t>) </a:t>
            </a:r>
            <a:r>
              <a:rPr lang="ru-RU" dirty="0" smtClean="0">
                <a:solidFill>
                  <a:schemeClr val="tx1"/>
                </a:solidFill>
                <a:cs typeface="Arial" charset="0"/>
              </a:rPr>
              <a:t>заполняются те, у котор</a:t>
            </a:r>
            <a:r>
              <a:rPr lang="ru-RU" dirty="0" smtClean="0">
                <a:solidFill>
                  <a:schemeClr val="tx1"/>
                </a:solidFill>
              </a:rPr>
              <a:t>ы</a:t>
            </a:r>
            <a:r>
              <a:rPr lang="ru-RU" dirty="0" smtClean="0">
                <a:solidFill>
                  <a:schemeClr val="tx1"/>
                </a:solidFill>
                <a:cs typeface="Arial" charset="0"/>
              </a:rPr>
              <a:t>х </a:t>
            </a:r>
            <a:r>
              <a:rPr lang="en-US" b="1" dirty="0" smtClean="0">
                <a:solidFill>
                  <a:srgbClr val="C00000"/>
                </a:solidFill>
                <a:cs typeface="Arial" charset="0"/>
              </a:rPr>
              <a:t>n</a:t>
            </a:r>
            <a:r>
              <a:rPr lang="ru-RU" b="1" dirty="0" smtClean="0">
                <a:solidFill>
                  <a:schemeClr val="tx1"/>
                </a:solidFill>
                <a:cs typeface="Arial" charset="0"/>
              </a:rPr>
              <a:t> меньше</a:t>
            </a:r>
          </a:p>
          <a:p>
            <a:pPr eaLnBrk="1" hangingPunct="1"/>
            <a:r>
              <a:rPr lang="ru-RU" dirty="0" smtClean="0">
                <a:solidFill>
                  <a:schemeClr val="tx1"/>
                </a:solidFill>
              </a:rPr>
              <a:t>1</a:t>
            </a:r>
            <a:r>
              <a:rPr lang="ru-RU" i="1" dirty="0" smtClean="0">
                <a:solidFill>
                  <a:schemeClr val="tx1"/>
                </a:solidFill>
              </a:rPr>
              <a:t>s</a:t>
            </a:r>
            <a:r>
              <a:rPr lang="ru-RU" dirty="0" smtClean="0">
                <a:solidFill>
                  <a:schemeClr val="tx1"/>
                </a:solidFill>
              </a:rPr>
              <a:t> &lt; 2</a:t>
            </a:r>
            <a:r>
              <a:rPr lang="ru-RU" i="1" dirty="0" smtClean="0">
                <a:solidFill>
                  <a:schemeClr val="tx1"/>
                </a:solidFill>
              </a:rPr>
              <a:t>s</a:t>
            </a:r>
            <a:r>
              <a:rPr lang="ru-RU" dirty="0" smtClean="0">
                <a:solidFill>
                  <a:schemeClr val="tx1"/>
                </a:solidFill>
              </a:rPr>
              <a:t> &lt; 2</a:t>
            </a:r>
            <a:r>
              <a:rPr lang="ru-RU" i="1" dirty="0" smtClean="0">
                <a:solidFill>
                  <a:schemeClr val="tx1"/>
                </a:solidFill>
              </a:rPr>
              <a:t>p</a:t>
            </a:r>
            <a:r>
              <a:rPr lang="ru-RU" dirty="0" smtClean="0">
                <a:solidFill>
                  <a:schemeClr val="tx1"/>
                </a:solidFill>
              </a:rPr>
              <a:t> &lt; 3</a:t>
            </a:r>
            <a:r>
              <a:rPr lang="ru-RU" i="1" dirty="0" smtClean="0">
                <a:solidFill>
                  <a:schemeClr val="tx1"/>
                </a:solidFill>
              </a:rPr>
              <a:t>s</a:t>
            </a:r>
            <a:r>
              <a:rPr lang="ru-RU" dirty="0" smtClean="0">
                <a:solidFill>
                  <a:schemeClr val="tx1"/>
                </a:solidFill>
              </a:rPr>
              <a:t> &lt; 3</a:t>
            </a:r>
            <a:r>
              <a:rPr lang="ru-RU" i="1" dirty="0" smtClean="0">
                <a:solidFill>
                  <a:schemeClr val="tx1"/>
                </a:solidFill>
              </a:rPr>
              <a:t>p</a:t>
            </a:r>
            <a:r>
              <a:rPr lang="ru-RU" dirty="0" smtClean="0">
                <a:solidFill>
                  <a:schemeClr val="tx1"/>
                </a:solidFill>
              </a:rPr>
              <a:t> &lt; 4</a:t>
            </a:r>
            <a:r>
              <a:rPr lang="ru-RU" i="1" dirty="0" smtClean="0">
                <a:solidFill>
                  <a:schemeClr val="tx1"/>
                </a:solidFill>
              </a:rPr>
              <a:t>s</a:t>
            </a:r>
            <a:r>
              <a:rPr lang="ru-RU" dirty="0" smtClean="0">
                <a:solidFill>
                  <a:schemeClr val="tx1"/>
                </a:solidFill>
              </a:rPr>
              <a:t> &lt; 3</a:t>
            </a:r>
            <a:r>
              <a:rPr lang="ru-RU" i="1" dirty="0" smtClean="0">
                <a:solidFill>
                  <a:schemeClr val="tx1"/>
                </a:solidFill>
              </a:rPr>
              <a:t>d</a:t>
            </a:r>
            <a:r>
              <a:rPr lang="ru-RU" dirty="0" smtClean="0">
                <a:solidFill>
                  <a:schemeClr val="tx1"/>
                </a:solidFill>
              </a:rPr>
              <a:t> ...</a:t>
            </a:r>
          </a:p>
          <a:p>
            <a:pPr eaLnBrk="1" hangingPunct="1"/>
            <a:r>
              <a:rPr lang="ru-RU" dirty="0" smtClean="0">
                <a:solidFill>
                  <a:schemeClr val="tx1"/>
                </a:solidFill>
              </a:rPr>
              <a:t>4</a:t>
            </a:r>
            <a:r>
              <a:rPr lang="ru-RU" i="1" dirty="0" smtClean="0">
                <a:solidFill>
                  <a:schemeClr val="tx1"/>
                </a:solidFill>
              </a:rPr>
              <a:t>s (4+0=4)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5661248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kumimoji="0" lang="en-US" sz="2800" b="1" dirty="0">
                <a:latin typeface="Arial" pitchFamily="34" charset="0"/>
              </a:rPr>
              <a:t>1s 2s 2p 3s 3p </a:t>
            </a:r>
            <a:r>
              <a:rPr kumimoji="0" lang="en-US" sz="2800" b="1" dirty="0">
                <a:solidFill>
                  <a:srgbClr val="C00000"/>
                </a:solidFill>
                <a:latin typeface="Arial" pitchFamily="34" charset="0"/>
              </a:rPr>
              <a:t>4s 3d</a:t>
            </a:r>
            <a:r>
              <a:rPr kumimoji="0" lang="en-US" sz="2800" b="1" dirty="0">
                <a:latin typeface="Arial" pitchFamily="34" charset="0"/>
              </a:rPr>
              <a:t> 4p </a:t>
            </a:r>
            <a:r>
              <a:rPr kumimoji="0" lang="en-US" sz="2800" b="1" dirty="0">
                <a:solidFill>
                  <a:srgbClr val="C00000"/>
                </a:solidFill>
                <a:latin typeface="Arial" pitchFamily="34" charset="0"/>
              </a:rPr>
              <a:t>5s 4d </a:t>
            </a:r>
            <a:r>
              <a:rPr kumimoji="0" lang="en-US" sz="2800" b="1" dirty="0">
                <a:latin typeface="Arial" pitchFamily="34" charset="0"/>
              </a:rPr>
              <a:t>5p </a:t>
            </a:r>
            <a:r>
              <a:rPr kumimoji="0" lang="en-US" sz="2800" b="1" dirty="0">
                <a:solidFill>
                  <a:srgbClr val="C00000"/>
                </a:solidFill>
                <a:latin typeface="Arial" pitchFamily="34" charset="0"/>
              </a:rPr>
              <a:t>6s 4f 5d </a:t>
            </a:r>
            <a:r>
              <a:rPr kumimoji="0" lang="en-US" sz="2800" b="1" dirty="0">
                <a:latin typeface="Arial" pitchFamily="34" charset="0"/>
              </a:rPr>
              <a:t>6p 7s 5f 6d</a:t>
            </a:r>
            <a:endParaRPr kumimoji="0" lang="ru-RU" sz="2800" b="1" dirty="0">
              <a:latin typeface="Arial" pitchFamily="34" charset="0"/>
            </a:endParaRPr>
          </a:p>
          <a:p>
            <a:pPr algn="l"/>
            <a:endParaRPr kumimoji="0" lang="ru-RU" sz="2800" dirty="0">
              <a:latin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83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Принцип устойчивости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Клечковского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628800"/>
            <a:ext cx="8821613" cy="526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С помощью </a:t>
            </a:r>
            <a:r>
              <a:rPr lang="ru-RU" sz="3200" b="1" dirty="0">
                <a:latin typeface="+mn-lt"/>
              </a:rPr>
              <a:t>электронных формул (конфигураций) </a:t>
            </a:r>
            <a:r>
              <a:rPr lang="ru-RU" sz="3200" dirty="0">
                <a:latin typeface="+mn-lt"/>
              </a:rPr>
              <a:t>можно показать распределение электронов по энергетическим уровням и подуровням</a:t>
            </a:r>
            <a:r>
              <a:rPr lang="ru-RU" sz="2800" dirty="0" smtClean="0">
                <a:latin typeface="+mn-lt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atin typeface="+mn-lt"/>
              </a:rPr>
              <a:t>1s</a:t>
            </a:r>
            <a:r>
              <a:rPr lang="ru-RU" sz="4400" b="1" baseline="30000" dirty="0" smtClean="0">
                <a:latin typeface="+mn-lt"/>
              </a:rPr>
              <a:t>2</a:t>
            </a:r>
            <a:r>
              <a:rPr lang="ru-RU" sz="4400" b="1" dirty="0" smtClean="0">
                <a:latin typeface="+mn-lt"/>
              </a:rPr>
              <a:t> </a:t>
            </a:r>
            <a:r>
              <a:rPr lang="en-US" sz="4400" b="1" dirty="0" smtClean="0">
                <a:latin typeface="+mn-lt"/>
              </a:rPr>
              <a:t> </a:t>
            </a:r>
            <a:r>
              <a:rPr lang="ru-RU" sz="4400" b="1" dirty="0">
                <a:latin typeface="+mn-lt"/>
              </a:rPr>
              <a:t>2s</a:t>
            </a:r>
            <a:r>
              <a:rPr lang="ru-RU" sz="4400" b="1" baseline="30000" dirty="0">
                <a:latin typeface="+mn-lt"/>
              </a:rPr>
              <a:t>2</a:t>
            </a:r>
            <a:r>
              <a:rPr lang="ru-RU" sz="4400" b="1" dirty="0">
                <a:latin typeface="+mn-lt"/>
              </a:rPr>
              <a:t>2p</a:t>
            </a:r>
            <a:r>
              <a:rPr lang="ru-RU" sz="4400" b="1" baseline="30000" dirty="0">
                <a:latin typeface="+mn-lt"/>
              </a:rPr>
              <a:t>6 </a:t>
            </a:r>
            <a:r>
              <a:rPr lang="en-US" sz="4400" b="1" baseline="30000" dirty="0">
                <a:latin typeface="+mn-lt"/>
              </a:rPr>
              <a:t>  </a:t>
            </a:r>
            <a:r>
              <a:rPr lang="ru-RU" sz="4400" b="1" dirty="0" smtClean="0">
                <a:latin typeface="+mn-lt"/>
              </a:rPr>
              <a:t>3s</a:t>
            </a:r>
            <a:r>
              <a:rPr lang="ru-RU" sz="4400" b="1" baseline="30000" dirty="0" smtClean="0">
                <a:latin typeface="+mn-lt"/>
              </a:rPr>
              <a:t>2</a:t>
            </a:r>
            <a:r>
              <a:rPr lang="ru-RU" sz="4400" b="1" dirty="0" smtClean="0">
                <a:latin typeface="+mn-lt"/>
              </a:rPr>
              <a:t>3p</a:t>
            </a:r>
            <a:r>
              <a:rPr lang="ru-RU" sz="4400" b="1" baseline="30000" dirty="0" smtClean="0">
                <a:latin typeface="+mn-lt"/>
              </a:rPr>
              <a:t>6	</a:t>
            </a:r>
            <a:endParaRPr lang="ru-RU" sz="44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aseline="30000" dirty="0" smtClean="0">
                <a:latin typeface="+mn-lt"/>
              </a:rPr>
              <a:t>  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  <a:t>                                                                    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619672" y="260648"/>
            <a:ext cx="7524328" cy="10398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Электроная</a:t>
            </a: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формула</a:t>
            </a:r>
          </a:p>
          <a:p>
            <a:pPr lvl="0" algn="ctr">
              <a:defRPr/>
            </a:pPr>
            <a:r>
              <a:rPr lang="ru-RU" sz="4000" b="1" cap="all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атома</a:t>
            </a:r>
            <a:endParaRPr kumimoji="0" lang="ru-RU" sz="4000" b="1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12FF4-CC3E-4A64-B365-6875ECE4423D}" type="slidenum">
              <a:rPr lang="ru-RU" smtClean="0"/>
              <a:pPr>
                <a:defRPr/>
              </a:pPr>
              <a:t>84</a:t>
            </a:fld>
            <a:endParaRPr lang="ru-RU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386104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0" lang="en-US" sz="4000" b="1" dirty="0" smtClean="0">
                <a:latin typeface="Arial" pitchFamily="34" charset="0"/>
              </a:rPr>
              <a:t>1s</a:t>
            </a:r>
            <a:r>
              <a:rPr lang="ru-RU" sz="4000" dirty="0" smtClean="0"/>
              <a:t>&lt;</a:t>
            </a:r>
            <a:r>
              <a:rPr kumimoji="0" lang="en-US" sz="4000" b="1" dirty="0" smtClean="0">
                <a:latin typeface="Arial" pitchFamily="34" charset="0"/>
              </a:rPr>
              <a:t>2s</a:t>
            </a:r>
            <a:r>
              <a:rPr lang="ru-RU" sz="4000" dirty="0" smtClean="0"/>
              <a:t>&lt;</a:t>
            </a:r>
            <a:r>
              <a:rPr kumimoji="0" lang="en-US" sz="4000" b="1" dirty="0" smtClean="0">
                <a:latin typeface="Arial" pitchFamily="34" charset="0"/>
              </a:rPr>
              <a:t>2p</a:t>
            </a:r>
            <a:r>
              <a:rPr lang="ru-RU" sz="4000" dirty="0" smtClean="0"/>
              <a:t>&lt;</a:t>
            </a:r>
            <a:r>
              <a:rPr kumimoji="0" lang="en-US" sz="4000" b="1" dirty="0" smtClean="0">
                <a:latin typeface="Arial" pitchFamily="34" charset="0"/>
              </a:rPr>
              <a:t>3s</a:t>
            </a:r>
            <a:r>
              <a:rPr lang="ru-RU" sz="4000" dirty="0" smtClean="0"/>
              <a:t>&lt;</a:t>
            </a:r>
            <a:r>
              <a:rPr kumimoji="0" lang="en-US" sz="4000" b="1" dirty="0" smtClean="0">
                <a:latin typeface="Arial" pitchFamily="34" charset="0"/>
              </a:rPr>
              <a:t>3p</a:t>
            </a:r>
            <a:r>
              <a:rPr lang="ru-RU" sz="4000" dirty="0" smtClean="0"/>
              <a:t>&lt;</a:t>
            </a:r>
            <a:r>
              <a:rPr kumimoji="0" lang="en-US" sz="4000" b="1" dirty="0" smtClean="0">
                <a:solidFill>
                  <a:srgbClr val="FF0000"/>
                </a:solidFill>
                <a:latin typeface="Arial" pitchFamily="34" charset="0"/>
              </a:rPr>
              <a:t>4s</a:t>
            </a:r>
            <a:r>
              <a:rPr lang="ru-RU" sz="4000" dirty="0" smtClean="0"/>
              <a:t>&lt;</a:t>
            </a:r>
            <a:r>
              <a:rPr kumimoji="0" lang="en-US" sz="4000" b="1" dirty="0" smtClean="0">
                <a:solidFill>
                  <a:srgbClr val="FF0000"/>
                </a:solidFill>
                <a:latin typeface="Arial" pitchFamily="34" charset="0"/>
              </a:rPr>
              <a:t>3d</a:t>
            </a:r>
            <a:r>
              <a:rPr lang="ru-RU" sz="4000" dirty="0" smtClean="0"/>
              <a:t>&lt;</a:t>
            </a:r>
            <a:r>
              <a:rPr kumimoji="0" lang="en-US" sz="4000" b="1" dirty="0" smtClean="0">
                <a:latin typeface="Arial" pitchFamily="34" charset="0"/>
              </a:rPr>
              <a:t>4p</a:t>
            </a:r>
            <a:r>
              <a:rPr lang="ru-RU" sz="4000" dirty="0" smtClean="0"/>
              <a:t>&lt;</a:t>
            </a:r>
            <a:r>
              <a:rPr kumimoji="0" lang="en-US" sz="4000" b="1" dirty="0" smtClean="0">
                <a:solidFill>
                  <a:srgbClr val="FF0000"/>
                </a:solidFill>
                <a:latin typeface="Arial" pitchFamily="34" charset="0"/>
              </a:rPr>
              <a:t>5s</a:t>
            </a:r>
            <a:r>
              <a:rPr lang="ru-RU" sz="4000" dirty="0" smtClean="0"/>
              <a:t>&lt;</a:t>
            </a:r>
            <a:r>
              <a:rPr kumimoji="0" lang="en-US" sz="4000" b="1" dirty="0" smtClean="0">
                <a:solidFill>
                  <a:srgbClr val="FF0000"/>
                </a:solidFill>
                <a:latin typeface="Arial" pitchFamily="34" charset="0"/>
              </a:rPr>
              <a:t>4d</a:t>
            </a:r>
            <a:endParaRPr kumimoji="0" lang="ru-RU" sz="2800" dirty="0">
              <a:latin typeface="Arial" pitchFamily="34" charset="0"/>
            </a:endParaRPr>
          </a:p>
        </p:txBody>
      </p:sp>
      <p:pic>
        <p:nvPicPr>
          <p:cNvPr id="2447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45224"/>
            <a:ext cx="2346362" cy="130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4048" y="4725144"/>
            <a:ext cx="10005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3d</a:t>
            </a:r>
            <a:r>
              <a:rPr lang="ru-RU" sz="4000" b="1" baseline="30000" dirty="0" smtClean="0">
                <a:solidFill>
                  <a:srgbClr val="FF0000"/>
                </a:solidFill>
              </a:rPr>
              <a:t>0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4725144"/>
            <a:ext cx="9460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/>
              </a:rPr>
              <a:t>4s</a:t>
            </a:r>
            <a:r>
              <a:rPr lang="ru-RU" sz="4000" b="1" baseline="30000" dirty="0" smtClean="0">
                <a:solidFill>
                  <a:srgbClr val="FF0000"/>
                </a:solidFill>
                <a:latin typeface="Arial"/>
              </a:rPr>
              <a:t>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L -0.09896 0.000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980728"/>
            <a:ext cx="8821613" cy="51398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Пример: </a:t>
            </a:r>
            <a:r>
              <a:rPr lang="ru-RU" sz="4000" dirty="0">
                <a:latin typeface="+mn-lt"/>
              </a:rPr>
              <a:t>Углерод, </a:t>
            </a:r>
            <a:r>
              <a:rPr lang="ru-RU" sz="4000" dirty="0">
                <a:solidFill>
                  <a:srgbClr val="FF0000"/>
                </a:solidFill>
                <a:latin typeface="+mn-lt"/>
              </a:rPr>
              <a:t>№6</a:t>
            </a:r>
            <a:r>
              <a:rPr lang="ru-RU" sz="4000" dirty="0">
                <a:latin typeface="+mn-lt"/>
              </a:rPr>
              <a:t>, период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II</a:t>
            </a:r>
            <a:r>
              <a:rPr lang="ru-RU" sz="4000" dirty="0">
                <a:latin typeface="Times New Roman" pitchFamily="18" charset="0"/>
                <a:ea typeface="Calibri"/>
                <a:cs typeface="Times New Roman" pitchFamily="18" charset="0"/>
              </a:rPr>
              <a:t>, группа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IVA</a:t>
            </a:r>
            <a:r>
              <a:rPr lang="en-US" sz="40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 smtClean="0">
                <a:latin typeface="Times New Roman" pitchFamily="18" charset="0"/>
                <a:ea typeface="Calibri"/>
                <a:cs typeface="Times New Roman" pitchFamily="18" charset="0"/>
              </a:rPr>
              <a:t>					С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  <a:t>+6  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  <a:t>)  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  <a:t>                         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  <a:t>	           2 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  <a:t>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 smtClean="0">
              <a:solidFill>
                <a:schemeClr val="tx2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  <a:t>Электронная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  <a:t>формула: </a:t>
            </a:r>
            <a:r>
              <a:rPr lang="ru-RU" sz="4000" dirty="0">
                <a:latin typeface="+mn-lt"/>
              </a:rPr>
              <a:t>1s</a:t>
            </a:r>
            <a:r>
              <a:rPr lang="ru-RU" sz="4000" baseline="30000" dirty="0">
                <a:latin typeface="+mn-lt"/>
              </a:rPr>
              <a:t>2</a:t>
            </a:r>
            <a:r>
              <a:rPr lang="ru-RU" sz="4000" dirty="0">
                <a:latin typeface="+mn-lt"/>
              </a:rPr>
              <a:t> </a:t>
            </a:r>
            <a:r>
              <a:rPr lang="en-US" sz="4000" dirty="0">
                <a:latin typeface="+mn-lt"/>
              </a:rPr>
              <a:t> </a:t>
            </a:r>
            <a:r>
              <a:rPr lang="ru-RU" sz="4000" dirty="0">
                <a:latin typeface="+mn-lt"/>
              </a:rPr>
              <a:t>2s</a:t>
            </a:r>
            <a:r>
              <a:rPr lang="ru-RU" sz="4000" baseline="30000" dirty="0">
                <a:latin typeface="+mn-lt"/>
              </a:rPr>
              <a:t>2</a:t>
            </a:r>
            <a:r>
              <a:rPr lang="ru-RU" sz="4000" dirty="0">
                <a:latin typeface="+mn-lt"/>
              </a:rPr>
              <a:t>2p</a:t>
            </a:r>
            <a:r>
              <a:rPr lang="ru-RU" sz="4000" baseline="30000" dirty="0">
                <a:latin typeface="+mn-lt"/>
              </a:rPr>
              <a:t>2  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  <a:t>       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  <a:t>                                                            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47664" y="188640"/>
            <a:ext cx="7596336" cy="10398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электронная формула</a:t>
            </a:r>
            <a:endParaRPr kumimoji="0" lang="ru-RU" sz="4000" b="1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12FF4-CC3E-4A64-B365-6875ECE4423D}" type="slidenum">
              <a:rPr lang="ru-RU" smtClean="0"/>
              <a:pPr>
                <a:defRPr/>
              </a:pPr>
              <a:t>85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996952"/>
            <a:ext cx="4536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Схема электронного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строение атома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332656"/>
            <a:ext cx="7508875" cy="10652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</a:rPr>
              <a:t>Алгоритм составления электронных формул.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484784"/>
            <a:ext cx="8363272" cy="5114925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lnSpc>
                <a:spcPct val="90000"/>
              </a:lnSpc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chemeClr val="tx1"/>
                </a:solidFill>
              </a:rPr>
              <a:t>Записываем знак химического элемента и </a:t>
            </a:r>
            <a:r>
              <a:rPr lang="ru-RU" sz="2800" b="1" dirty="0">
                <a:solidFill>
                  <a:schemeClr val="tx1"/>
                </a:solidFill>
              </a:rPr>
              <a:t>заряд ядра </a:t>
            </a:r>
            <a:r>
              <a:rPr lang="ru-RU" sz="2800" dirty="0">
                <a:solidFill>
                  <a:schemeClr val="tx1"/>
                </a:solidFill>
              </a:rPr>
              <a:t>его атома </a:t>
            </a:r>
            <a:r>
              <a:rPr lang="ru-RU" sz="2800" dirty="0" smtClean="0">
                <a:solidFill>
                  <a:schemeClr val="tx1"/>
                </a:solidFill>
              </a:rPr>
              <a:t>(№ элемента).</a:t>
            </a:r>
            <a:endParaRPr lang="ru-RU" sz="2800" dirty="0">
              <a:solidFill>
                <a:schemeClr val="tx1"/>
              </a:solidFill>
            </a:endParaRPr>
          </a:p>
          <a:p>
            <a:pPr marL="420624" indent="-384048" eaLnBrk="1" fontAlgn="auto" hangingPunct="1">
              <a:lnSpc>
                <a:spcPct val="90000"/>
              </a:lnSpc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chemeClr val="tx1"/>
                </a:solidFill>
              </a:rPr>
              <a:t>Определяем </a:t>
            </a:r>
            <a:r>
              <a:rPr lang="ru-RU" sz="2800" b="1" dirty="0">
                <a:solidFill>
                  <a:schemeClr val="tx1"/>
                </a:solidFill>
              </a:rPr>
              <a:t>количество энергетических уровней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(№ </a:t>
            </a:r>
            <a:r>
              <a:rPr lang="ru-RU" sz="2800" dirty="0">
                <a:solidFill>
                  <a:schemeClr val="tx1"/>
                </a:solidFill>
              </a:rPr>
              <a:t>периода) и количество электронов на каждом уровне.</a:t>
            </a:r>
          </a:p>
          <a:p>
            <a:pPr marL="420624" indent="-384048" eaLnBrk="1" fontAlgn="auto" hangingPunct="1">
              <a:lnSpc>
                <a:spcPct val="90000"/>
              </a:lnSpc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chemeClr val="tx1"/>
                </a:solidFill>
              </a:rPr>
              <a:t>Составляем </a:t>
            </a:r>
            <a:r>
              <a:rPr lang="ru-RU" sz="2800" b="1" dirty="0">
                <a:solidFill>
                  <a:schemeClr val="tx1"/>
                </a:solidFill>
              </a:rPr>
              <a:t>электронную формулу</a:t>
            </a:r>
            <a:r>
              <a:rPr lang="ru-RU" sz="2800" dirty="0">
                <a:solidFill>
                  <a:schemeClr val="tx1"/>
                </a:solidFill>
              </a:rPr>
              <a:t>, учитывая </a:t>
            </a:r>
            <a:r>
              <a:rPr lang="ru-RU" sz="2800" dirty="0" smtClean="0">
                <a:solidFill>
                  <a:schemeClr val="tx1"/>
                </a:solidFill>
              </a:rPr>
              <a:t>номер </a:t>
            </a:r>
            <a:r>
              <a:rPr lang="ru-RU" sz="2800" dirty="0">
                <a:solidFill>
                  <a:schemeClr val="tx1"/>
                </a:solidFill>
              </a:rPr>
              <a:t>уровня, вид </a:t>
            </a:r>
            <a:r>
              <a:rPr lang="ru-RU" sz="2800" dirty="0" err="1">
                <a:solidFill>
                  <a:schemeClr val="tx1"/>
                </a:solidFill>
              </a:rPr>
              <a:t>орбитали</a:t>
            </a:r>
            <a:r>
              <a:rPr lang="ru-RU" sz="2800" dirty="0">
                <a:solidFill>
                  <a:schemeClr val="tx1"/>
                </a:solidFill>
              </a:rPr>
              <a:t> и количество электронов на </a:t>
            </a:r>
            <a:r>
              <a:rPr lang="ru-RU" sz="2800" dirty="0" smtClean="0">
                <a:solidFill>
                  <a:schemeClr val="tx1"/>
                </a:solidFill>
              </a:rPr>
              <a:t>ней (принцип </a:t>
            </a:r>
            <a:r>
              <a:rPr lang="ru-RU" sz="2800" dirty="0" err="1" smtClean="0">
                <a:solidFill>
                  <a:schemeClr val="tx1"/>
                </a:solidFill>
              </a:rPr>
              <a:t>Клечковского</a:t>
            </a:r>
            <a:r>
              <a:rPr lang="ru-RU" sz="2800" dirty="0" smtClean="0">
                <a:solidFill>
                  <a:schemeClr val="tx1"/>
                </a:solidFill>
              </a:rPr>
              <a:t>).</a:t>
            </a:r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endParaRPr lang="ru-RU" sz="2800" dirty="0" smtClean="0"/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endParaRPr lang="ru-RU" sz="1400" dirty="0" smtClean="0"/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endParaRPr lang="ru-RU" dirty="0" smtClean="0"/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endParaRPr lang="ru-RU" sz="1200" dirty="0"/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1200" u="sng" dirty="0" smtClean="0">
              <a:hlinkClick r:id="rId3"/>
            </a:endParaRPr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1200" dirty="0" smtClean="0"/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86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8625" y="5975350"/>
            <a:ext cx="8143875" cy="882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1000" u="sng" dirty="0"/>
          </a:p>
          <a:p>
            <a:pPr fontAlgn="auto">
              <a:spcAft>
                <a:spcPts val="0"/>
              </a:spcAft>
              <a:defRPr/>
            </a:pPr>
            <a:endParaRPr lang="ru-RU" sz="1000" dirty="0"/>
          </a:p>
          <a:p>
            <a:pPr fontAlgn="auto">
              <a:spcAft>
                <a:spcPts val="0"/>
              </a:spcAft>
              <a:defRPr/>
            </a:pPr>
            <a:endParaRPr kumimoji="0" lang="ru-RU" sz="20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12FF4-CC3E-4A64-B365-6875ECE4423D}" type="slidenum">
              <a:rPr lang="ru-RU" smtClean="0"/>
              <a:pPr>
                <a:defRPr/>
              </a:pPr>
              <a:t>87</a:t>
            </a:fld>
            <a:endParaRPr lang="ru-RU"/>
          </a:p>
        </p:txBody>
      </p:sp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 lIns="91440" rIns="9144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Алгоритм составления электронных формул.</a:t>
            </a:r>
            <a:endParaRPr lang="ru-RU" dirty="0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1412875"/>
            <a:ext cx="2160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sz="2800" dirty="0">
                <a:latin typeface="Arial" pitchFamily="34" charset="0"/>
                <a:cs typeface="Arial" pitchFamily="34" charset="0"/>
              </a:rPr>
              <a:t>Н + 1</a:t>
            </a:r>
          </a:p>
        </p:txBody>
      </p:sp>
      <p:sp>
        <p:nvSpPr>
          <p:cNvPr id="5" name="Дуга 4"/>
          <p:cNvSpPr/>
          <p:nvPr/>
        </p:nvSpPr>
        <p:spPr>
          <a:xfrm rot="2304357">
            <a:off x="582613" y="1089025"/>
            <a:ext cx="1079500" cy="143986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31913" y="2133600"/>
            <a:ext cx="7921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sz="24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08175" y="1557338"/>
            <a:ext cx="719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sz="2400">
                <a:latin typeface="Arial" pitchFamily="34" charset="0"/>
                <a:cs typeface="Arial" pitchFamily="34" charset="0"/>
              </a:rPr>
              <a:t>n=1</a:t>
            </a:r>
            <a:endParaRPr kumimoji="0" lang="ru-RU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875" y="1628775"/>
            <a:ext cx="288925" cy="287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16238" y="1844675"/>
            <a:ext cx="287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b="1">
                <a:latin typeface="Arial" pitchFamily="34" charset="0"/>
                <a:cs typeface="Arial" pitchFamily="34" charset="0"/>
              </a:rPr>
              <a:t>S</a:t>
            </a:r>
            <a:endParaRPr kumimoji="0" lang="ru-RU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>
            <a:cxnSpLocks noChangeShapeType="1"/>
            <a:stCxn id="8" idx="2"/>
            <a:endCxn id="8" idx="0"/>
          </p:cNvCxnSpPr>
          <p:nvPr/>
        </p:nvCxnSpPr>
        <p:spPr bwMode="auto">
          <a:xfrm flipV="1">
            <a:off x="2700338" y="1628775"/>
            <a:ext cx="0" cy="2873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48038" y="1484313"/>
            <a:ext cx="1008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S</a:t>
            </a:r>
            <a:r>
              <a:rPr kumimoji="0" lang="en-US" sz="28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kumimoji="0" lang="ru-RU" sz="2800" b="1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9750" y="3284538"/>
            <a:ext cx="2160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sz="2800">
                <a:latin typeface="Arial" pitchFamily="34" charset="0"/>
                <a:cs typeface="Arial" pitchFamily="34" charset="0"/>
              </a:rPr>
              <a:t>Н</a:t>
            </a:r>
            <a:r>
              <a:rPr kumimoji="0" lang="en-US" sz="2800">
                <a:latin typeface="Arial" pitchFamily="34" charset="0"/>
                <a:cs typeface="Arial" pitchFamily="34" charset="0"/>
              </a:rPr>
              <a:t>e</a:t>
            </a:r>
            <a:r>
              <a:rPr kumimoji="0" lang="ru-RU" sz="2800">
                <a:latin typeface="Arial" pitchFamily="34" charset="0"/>
                <a:cs typeface="Arial" pitchFamily="34" charset="0"/>
              </a:rPr>
              <a:t> + </a:t>
            </a:r>
            <a:r>
              <a:rPr kumimoji="0" lang="en-US" sz="2800">
                <a:latin typeface="Arial" pitchFamily="34" charset="0"/>
                <a:cs typeface="Arial" pitchFamily="34" charset="0"/>
              </a:rPr>
              <a:t>2</a:t>
            </a:r>
            <a:endParaRPr kumimoji="0" lang="ru-RU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Дуга 13"/>
          <p:cNvSpPr/>
          <p:nvPr/>
        </p:nvSpPr>
        <p:spPr>
          <a:xfrm rot="2304357">
            <a:off x="941388" y="2960688"/>
            <a:ext cx="1081087" cy="143986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19250" y="4005263"/>
            <a:ext cx="7921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sz="2400">
                <a:latin typeface="Arial" pitchFamily="34" charset="0"/>
                <a:cs typeface="Arial" pitchFamily="34" charset="0"/>
              </a:rPr>
              <a:t>2</a:t>
            </a:r>
            <a:endParaRPr kumimoji="0" lang="ru-RU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2339975" y="3429000"/>
            <a:ext cx="706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sz="2400">
                <a:latin typeface="Arial" pitchFamily="34" charset="0"/>
                <a:cs typeface="Arial" pitchFamily="34" charset="0"/>
              </a:rPr>
              <a:t>n=1</a:t>
            </a:r>
            <a:endParaRPr kumimoji="0" lang="ru-RU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32138" y="3500438"/>
            <a:ext cx="288925" cy="287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cxnSp>
        <p:nvCxnSpPr>
          <p:cNvPr id="17" name="Прямая со стрелкой 16"/>
          <p:cNvCxnSpPr>
            <a:cxnSpLocks noChangeShapeType="1"/>
          </p:cNvCxnSpPr>
          <p:nvPr/>
        </p:nvCxnSpPr>
        <p:spPr bwMode="auto">
          <a:xfrm flipV="1">
            <a:off x="3203575" y="3500438"/>
            <a:ext cx="0" cy="2873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9" name="Прямая со стрелкой 18"/>
          <p:cNvCxnSpPr>
            <a:cxnSpLocks noChangeShapeType="1"/>
          </p:cNvCxnSpPr>
          <p:nvPr/>
        </p:nvCxnSpPr>
        <p:spPr bwMode="auto">
          <a:xfrm flipH="1">
            <a:off x="3348038" y="3500438"/>
            <a:ext cx="7937" cy="2809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563938" y="3500438"/>
            <a:ext cx="287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b="1">
                <a:latin typeface="Arial" pitchFamily="34" charset="0"/>
                <a:cs typeface="Arial" pitchFamily="34" charset="0"/>
              </a:rPr>
              <a:t>S</a:t>
            </a:r>
            <a:endParaRPr kumimoji="0"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995738" y="3357563"/>
            <a:ext cx="10080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S</a:t>
            </a:r>
            <a:r>
              <a:rPr kumimoji="0" lang="en-US" sz="2800" b="1" baseline="30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kumimoji="0" lang="ru-RU" sz="2800" b="1" baseline="30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843808" y="2348880"/>
            <a:ext cx="58326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sz="2400" dirty="0">
                <a:latin typeface="Arial" pitchFamily="34" charset="0"/>
                <a:cs typeface="Arial" pitchFamily="34" charset="0"/>
              </a:rPr>
              <a:t>Одиночный электрон на </a:t>
            </a:r>
            <a:r>
              <a:rPr kumimoji="0"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незавершенной</a:t>
            </a:r>
            <a:r>
              <a:rPr kumimoji="0" lang="ru-RU" sz="2400" dirty="0">
                <a:latin typeface="Arial" pitchFamily="34" charset="0"/>
                <a:cs typeface="Arial" pitchFamily="34" charset="0"/>
              </a:rPr>
              <a:t> оболочке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411760" y="4149080"/>
            <a:ext cx="5832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2 спаренных электрона на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завершенной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оболочке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555776" y="5589240"/>
            <a:ext cx="32403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 - </a:t>
            </a:r>
            <a:r>
              <a:rPr kumimoji="0"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элементы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355976" y="1412776"/>
            <a:ext cx="3222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НЕСПАРЕННЫЙ ЭЛЕТРОН</a:t>
            </a:r>
            <a:endParaRPr lang="ru-RU" b="1" i="1" dirty="0">
              <a:solidFill>
                <a:srgbClr val="FF0000"/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4139952" y="170080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  <p:bldP spid="9" grpId="0"/>
      <p:bldP spid="12" grpId="0"/>
      <p:bldP spid="13" grpId="0"/>
      <p:bldP spid="15" grpId="0"/>
      <p:bldP spid="16" grpId="0"/>
      <p:bldP spid="18" grpId="0" animBg="1"/>
      <p:bldP spid="21" grpId="0"/>
      <p:bldP spid="22" grpId="0"/>
      <p:bldP spid="23" grpId="0"/>
      <p:bldP spid="24" grpId="0"/>
      <p:bldP spid="25" grpId="0"/>
      <p:bldP spid="27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Номер слайда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12FF4-CC3E-4A64-B365-6875ECE4423D}" type="slidenum">
              <a:rPr lang="ru-RU" smtClean="0"/>
              <a:pPr>
                <a:defRPr/>
              </a:pPr>
              <a:t>88</a:t>
            </a:fld>
            <a:endParaRPr lang="ru-RU"/>
          </a:p>
        </p:txBody>
      </p:sp>
      <p:sp>
        <p:nvSpPr>
          <p:cNvPr id="194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 lIns="91440" rIns="9144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2 период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1412875"/>
            <a:ext cx="2160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sz="2800" dirty="0">
                <a:latin typeface="Arial" pitchFamily="34" charset="0"/>
                <a:cs typeface="Arial" pitchFamily="34" charset="0"/>
              </a:rPr>
              <a:t>Li</a:t>
            </a:r>
            <a:r>
              <a:rPr kumimoji="0" lang="ru-RU" sz="2800" dirty="0">
                <a:latin typeface="Arial" pitchFamily="34" charset="0"/>
                <a:cs typeface="Arial" pitchFamily="34" charset="0"/>
              </a:rPr>
              <a:t> + </a:t>
            </a:r>
            <a:r>
              <a:rPr kumimoji="0" lang="en-US" sz="2800" dirty="0">
                <a:latin typeface="Arial" pitchFamily="34" charset="0"/>
                <a:cs typeface="Arial" pitchFamily="34" charset="0"/>
              </a:rPr>
              <a:t>3</a:t>
            </a:r>
            <a:endParaRPr kumimoji="0"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Дуга 4"/>
          <p:cNvSpPr/>
          <p:nvPr/>
        </p:nvSpPr>
        <p:spPr>
          <a:xfrm rot="2304357">
            <a:off x="582613" y="1089025"/>
            <a:ext cx="1079500" cy="143986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6" name="Дуга 5"/>
          <p:cNvSpPr/>
          <p:nvPr/>
        </p:nvSpPr>
        <p:spPr>
          <a:xfrm rot="2304357">
            <a:off x="869950" y="1089025"/>
            <a:ext cx="1079500" cy="143986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31913" y="2276475"/>
            <a:ext cx="93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>
                <a:latin typeface="Arial" pitchFamily="34" charset="0"/>
                <a:cs typeface="Arial" pitchFamily="34" charset="0"/>
              </a:rPr>
              <a:t>2   1</a:t>
            </a:r>
            <a:endParaRPr kumimoji="0"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195513" y="2205038"/>
            <a:ext cx="576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>
                <a:latin typeface="Arial" pitchFamily="34" charset="0"/>
                <a:cs typeface="Arial" pitchFamily="34" charset="0"/>
              </a:rPr>
              <a:t>n=1</a:t>
            </a:r>
            <a:endParaRPr kumimoji="0"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195513" y="1700213"/>
            <a:ext cx="576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>
                <a:latin typeface="Arial" pitchFamily="34" charset="0"/>
                <a:cs typeface="Arial" pitchFamily="34" charset="0"/>
              </a:rPr>
              <a:t>n=2</a:t>
            </a:r>
            <a:endParaRPr kumimoji="0"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6238" y="2205038"/>
            <a:ext cx="288925" cy="287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916238" y="1700213"/>
            <a:ext cx="288925" cy="287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03575" y="1484313"/>
            <a:ext cx="288925" cy="287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492500" y="1484313"/>
            <a:ext cx="288925" cy="287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779838" y="1484313"/>
            <a:ext cx="288925" cy="287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cxnSp>
        <p:nvCxnSpPr>
          <p:cNvPr id="16" name="Прямая со стрелкой 15"/>
          <p:cNvCxnSpPr>
            <a:cxnSpLocks noChangeShapeType="1"/>
          </p:cNvCxnSpPr>
          <p:nvPr/>
        </p:nvCxnSpPr>
        <p:spPr bwMode="auto">
          <a:xfrm flipV="1">
            <a:off x="2987675" y="2205038"/>
            <a:ext cx="0" cy="2873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" name="Прямая со стрелкой 20"/>
          <p:cNvCxnSpPr>
            <a:cxnSpLocks noChangeShapeType="1"/>
          </p:cNvCxnSpPr>
          <p:nvPr/>
        </p:nvCxnSpPr>
        <p:spPr bwMode="auto">
          <a:xfrm flipV="1">
            <a:off x="3132138" y="2205038"/>
            <a:ext cx="0" cy="2873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22" name="Прямая со стрелкой 21"/>
          <p:cNvCxnSpPr>
            <a:cxnSpLocks noChangeShapeType="1"/>
          </p:cNvCxnSpPr>
          <p:nvPr/>
        </p:nvCxnSpPr>
        <p:spPr bwMode="auto">
          <a:xfrm flipV="1">
            <a:off x="3059113" y="1700213"/>
            <a:ext cx="0" cy="2873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635375" y="1989138"/>
            <a:ext cx="21605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S</a:t>
            </a:r>
            <a:r>
              <a:rPr kumimoji="0" lang="en-US" sz="28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S</a:t>
            </a:r>
            <a:r>
              <a:rPr kumimoji="0" lang="en-US" sz="28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kumimoji="0" lang="ru-RU" sz="2800" b="1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11188" y="3068638"/>
            <a:ext cx="2160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sz="2800">
                <a:latin typeface="Arial" pitchFamily="34" charset="0"/>
                <a:cs typeface="Arial" pitchFamily="34" charset="0"/>
              </a:rPr>
              <a:t>Be</a:t>
            </a:r>
            <a:r>
              <a:rPr kumimoji="0" lang="ru-RU" sz="2800">
                <a:latin typeface="Arial" pitchFamily="34" charset="0"/>
                <a:cs typeface="Arial" pitchFamily="34" charset="0"/>
              </a:rPr>
              <a:t> + </a:t>
            </a:r>
            <a:r>
              <a:rPr kumimoji="0" lang="en-US" sz="2800">
                <a:latin typeface="Arial" pitchFamily="34" charset="0"/>
                <a:cs typeface="Arial" pitchFamily="34" charset="0"/>
              </a:rPr>
              <a:t>4</a:t>
            </a:r>
            <a:endParaRPr kumimoji="0" lang="ru-RU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Дуга 24"/>
          <p:cNvSpPr/>
          <p:nvPr/>
        </p:nvSpPr>
        <p:spPr>
          <a:xfrm rot="2304357">
            <a:off x="1230313" y="2744788"/>
            <a:ext cx="1079500" cy="143986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26" name="Дуга 25"/>
          <p:cNvSpPr/>
          <p:nvPr/>
        </p:nvSpPr>
        <p:spPr>
          <a:xfrm rot="2304357">
            <a:off x="941388" y="2744788"/>
            <a:ext cx="1081087" cy="143986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692275" y="3860800"/>
            <a:ext cx="935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>
                <a:latin typeface="Arial" pitchFamily="34" charset="0"/>
                <a:cs typeface="Arial" pitchFamily="34" charset="0"/>
              </a:rPr>
              <a:t>2   2</a:t>
            </a:r>
            <a:endParaRPr kumimoji="0"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2700338" y="3644900"/>
            <a:ext cx="574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>
                <a:latin typeface="Arial" pitchFamily="34" charset="0"/>
                <a:cs typeface="Arial" pitchFamily="34" charset="0"/>
              </a:rPr>
              <a:t>n=1</a:t>
            </a:r>
            <a:endParaRPr kumimoji="0"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2700338" y="3141663"/>
            <a:ext cx="574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>
                <a:latin typeface="Arial" pitchFamily="34" charset="0"/>
                <a:cs typeface="Arial" pitchFamily="34" charset="0"/>
              </a:rPr>
              <a:t>n=2</a:t>
            </a:r>
            <a:endParaRPr kumimoji="0"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419475" y="3644900"/>
            <a:ext cx="288925" cy="287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419475" y="3141663"/>
            <a:ext cx="288925" cy="287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708400" y="2924175"/>
            <a:ext cx="288925" cy="287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995738" y="2924175"/>
            <a:ext cx="288925" cy="287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284663" y="2924175"/>
            <a:ext cx="288925" cy="287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cxnSp>
        <p:nvCxnSpPr>
          <p:cNvPr id="35" name="Прямая со стрелкой 34"/>
          <p:cNvCxnSpPr>
            <a:cxnSpLocks noChangeShapeType="1"/>
          </p:cNvCxnSpPr>
          <p:nvPr/>
        </p:nvCxnSpPr>
        <p:spPr bwMode="auto">
          <a:xfrm flipV="1">
            <a:off x="3492500" y="3644900"/>
            <a:ext cx="0" cy="2873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6" name="Прямая со стрелкой 35"/>
          <p:cNvCxnSpPr>
            <a:cxnSpLocks noChangeShapeType="1"/>
          </p:cNvCxnSpPr>
          <p:nvPr/>
        </p:nvCxnSpPr>
        <p:spPr bwMode="auto">
          <a:xfrm flipV="1">
            <a:off x="3492500" y="3141663"/>
            <a:ext cx="0" cy="2873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7" name="Прямая со стрелкой 36"/>
          <p:cNvCxnSpPr>
            <a:cxnSpLocks noChangeShapeType="1"/>
          </p:cNvCxnSpPr>
          <p:nvPr/>
        </p:nvCxnSpPr>
        <p:spPr bwMode="auto">
          <a:xfrm flipV="1">
            <a:off x="3635375" y="3644900"/>
            <a:ext cx="0" cy="2873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38" name="Прямая со стрелкой 37"/>
          <p:cNvCxnSpPr>
            <a:cxnSpLocks noChangeShapeType="1"/>
          </p:cNvCxnSpPr>
          <p:nvPr/>
        </p:nvCxnSpPr>
        <p:spPr bwMode="auto">
          <a:xfrm flipV="1">
            <a:off x="3635375" y="3141663"/>
            <a:ext cx="0" cy="2873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/>
          </a:ln>
        </p:spPr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067175" y="3429000"/>
            <a:ext cx="2160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S</a:t>
            </a:r>
            <a:r>
              <a:rPr kumimoji="0" lang="en-US" sz="2800" b="1" baseline="30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S</a:t>
            </a:r>
            <a:r>
              <a:rPr kumimoji="0" lang="en-US" sz="2800" b="1" baseline="30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kumimoji="0" lang="ru-RU" sz="2800" b="1" baseline="30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84213" y="5084763"/>
            <a:ext cx="215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sz="2800">
                <a:latin typeface="Arial" pitchFamily="34" charset="0"/>
                <a:cs typeface="Arial" pitchFamily="34" charset="0"/>
              </a:rPr>
              <a:t>B</a:t>
            </a:r>
            <a:r>
              <a:rPr kumimoji="0" lang="ru-RU" sz="2800">
                <a:latin typeface="Arial" pitchFamily="34" charset="0"/>
                <a:cs typeface="Arial" pitchFamily="34" charset="0"/>
              </a:rPr>
              <a:t> + </a:t>
            </a:r>
            <a:r>
              <a:rPr kumimoji="0" lang="en-US" sz="2800">
                <a:latin typeface="Arial" pitchFamily="34" charset="0"/>
                <a:cs typeface="Arial" pitchFamily="34" charset="0"/>
              </a:rPr>
              <a:t>5</a:t>
            </a:r>
            <a:endParaRPr kumimoji="0" lang="ru-RU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Дуга 40"/>
          <p:cNvSpPr/>
          <p:nvPr/>
        </p:nvSpPr>
        <p:spPr>
          <a:xfrm rot="2304357">
            <a:off x="798513" y="4689475"/>
            <a:ext cx="1079500" cy="143986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42" name="Дуга 41"/>
          <p:cNvSpPr/>
          <p:nvPr/>
        </p:nvSpPr>
        <p:spPr>
          <a:xfrm rot="2304357">
            <a:off x="1157288" y="4689475"/>
            <a:ext cx="1081087" cy="143986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619250" y="5805488"/>
            <a:ext cx="936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>
                <a:latin typeface="Arial" pitchFamily="34" charset="0"/>
                <a:cs typeface="Arial" pitchFamily="34" charset="0"/>
              </a:rPr>
              <a:t>2   3</a:t>
            </a:r>
            <a:endParaRPr kumimoji="0"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>
            <a:off x="2627313" y="5516563"/>
            <a:ext cx="576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>
                <a:latin typeface="Arial" pitchFamily="34" charset="0"/>
                <a:cs typeface="Arial" pitchFamily="34" charset="0"/>
              </a:rPr>
              <a:t>n=1</a:t>
            </a:r>
            <a:endParaRPr kumimoji="0"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>
            <a:spLocks noChangeArrowheads="1"/>
          </p:cNvSpPr>
          <p:nvPr/>
        </p:nvSpPr>
        <p:spPr bwMode="auto">
          <a:xfrm>
            <a:off x="2627313" y="5084763"/>
            <a:ext cx="576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>
                <a:latin typeface="Arial" pitchFamily="34" charset="0"/>
                <a:cs typeface="Arial" pitchFamily="34" charset="0"/>
              </a:rPr>
              <a:t>n=2</a:t>
            </a:r>
            <a:endParaRPr kumimoji="0"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348038" y="5516563"/>
            <a:ext cx="288925" cy="287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348038" y="5013325"/>
            <a:ext cx="288925" cy="287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635375" y="4797425"/>
            <a:ext cx="288925" cy="287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211638" y="4797425"/>
            <a:ext cx="288925" cy="287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52" name="Прямоугольник 51"/>
          <p:cNvSpPr>
            <a:spLocks noChangeArrowheads="1"/>
          </p:cNvSpPr>
          <p:nvPr/>
        </p:nvSpPr>
        <p:spPr bwMode="auto">
          <a:xfrm>
            <a:off x="3924300" y="4797425"/>
            <a:ext cx="288925" cy="287338"/>
          </a:xfrm>
          <a:prstGeom prst="rect">
            <a:avLst/>
          </a:prstGeom>
          <a:solidFill>
            <a:srgbClr val="EAE8E8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kumimoji="0"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53" name="Прямая со стрелкой 52"/>
          <p:cNvCxnSpPr>
            <a:cxnSpLocks noChangeShapeType="1"/>
          </p:cNvCxnSpPr>
          <p:nvPr/>
        </p:nvCxnSpPr>
        <p:spPr bwMode="auto">
          <a:xfrm flipV="1">
            <a:off x="3419475" y="5516563"/>
            <a:ext cx="0" cy="2873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4" name="Прямая со стрелкой 53"/>
          <p:cNvCxnSpPr>
            <a:cxnSpLocks noChangeShapeType="1"/>
          </p:cNvCxnSpPr>
          <p:nvPr/>
        </p:nvCxnSpPr>
        <p:spPr bwMode="auto">
          <a:xfrm flipV="1">
            <a:off x="3419475" y="5013325"/>
            <a:ext cx="0" cy="2873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5" name="Прямая со стрелкой 54"/>
          <p:cNvCxnSpPr>
            <a:cxnSpLocks noChangeShapeType="1"/>
          </p:cNvCxnSpPr>
          <p:nvPr/>
        </p:nvCxnSpPr>
        <p:spPr bwMode="auto">
          <a:xfrm flipV="1">
            <a:off x="3779838" y="4797425"/>
            <a:ext cx="0" cy="2873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6" name="Прямая со стрелкой 55"/>
          <p:cNvCxnSpPr>
            <a:cxnSpLocks noChangeShapeType="1"/>
          </p:cNvCxnSpPr>
          <p:nvPr/>
        </p:nvCxnSpPr>
        <p:spPr bwMode="auto">
          <a:xfrm flipV="1">
            <a:off x="3563938" y="5516563"/>
            <a:ext cx="0" cy="2873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57" name="Прямая со стрелкой 56"/>
          <p:cNvCxnSpPr>
            <a:cxnSpLocks noChangeShapeType="1"/>
          </p:cNvCxnSpPr>
          <p:nvPr/>
        </p:nvCxnSpPr>
        <p:spPr bwMode="auto">
          <a:xfrm flipV="1">
            <a:off x="3563938" y="5013325"/>
            <a:ext cx="0" cy="2873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/>
          </a:ln>
        </p:spPr>
      </p:cxn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4067175" y="5300663"/>
            <a:ext cx="2665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S</a:t>
            </a:r>
            <a:r>
              <a:rPr kumimoji="0" lang="en-US" sz="2800" b="1" baseline="30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S</a:t>
            </a:r>
            <a:r>
              <a:rPr kumimoji="0" lang="en-US" sz="2800" b="1" baseline="30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kumimoji="0" lang="en-US" sz="2800" b="1" baseline="30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kumimoji="0" lang="ru-RU" sz="2800" b="1" baseline="30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83" name="TextBox 58"/>
          <p:cNvSpPr txBox="1">
            <a:spLocks noChangeArrowheads="1"/>
          </p:cNvSpPr>
          <p:nvPr/>
        </p:nvSpPr>
        <p:spPr bwMode="auto">
          <a:xfrm>
            <a:off x="6156325" y="2349500"/>
            <a:ext cx="2808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 - </a:t>
            </a:r>
            <a:r>
              <a:rPr kumimoji="0" lang="ru-RU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элементы</a:t>
            </a:r>
          </a:p>
        </p:txBody>
      </p:sp>
      <p:sp>
        <p:nvSpPr>
          <p:cNvPr id="60" name="Правая фигурная скобка 59"/>
          <p:cNvSpPr>
            <a:spLocks/>
          </p:cNvSpPr>
          <p:nvPr/>
        </p:nvSpPr>
        <p:spPr bwMode="auto">
          <a:xfrm>
            <a:off x="5580063" y="1196975"/>
            <a:ext cx="431800" cy="3095625"/>
          </a:xfrm>
          <a:prstGeom prst="rightBrace">
            <a:avLst>
              <a:gd name="adj1" fmla="val 8331"/>
              <a:gd name="adj2" fmla="val 50000"/>
            </a:avLst>
          </a:prstGeom>
          <a:noFill/>
          <a:ln w="10033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kumimoji="0" lang="ru-RU">
              <a:latin typeface="+mn-lt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6335713" y="4581128"/>
            <a:ext cx="28082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kumimoji="0"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kumimoji="0"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элемент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3276600" y="1844675"/>
            <a:ext cx="287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b="1">
                <a:latin typeface="Arial" pitchFamily="34" charset="0"/>
                <a:cs typeface="Arial" pitchFamily="34" charset="0"/>
              </a:rPr>
              <a:t>S</a:t>
            </a:r>
            <a:endParaRPr kumimoji="0"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276600" y="2276475"/>
            <a:ext cx="287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b="1">
                <a:latin typeface="Arial" pitchFamily="34" charset="0"/>
                <a:cs typeface="Arial" pitchFamily="34" charset="0"/>
              </a:rPr>
              <a:t>S</a:t>
            </a:r>
            <a:endParaRPr kumimoji="0"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3779838" y="3789363"/>
            <a:ext cx="2873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b="1">
                <a:latin typeface="Arial" pitchFamily="34" charset="0"/>
                <a:cs typeface="Arial" pitchFamily="34" charset="0"/>
              </a:rPr>
              <a:t>S</a:t>
            </a:r>
            <a:endParaRPr kumimoji="0"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3779838" y="3284538"/>
            <a:ext cx="287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b="1">
                <a:latin typeface="Arial" pitchFamily="34" charset="0"/>
                <a:cs typeface="Arial" pitchFamily="34" charset="0"/>
              </a:rPr>
              <a:t>S</a:t>
            </a:r>
            <a:endParaRPr kumimoji="0"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3635375" y="5157788"/>
            <a:ext cx="288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b="1">
                <a:latin typeface="Arial" pitchFamily="34" charset="0"/>
                <a:cs typeface="Arial" pitchFamily="34" charset="0"/>
              </a:rPr>
              <a:t>S</a:t>
            </a:r>
            <a:endParaRPr kumimoji="0"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3708400" y="5661025"/>
            <a:ext cx="287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b="1">
                <a:latin typeface="Arial" pitchFamily="34" charset="0"/>
                <a:cs typeface="Arial" pitchFamily="34" charset="0"/>
              </a:rPr>
              <a:t>S</a:t>
            </a:r>
            <a:endParaRPr kumimoji="0"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4716463" y="2924175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b="1">
                <a:latin typeface="Arial" pitchFamily="34" charset="0"/>
                <a:cs typeface="Arial" pitchFamily="34" charset="0"/>
              </a:rPr>
              <a:t>p</a:t>
            </a:r>
            <a:endParaRPr kumimoji="0"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211638" y="1484313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b="1">
                <a:latin typeface="Arial" pitchFamily="34" charset="0"/>
                <a:cs typeface="Arial" pitchFamily="34" charset="0"/>
              </a:rPr>
              <a:t>p</a:t>
            </a:r>
            <a:endParaRPr kumimoji="0"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4572000" y="4868863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b="1">
                <a:latin typeface="Arial" pitchFamily="34" charset="0"/>
                <a:cs typeface="Arial" pitchFamily="34" charset="0"/>
              </a:rPr>
              <a:t>p</a:t>
            </a:r>
            <a:endParaRPr kumimoji="0" lang="ru-RU" b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23" grpId="0"/>
      <p:bldP spid="24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9" grpId="0"/>
      <p:bldP spid="40" grpId="0"/>
      <p:bldP spid="43" grpId="0"/>
      <p:bldP spid="44" grpId="0"/>
      <p:bldP spid="45" grpId="0"/>
      <p:bldP spid="46" grpId="0" animBg="1"/>
      <p:bldP spid="47" grpId="0" animBg="1"/>
      <p:bldP spid="48" grpId="0" animBg="1"/>
      <p:bldP spid="50" grpId="0" animBg="1"/>
      <p:bldP spid="52" grpId="0" animBg="1"/>
      <p:bldP spid="58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Прямоугольник 79"/>
          <p:cNvSpPr/>
          <p:nvPr/>
        </p:nvSpPr>
        <p:spPr>
          <a:xfrm>
            <a:off x="3348038" y="6021388"/>
            <a:ext cx="288925" cy="287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3924300" y="5373688"/>
            <a:ext cx="288925" cy="287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107" name="Номер слайда 10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12FF4-CC3E-4A64-B365-6875ECE4423D}" type="slidenum">
              <a:rPr lang="ru-RU" smtClean="0"/>
              <a:pPr>
                <a:defRPr/>
              </a:pPr>
              <a:t>89</a:t>
            </a:fld>
            <a:endParaRPr lang="ru-RU"/>
          </a:p>
        </p:txBody>
      </p:sp>
      <p:sp>
        <p:nvSpPr>
          <p:cNvPr id="2150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1640" y="0"/>
            <a:ext cx="6897960" cy="1143000"/>
          </a:xfrm>
        </p:spPr>
        <p:txBody>
          <a:bodyPr lIns="91440" rIns="91440">
            <a:normAutofit/>
          </a:bodyPr>
          <a:lstStyle/>
          <a:p>
            <a:pPr algn="l">
              <a:defRPr/>
            </a:pPr>
            <a:r>
              <a:rPr lang="ru-RU" b="1" dirty="0" smtClean="0">
                <a:solidFill>
                  <a:srgbClr val="C00000"/>
                </a:solidFill>
              </a:rPr>
              <a:t>2 период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1412875"/>
            <a:ext cx="2160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sz="2800">
                <a:latin typeface="Arial" pitchFamily="34" charset="0"/>
                <a:cs typeface="Arial" pitchFamily="34" charset="0"/>
              </a:rPr>
              <a:t>F</a:t>
            </a:r>
            <a:r>
              <a:rPr kumimoji="0" lang="ru-RU" sz="2800">
                <a:latin typeface="Arial" pitchFamily="34" charset="0"/>
                <a:cs typeface="Arial" pitchFamily="34" charset="0"/>
              </a:rPr>
              <a:t> + </a:t>
            </a:r>
            <a:r>
              <a:rPr kumimoji="0" lang="en-US" sz="2800">
                <a:latin typeface="Arial" pitchFamily="34" charset="0"/>
                <a:cs typeface="Arial" pitchFamily="34" charset="0"/>
              </a:rPr>
              <a:t>9</a:t>
            </a:r>
            <a:endParaRPr kumimoji="0" lang="ru-RU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Дуга 4"/>
          <p:cNvSpPr/>
          <p:nvPr/>
        </p:nvSpPr>
        <p:spPr>
          <a:xfrm rot="2304357">
            <a:off x="582613" y="1089025"/>
            <a:ext cx="1079500" cy="143986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6" name="Дуга 5"/>
          <p:cNvSpPr/>
          <p:nvPr/>
        </p:nvSpPr>
        <p:spPr>
          <a:xfrm rot="2304357">
            <a:off x="869950" y="1089025"/>
            <a:ext cx="1079500" cy="143986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31913" y="2276475"/>
            <a:ext cx="93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>
                <a:latin typeface="Arial" pitchFamily="34" charset="0"/>
                <a:cs typeface="Arial" pitchFamily="34" charset="0"/>
              </a:rPr>
              <a:t>2   7</a:t>
            </a:r>
            <a:endParaRPr kumimoji="0"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195513" y="2205038"/>
            <a:ext cx="576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>
                <a:latin typeface="Arial" pitchFamily="34" charset="0"/>
                <a:cs typeface="Arial" pitchFamily="34" charset="0"/>
              </a:rPr>
              <a:t>n=1</a:t>
            </a:r>
            <a:endParaRPr kumimoji="0"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195513" y="1700213"/>
            <a:ext cx="576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>
                <a:latin typeface="Arial" pitchFamily="34" charset="0"/>
                <a:cs typeface="Arial" pitchFamily="34" charset="0"/>
              </a:rPr>
              <a:t>n=2</a:t>
            </a:r>
            <a:endParaRPr kumimoji="0"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6238" y="2205038"/>
            <a:ext cx="288925" cy="287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916238" y="1700213"/>
            <a:ext cx="288925" cy="287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03575" y="1484313"/>
            <a:ext cx="288925" cy="287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492500" y="1484313"/>
            <a:ext cx="288925" cy="287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779838" y="1484313"/>
            <a:ext cx="288925" cy="287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cxnSp>
        <p:nvCxnSpPr>
          <p:cNvPr id="16" name="Прямая со стрелкой 15"/>
          <p:cNvCxnSpPr>
            <a:cxnSpLocks noChangeShapeType="1"/>
          </p:cNvCxnSpPr>
          <p:nvPr/>
        </p:nvCxnSpPr>
        <p:spPr bwMode="auto">
          <a:xfrm flipV="1">
            <a:off x="2987675" y="2205038"/>
            <a:ext cx="0" cy="2873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" name="Прямая со стрелкой 20"/>
          <p:cNvCxnSpPr>
            <a:cxnSpLocks noChangeShapeType="1"/>
          </p:cNvCxnSpPr>
          <p:nvPr/>
        </p:nvCxnSpPr>
        <p:spPr bwMode="auto">
          <a:xfrm flipV="1">
            <a:off x="3132138" y="2205038"/>
            <a:ext cx="0" cy="2873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22" name="Прямая со стрелкой 21"/>
          <p:cNvCxnSpPr>
            <a:cxnSpLocks noChangeShapeType="1"/>
          </p:cNvCxnSpPr>
          <p:nvPr/>
        </p:nvCxnSpPr>
        <p:spPr bwMode="auto">
          <a:xfrm flipV="1">
            <a:off x="2987675" y="1700213"/>
            <a:ext cx="0" cy="2873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11188" y="3068638"/>
            <a:ext cx="2160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sz="2800">
                <a:latin typeface="Arial" pitchFamily="34" charset="0"/>
                <a:cs typeface="Arial" pitchFamily="34" charset="0"/>
              </a:rPr>
              <a:t>Ne</a:t>
            </a:r>
            <a:r>
              <a:rPr kumimoji="0" lang="ru-RU" sz="2800">
                <a:latin typeface="Arial" pitchFamily="34" charset="0"/>
                <a:cs typeface="Arial" pitchFamily="34" charset="0"/>
              </a:rPr>
              <a:t> + </a:t>
            </a:r>
            <a:r>
              <a:rPr kumimoji="0" lang="en-US" sz="2800">
                <a:latin typeface="Arial" pitchFamily="34" charset="0"/>
                <a:cs typeface="Arial" pitchFamily="34" charset="0"/>
              </a:rPr>
              <a:t>10</a:t>
            </a:r>
            <a:endParaRPr kumimoji="0" lang="ru-RU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Дуга 24"/>
          <p:cNvSpPr/>
          <p:nvPr/>
        </p:nvSpPr>
        <p:spPr>
          <a:xfrm rot="2304357">
            <a:off x="1230313" y="2744788"/>
            <a:ext cx="1079500" cy="143986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26" name="Дуга 25"/>
          <p:cNvSpPr/>
          <p:nvPr/>
        </p:nvSpPr>
        <p:spPr>
          <a:xfrm rot="2304357">
            <a:off x="941388" y="2744788"/>
            <a:ext cx="1081087" cy="143986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692275" y="3860800"/>
            <a:ext cx="935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>
                <a:latin typeface="Arial" pitchFamily="34" charset="0"/>
                <a:cs typeface="Arial" pitchFamily="34" charset="0"/>
              </a:rPr>
              <a:t>2   8</a:t>
            </a:r>
            <a:endParaRPr kumimoji="0"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2700338" y="3644900"/>
            <a:ext cx="574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>
                <a:latin typeface="Arial" pitchFamily="34" charset="0"/>
                <a:cs typeface="Arial" pitchFamily="34" charset="0"/>
              </a:rPr>
              <a:t>n=1</a:t>
            </a:r>
            <a:endParaRPr kumimoji="0"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2700338" y="3141663"/>
            <a:ext cx="574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>
                <a:latin typeface="Arial" pitchFamily="34" charset="0"/>
                <a:cs typeface="Arial" pitchFamily="34" charset="0"/>
              </a:rPr>
              <a:t>n=2</a:t>
            </a:r>
            <a:endParaRPr kumimoji="0"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419475" y="3644900"/>
            <a:ext cx="288925" cy="287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419475" y="3141663"/>
            <a:ext cx="288925" cy="287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708400" y="2924175"/>
            <a:ext cx="288925" cy="287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995738" y="2924175"/>
            <a:ext cx="288925" cy="287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284663" y="2924175"/>
            <a:ext cx="288925" cy="287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cxnSp>
        <p:nvCxnSpPr>
          <p:cNvPr id="35" name="Прямая со стрелкой 34"/>
          <p:cNvCxnSpPr>
            <a:cxnSpLocks noChangeShapeType="1"/>
          </p:cNvCxnSpPr>
          <p:nvPr/>
        </p:nvCxnSpPr>
        <p:spPr bwMode="auto">
          <a:xfrm flipV="1">
            <a:off x="3492500" y="3644900"/>
            <a:ext cx="0" cy="2873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6" name="Прямая со стрелкой 35"/>
          <p:cNvCxnSpPr>
            <a:cxnSpLocks noChangeShapeType="1"/>
          </p:cNvCxnSpPr>
          <p:nvPr/>
        </p:nvCxnSpPr>
        <p:spPr bwMode="auto">
          <a:xfrm flipV="1">
            <a:off x="3492500" y="3141663"/>
            <a:ext cx="0" cy="2873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7" name="Прямая со стрелкой 36"/>
          <p:cNvCxnSpPr>
            <a:cxnSpLocks noChangeShapeType="1"/>
          </p:cNvCxnSpPr>
          <p:nvPr/>
        </p:nvCxnSpPr>
        <p:spPr bwMode="auto">
          <a:xfrm flipV="1">
            <a:off x="3635375" y="3644900"/>
            <a:ext cx="0" cy="2873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38" name="Прямая со стрелкой 37"/>
          <p:cNvCxnSpPr>
            <a:cxnSpLocks noChangeShapeType="1"/>
          </p:cNvCxnSpPr>
          <p:nvPr/>
        </p:nvCxnSpPr>
        <p:spPr bwMode="auto">
          <a:xfrm flipV="1">
            <a:off x="3635375" y="3141663"/>
            <a:ext cx="0" cy="2873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/>
          </a:ln>
        </p:spPr>
      </p:cxn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68313" y="5084763"/>
            <a:ext cx="215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sz="2800" dirty="0">
                <a:latin typeface="Arial" pitchFamily="34" charset="0"/>
                <a:cs typeface="Arial" pitchFamily="34" charset="0"/>
              </a:rPr>
              <a:t>Na</a:t>
            </a:r>
            <a:r>
              <a:rPr kumimoji="0" lang="ru-RU" sz="2800" dirty="0">
                <a:latin typeface="Arial" pitchFamily="34" charset="0"/>
                <a:cs typeface="Arial" pitchFamily="34" charset="0"/>
              </a:rPr>
              <a:t> + </a:t>
            </a:r>
            <a:r>
              <a:rPr kumimoji="0" lang="en-US" sz="2800" dirty="0">
                <a:latin typeface="Arial" pitchFamily="34" charset="0"/>
                <a:cs typeface="Arial" pitchFamily="34" charset="0"/>
              </a:rPr>
              <a:t>11</a:t>
            </a:r>
            <a:endParaRPr kumimoji="0"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Дуга 40"/>
          <p:cNvSpPr/>
          <p:nvPr/>
        </p:nvSpPr>
        <p:spPr>
          <a:xfrm rot="2304357">
            <a:off x="798513" y="4689475"/>
            <a:ext cx="1079500" cy="143986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42" name="Дуга 41"/>
          <p:cNvSpPr/>
          <p:nvPr/>
        </p:nvSpPr>
        <p:spPr>
          <a:xfrm rot="2304357">
            <a:off x="1157288" y="4689475"/>
            <a:ext cx="1081087" cy="143986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619250" y="5805488"/>
            <a:ext cx="1081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>
                <a:latin typeface="Arial" pitchFamily="34" charset="0"/>
                <a:cs typeface="Arial" pitchFamily="34" charset="0"/>
              </a:rPr>
              <a:t>2   8   1</a:t>
            </a:r>
            <a:endParaRPr kumimoji="0"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>
            <a:off x="2627313" y="6021388"/>
            <a:ext cx="576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>
                <a:latin typeface="Arial" pitchFamily="34" charset="0"/>
                <a:cs typeface="Arial" pitchFamily="34" charset="0"/>
              </a:rPr>
              <a:t>n=1</a:t>
            </a:r>
            <a:endParaRPr kumimoji="0"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>
            <a:spLocks noChangeArrowheads="1"/>
          </p:cNvSpPr>
          <p:nvPr/>
        </p:nvSpPr>
        <p:spPr bwMode="auto">
          <a:xfrm>
            <a:off x="2627313" y="5516563"/>
            <a:ext cx="576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>
                <a:latin typeface="Arial" pitchFamily="34" charset="0"/>
                <a:cs typeface="Arial" pitchFamily="34" charset="0"/>
              </a:rPr>
              <a:t>n=2</a:t>
            </a:r>
            <a:endParaRPr kumimoji="0"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348038" y="5516563"/>
            <a:ext cx="288925" cy="287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348038" y="5013325"/>
            <a:ext cx="288925" cy="287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635375" y="4797425"/>
            <a:ext cx="288925" cy="287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211638" y="4797425"/>
            <a:ext cx="288925" cy="287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924300" y="4797425"/>
            <a:ext cx="288925" cy="287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cxnSp>
        <p:nvCxnSpPr>
          <p:cNvPr id="53" name="Прямая со стрелкой 52"/>
          <p:cNvCxnSpPr>
            <a:cxnSpLocks noChangeShapeType="1"/>
          </p:cNvCxnSpPr>
          <p:nvPr/>
        </p:nvCxnSpPr>
        <p:spPr bwMode="auto">
          <a:xfrm flipV="1">
            <a:off x="3419475" y="5516563"/>
            <a:ext cx="0" cy="2873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4" name="Прямая со стрелкой 53"/>
          <p:cNvCxnSpPr>
            <a:cxnSpLocks noChangeShapeType="1"/>
          </p:cNvCxnSpPr>
          <p:nvPr/>
        </p:nvCxnSpPr>
        <p:spPr bwMode="auto">
          <a:xfrm flipV="1">
            <a:off x="3492500" y="5013325"/>
            <a:ext cx="0" cy="2873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6" name="Прямая со стрелкой 55"/>
          <p:cNvCxnSpPr>
            <a:cxnSpLocks noChangeShapeType="1"/>
          </p:cNvCxnSpPr>
          <p:nvPr/>
        </p:nvCxnSpPr>
        <p:spPr bwMode="auto">
          <a:xfrm flipV="1">
            <a:off x="3563938" y="5516563"/>
            <a:ext cx="0" cy="2873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57" name="Прямая со стрелкой 56"/>
          <p:cNvCxnSpPr>
            <a:cxnSpLocks noChangeShapeType="1"/>
          </p:cNvCxnSpPr>
          <p:nvPr/>
        </p:nvCxnSpPr>
        <p:spPr bwMode="auto">
          <a:xfrm flipV="1">
            <a:off x="3563938" y="6021388"/>
            <a:ext cx="0" cy="2873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/>
          </a:ln>
        </p:spPr>
      </p:cxn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3995738" y="5661025"/>
            <a:ext cx="32400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S</a:t>
            </a:r>
            <a:r>
              <a:rPr kumimoji="0" lang="en-US" sz="2800" b="1" baseline="30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S</a:t>
            </a:r>
            <a:r>
              <a:rPr kumimoji="0" lang="en-US" sz="2800" b="1" baseline="30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kumimoji="0" lang="en-US" sz="2800" b="1" baseline="30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kumimoji="0"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 S</a:t>
            </a:r>
            <a:r>
              <a:rPr kumimoji="0" lang="en-US" sz="2800" b="1" baseline="30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kumimoji="0"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2800" b="1" baseline="30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6335712" y="2348880"/>
            <a:ext cx="28082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kumimoji="0"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kumimoji="0"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элементы</a:t>
            </a:r>
          </a:p>
        </p:txBody>
      </p:sp>
      <p:cxnSp>
        <p:nvCxnSpPr>
          <p:cNvPr id="62" name="Прямая со стрелкой 61"/>
          <p:cNvCxnSpPr>
            <a:cxnSpLocks noChangeShapeType="1"/>
          </p:cNvCxnSpPr>
          <p:nvPr/>
        </p:nvCxnSpPr>
        <p:spPr bwMode="auto">
          <a:xfrm flipV="1">
            <a:off x="3276600" y="1484313"/>
            <a:ext cx="0" cy="2873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3" name="Прямая со стрелкой 62"/>
          <p:cNvCxnSpPr>
            <a:cxnSpLocks noChangeShapeType="1"/>
          </p:cNvCxnSpPr>
          <p:nvPr/>
        </p:nvCxnSpPr>
        <p:spPr bwMode="auto">
          <a:xfrm flipV="1">
            <a:off x="3563938" y="1484313"/>
            <a:ext cx="0" cy="2873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4" name="Прямая со стрелкой 63"/>
          <p:cNvCxnSpPr>
            <a:cxnSpLocks noChangeShapeType="1"/>
          </p:cNvCxnSpPr>
          <p:nvPr/>
        </p:nvCxnSpPr>
        <p:spPr bwMode="auto">
          <a:xfrm flipV="1">
            <a:off x="3132138" y="1700213"/>
            <a:ext cx="0" cy="2873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/>
          </a:ln>
        </p:spPr>
      </p:cxn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3419475" y="1989138"/>
            <a:ext cx="26654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S</a:t>
            </a:r>
            <a:r>
              <a:rPr kumimoji="0" lang="en-US" sz="2800" b="1" baseline="30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S</a:t>
            </a:r>
            <a:r>
              <a:rPr kumimoji="0" lang="en-US" sz="2800" b="1" baseline="30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kumimoji="0" lang="en-US" sz="2800" b="1" baseline="30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kumimoji="0" lang="ru-RU" sz="2800" b="1" baseline="30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Прямая со стрелкой 65"/>
          <p:cNvCxnSpPr>
            <a:cxnSpLocks noChangeShapeType="1"/>
          </p:cNvCxnSpPr>
          <p:nvPr/>
        </p:nvCxnSpPr>
        <p:spPr bwMode="auto">
          <a:xfrm flipV="1">
            <a:off x="3779838" y="2924175"/>
            <a:ext cx="0" cy="2873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7" name="Прямая со стрелкой 66"/>
          <p:cNvCxnSpPr>
            <a:cxnSpLocks noChangeShapeType="1"/>
          </p:cNvCxnSpPr>
          <p:nvPr/>
        </p:nvCxnSpPr>
        <p:spPr bwMode="auto">
          <a:xfrm flipV="1">
            <a:off x="4067175" y="2924175"/>
            <a:ext cx="0" cy="2873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8" name="Прямая со стрелкой 67"/>
          <p:cNvCxnSpPr>
            <a:cxnSpLocks noChangeShapeType="1"/>
          </p:cNvCxnSpPr>
          <p:nvPr/>
        </p:nvCxnSpPr>
        <p:spPr bwMode="auto">
          <a:xfrm flipV="1">
            <a:off x="4356100" y="2924175"/>
            <a:ext cx="0" cy="2873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3924300" y="3429000"/>
            <a:ext cx="2663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S</a:t>
            </a:r>
            <a:r>
              <a:rPr kumimoji="0" lang="en-US" sz="2800" b="1" baseline="30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S</a:t>
            </a:r>
            <a:r>
              <a:rPr kumimoji="0" lang="en-US" sz="2800" b="1" baseline="30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kumimoji="0" lang="en-US" sz="2800" b="1" baseline="30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kumimoji="0" lang="ru-RU" sz="2800" b="1" baseline="30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0" name="Прямая со стрелкой 69"/>
          <p:cNvCxnSpPr>
            <a:cxnSpLocks noChangeShapeType="1"/>
          </p:cNvCxnSpPr>
          <p:nvPr/>
        </p:nvCxnSpPr>
        <p:spPr bwMode="auto">
          <a:xfrm flipV="1">
            <a:off x="3995738" y="5373688"/>
            <a:ext cx="0" cy="2873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1" name="Прямая со стрелкой 60"/>
          <p:cNvCxnSpPr>
            <a:cxnSpLocks noChangeShapeType="1"/>
          </p:cNvCxnSpPr>
          <p:nvPr/>
        </p:nvCxnSpPr>
        <p:spPr bwMode="auto">
          <a:xfrm flipV="1">
            <a:off x="3924300" y="1484313"/>
            <a:ext cx="0" cy="2873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3" name="Прямая со стрелкой 72"/>
          <p:cNvCxnSpPr>
            <a:cxnSpLocks noChangeShapeType="1"/>
          </p:cNvCxnSpPr>
          <p:nvPr/>
        </p:nvCxnSpPr>
        <p:spPr bwMode="auto">
          <a:xfrm flipV="1">
            <a:off x="3708400" y="1484313"/>
            <a:ext cx="0" cy="2873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74" name="Прямая со стрелкой 73"/>
          <p:cNvCxnSpPr>
            <a:cxnSpLocks noChangeShapeType="1"/>
          </p:cNvCxnSpPr>
          <p:nvPr/>
        </p:nvCxnSpPr>
        <p:spPr bwMode="auto">
          <a:xfrm flipV="1">
            <a:off x="3419475" y="1484313"/>
            <a:ext cx="0" cy="2873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75" name="Прямая со стрелкой 74"/>
          <p:cNvCxnSpPr>
            <a:cxnSpLocks noChangeShapeType="1"/>
          </p:cNvCxnSpPr>
          <p:nvPr/>
        </p:nvCxnSpPr>
        <p:spPr bwMode="auto">
          <a:xfrm flipV="1">
            <a:off x="3924300" y="2924175"/>
            <a:ext cx="0" cy="2873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76" name="Прямая со стрелкой 75"/>
          <p:cNvCxnSpPr>
            <a:cxnSpLocks noChangeShapeType="1"/>
          </p:cNvCxnSpPr>
          <p:nvPr/>
        </p:nvCxnSpPr>
        <p:spPr bwMode="auto">
          <a:xfrm flipV="1">
            <a:off x="4211638" y="2924175"/>
            <a:ext cx="0" cy="2873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77" name="Прямая со стрелкой 76"/>
          <p:cNvCxnSpPr>
            <a:cxnSpLocks noChangeShapeType="1"/>
          </p:cNvCxnSpPr>
          <p:nvPr/>
        </p:nvCxnSpPr>
        <p:spPr bwMode="auto">
          <a:xfrm flipV="1">
            <a:off x="4500563" y="2924175"/>
            <a:ext cx="0" cy="2873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/>
          </a:ln>
        </p:spPr>
      </p:cxnSp>
      <p:sp>
        <p:nvSpPr>
          <p:cNvPr id="78" name="Дуга 77"/>
          <p:cNvSpPr/>
          <p:nvPr/>
        </p:nvSpPr>
        <p:spPr>
          <a:xfrm rot="2304357">
            <a:off x="1446213" y="4689475"/>
            <a:ext cx="1079500" cy="143986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79" name="Прямоугольник 78"/>
          <p:cNvSpPr>
            <a:spLocks noChangeArrowheads="1"/>
          </p:cNvSpPr>
          <p:nvPr/>
        </p:nvSpPr>
        <p:spPr bwMode="auto">
          <a:xfrm>
            <a:off x="395288" y="4149725"/>
            <a:ext cx="269714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3</a:t>
            </a:r>
            <a:r>
              <a:rPr lang="ru-RU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период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3635375" y="5373688"/>
            <a:ext cx="288925" cy="287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211638" y="5373688"/>
            <a:ext cx="288925" cy="287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4500563" y="4652963"/>
            <a:ext cx="288925" cy="287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4787900" y="4652963"/>
            <a:ext cx="288925" cy="287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5076825" y="4652963"/>
            <a:ext cx="288925" cy="287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5364163" y="4652963"/>
            <a:ext cx="288925" cy="287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5651500" y="4652963"/>
            <a:ext cx="288925" cy="287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cxnSp>
        <p:nvCxnSpPr>
          <p:cNvPr id="55" name="Прямая со стрелкой 54"/>
          <p:cNvCxnSpPr>
            <a:cxnSpLocks noChangeShapeType="1"/>
          </p:cNvCxnSpPr>
          <p:nvPr/>
        </p:nvCxnSpPr>
        <p:spPr bwMode="auto">
          <a:xfrm flipV="1">
            <a:off x="3708400" y="5373688"/>
            <a:ext cx="0" cy="2873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2" name="Прямая со стрелкой 71"/>
          <p:cNvCxnSpPr>
            <a:cxnSpLocks noChangeShapeType="1"/>
          </p:cNvCxnSpPr>
          <p:nvPr/>
        </p:nvCxnSpPr>
        <p:spPr bwMode="auto">
          <a:xfrm flipV="1">
            <a:off x="3851275" y="5373688"/>
            <a:ext cx="0" cy="2873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71" name="Прямая со стрелкой 70"/>
          <p:cNvCxnSpPr>
            <a:cxnSpLocks noChangeShapeType="1"/>
          </p:cNvCxnSpPr>
          <p:nvPr/>
        </p:nvCxnSpPr>
        <p:spPr bwMode="auto">
          <a:xfrm flipV="1">
            <a:off x="4284663" y="5373688"/>
            <a:ext cx="0" cy="2873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9" name="Прямая со стрелкой 88"/>
          <p:cNvCxnSpPr>
            <a:cxnSpLocks noChangeShapeType="1"/>
          </p:cNvCxnSpPr>
          <p:nvPr/>
        </p:nvCxnSpPr>
        <p:spPr bwMode="auto">
          <a:xfrm flipV="1">
            <a:off x="3419475" y="6021388"/>
            <a:ext cx="0" cy="2873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1" name="Прямая со стрелкой 90"/>
          <p:cNvCxnSpPr>
            <a:cxnSpLocks noChangeShapeType="1"/>
          </p:cNvCxnSpPr>
          <p:nvPr/>
        </p:nvCxnSpPr>
        <p:spPr bwMode="auto">
          <a:xfrm flipV="1">
            <a:off x="4140200" y="5373688"/>
            <a:ext cx="0" cy="2873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92" name="Прямая со стрелкой 91"/>
          <p:cNvCxnSpPr>
            <a:cxnSpLocks noChangeShapeType="1"/>
          </p:cNvCxnSpPr>
          <p:nvPr/>
        </p:nvCxnSpPr>
        <p:spPr bwMode="auto">
          <a:xfrm flipV="1">
            <a:off x="4427538" y="5373688"/>
            <a:ext cx="0" cy="2873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/>
          </a:ln>
        </p:spPr>
      </p:cxnSp>
      <p:sp>
        <p:nvSpPr>
          <p:cNvPr id="93" name="Прямоугольник 92"/>
          <p:cNvSpPr>
            <a:spLocks noChangeArrowheads="1"/>
          </p:cNvSpPr>
          <p:nvPr/>
        </p:nvSpPr>
        <p:spPr bwMode="auto">
          <a:xfrm>
            <a:off x="6588125" y="4652963"/>
            <a:ext cx="2400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 - </a:t>
            </a:r>
            <a:r>
              <a:rPr kumimoji="0" lang="ru-RU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элемент</a:t>
            </a: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3276600" y="1773238"/>
            <a:ext cx="2873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b="1">
                <a:latin typeface="Arial" pitchFamily="34" charset="0"/>
                <a:cs typeface="Arial" pitchFamily="34" charset="0"/>
              </a:rPr>
              <a:t>S</a:t>
            </a:r>
            <a:endParaRPr kumimoji="0"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3276600" y="2276475"/>
            <a:ext cx="287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b="1">
                <a:latin typeface="Arial" pitchFamily="34" charset="0"/>
                <a:cs typeface="Arial" pitchFamily="34" charset="0"/>
              </a:rPr>
              <a:t>S</a:t>
            </a:r>
            <a:endParaRPr kumimoji="0"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3708400" y="3213100"/>
            <a:ext cx="287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b="1">
                <a:latin typeface="Arial" pitchFamily="34" charset="0"/>
                <a:cs typeface="Arial" pitchFamily="34" charset="0"/>
              </a:rPr>
              <a:t>S</a:t>
            </a:r>
            <a:endParaRPr kumimoji="0"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3779838" y="3716338"/>
            <a:ext cx="287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b="1">
                <a:latin typeface="Arial" pitchFamily="34" charset="0"/>
                <a:cs typeface="Arial" pitchFamily="34" charset="0"/>
              </a:rPr>
              <a:t>S</a:t>
            </a:r>
            <a:endParaRPr kumimoji="0"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3635375" y="5084763"/>
            <a:ext cx="288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b="1">
                <a:latin typeface="Arial" pitchFamily="34" charset="0"/>
                <a:cs typeface="Arial" pitchFamily="34" charset="0"/>
              </a:rPr>
              <a:t>S</a:t>
            </a:r>
            <a:endParaRPr kumimoji="0"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3635375" y="5661025"/>
            <a:ext cx="288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b="1">
                <a:latin typeface="Arial" pitchFamily="34" charset="0"/>
                <a:cs typeface="Arial" pitchFamily="34" charset="0"/>
              </a:rPr>
              <a:t>S</a:t>
            </a:r>
            <a:endParaRPr kumimoji="0"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3708400" y="6165850"/>
            <a:ext cx="2873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b="1">
                <a:latin typeface="Arial" pitchFamily="34" charset="0"/>
                <a:cs typeface="Arial" pitchFamily="34" charset="0"/>
              </a:rPr>
              <a:t>S</a:t>
            </a:r>
            <a:endParaRPr kumimoji="0"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4140200" y="1557338"/>
            <a:ext cx="2873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b="1">
                <a:latin typeface="Arial" pitchFamily="34" charset="0"/>
                <a:cs typeface="Arial" pitchFamily="34" charset="0"/>
              </a:rPr>
              <a:t>p</a:t>
            </a:r>
            <a:endParaRPr kumimoji="0"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4716463" y="2997200"/>
            <a:ext cx="2873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b="1">
                <a:latin typeface="Arial" pitchFamily="34" charset="0"/>
                <a:cs typeface="Arial" pitchFamily="34" charset="0"/>
              </a:rPr>
              <a:t>p</a:t>
            </a:r>
            <a:endParaRPr kumimoji="0"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4427538" y="4941888"/>
            <a:ext cx="288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b="1">
                <a:latin typeface="Arial" pitchFamily="34" charset="0"/>
                <a:cs typeface="Arial" pitchFamily="34" charset="0"/>
              </a:rPr>
              <a:t>p</a:t>
            </a:r>
            <a:endParaRPr kumimoji="0"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4643438" y="5445125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b="1">
                <a:latin typeface="Arial" pitchFamily="34" charset="0"/>
                <a:cs typeface="Arial" pitchFamily="34" charset="0"/>
              </a:rPr>
              <a:t>p</a:t>
            </a:r>
            <a:endParaRPr kumimoji="0"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6084888" y="4652963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b="1">
                <a:latin typeface="Arial" pitchFamily="34" charset="0"/>
                <a:cs typeface="Arial" pitchFamily="34" charset="0"/>
              </a:rPr>
              <a:t>d</a:t>
            </a:r>
            <a:endParaRPr kumimoji="0"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Прямоугольник 105"/>
          <p:cNvSpPr>
            <a:spLocks noChangeArrowheads="1"/>
          </p:cNvSpPr>
          <p:nvPr/>
        </p:nvSpPr>
        <p:spPr bwMode="auto">
          <a:xfrm>
            <a:off x="2627313" y="5013325"/>
            <a:ext cx="576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>
                <a:latin typeface="Arial" pitchFamily="34" charset="0"/>
                <a:cs typeface="Arial" pitchFamily="34" charset="0"/>
              </a:rPr>
              <a:t>n=</a:t>
            </a:r>
            <a:r>
              <a:rPr kumimoji="0" lang="ru-RU"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500"/>
                            </p:stCondLst>
                            <p:childTnLst>
                              <p:par>
                                <p:cTn id="3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500"/>
                            </p:stCondLst>
                            <p:childTnLst>
                              <p:par>
                                <p:cTn id="3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3000"/>
                            </p:stCondLst>
                            <p:childTnLst>
                              <p:par>
                                <p:cTn id="3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3500"/>
                            </p:stCondLst>
                            <p:childTnLst>
                              <p:par>
                                <p:cTn id="3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4000"/>
                            </p:stCondLst>
                            <p:childTnLst>
                              <p:par>
                                <p:cTn id="3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2" grpId="0" animBg="1"/>
      <p:bldP spid="4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24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40" grpId="0"/>
      <p:bldP spid="43" grpId="0"/>
      <p:bldP spid="44" grpId="0"/>
      <p:bldP spid="45" grpId="0"/>
      <p:bldP spid="46" grpId="0" animBg="1"/>
      <p:bldP spid="47" grpId="0" animBg="1"/>
      <p:bldP spid="48" grpId="0" animBg="1"/>
      <p:bldP spid="50" grpId="0" animBg="1"/>
      <p:bldP spid="52" grpId="0" animBg="1"/>
      <p:bldP spid="58" grpId="0"/>
      <p:bldP spid="59" grpId="0"/>
      <p:bldP spid="65" grpId="0"/>
      <p:bldP spid="69" grpId="0"/>
      <p:bldP spid="79" grpId="0"/>
      <p:bldP spid="81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Периоды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9219" name="Объект 2"/>
          <p:cNvSpPr>
            <a:spLocks noGrp="1"/>
          </p:cNvSpPr>
          <p:nvPr>
            <p:ph idx="4294967295"/>
          </p:nvPr>
        </p:nvSpPr>
        <p:spPr>
          <a:xfrm>
            <a:off x="0" y="1412875"/>
            <a:ext cx="8712200" cy="4679950"/>
          </a:xfrm>
        </p:spPr>
        <p:txBody>
          <a:bodyPr rtlCol="0">
            <a:normAutofit/>
          </a:bodyPr>
          <a:lstStyle/>
          <a:p>
            <a:pPr marL="11430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Периоды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- горизонтальные ряды химических элементов, всего 7 периодов. Периоды делятся на малые (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I,II,III)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и большие (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IV,V,VI), VII-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незаконченный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ru-RU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11430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3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 algn="just" fontAlgn="auto">
              <a:spcAft>
                <a:spcPts val="0"/>
              </a:spcAft>
              <a:buFont typeface="Georgia" pitchFamily="18" charset="0"/>
              <a:buNone/>
              <a:defRPr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simptomy.moy.su/_fr/0/3335112.gif"/>
          <p:cNvPicPr>
            <a:picLocks noChangeAspect="1" noChangeArrowheads="1"/>
          </p:cNvPicPr>
          <p:nvPr/>
        </p:nvPicPr>
        <p:blipFill rotWithShape="1">
          <a:blip r:embed="rId3" cstate="print"/>
          <a:srcRect b="68738"/>
          <a:stretch/>
        </p:blipFill>
        <p:spPr bwMode="auto">
          <a:xfrm>
            <a:off x="0" y="3978132"/>
            <a:ext cx="9036496" cy="1944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7305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861048"/>
            <a:ext cx="842493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3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4400" dirty="0" smtClean="0"/>
              <a:t>Сравните электронное </a:t>
            </a:r>
          </a:p>
          <a:p>
            <a:pPr>
              <a:buNone/>
            </a:pPr>
            <a:r>
              <a:rPr lang="ru-RU" sz="4400" dirty="0" smtClean="0"/>
              <a:t>строение атомов</a:t>
            </a:r>
          </a:p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Li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 	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Na</a:t>
            </a:r>
            <a:r>
              <a:rPr lang="ru-RU" sz="4400" dirty="0" smtClean="0"/>
              <a:t>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	К 		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Rb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4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O</a:t>
            </a:r>
            <a:r>
              <a:rPr lang="ru-RU" sz="4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		</a:t>
            </a:r>
            <a:r>
              <a:rPr lang="en-US" sz="4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S </a:t>
            </a:r>
            <a:r>
              <a:rPr lang="ru-RU" sz="4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		</a:t>
            </a:r>
            <a:r>
              <a:rPr lang="en-US" sz="4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</a:t>
            </a:r>
            <a:r>
              <a:rPr lang="ru-RU" sz="4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е</a:t>
            </a:r>
            <a:r>
              <a:rPr lang="en-US" sz="4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	</a:t>
            </a:r>
            <a:r>
              <a:rPr lang="en-US" sz="4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	</a:t>
            </a:r>
            <a:r>
              <a:rPr lang="en-US" sz="4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T</a:t>
            </a:r>
            <a:r>
              <a:rPr lang="ru-RU" sz="4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е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12FF4-CC3E-4A64-B365-6875ECE4423D}" type="slidenum">
              <a:rPr lang="ru-RU" smtClean="0"/>
              <a:pPr>
                <a:defRPr/>
              </a:pPr>
              <a:t>90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91</a:t>
            </a:fld>
            <a:endParaRPr lang="ru-RU"/>
          </a:p>
        </p:txBody>
      </p:sp>
      <p:pic>
        <p:nvPicPr>
          <p:cNvPr id="177156" name="Picture 4" descr="http://www.klass39.ru/wp-content/uploads/2014/10/001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77395" cy="69573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03648" y="1556792"/>
            <a:ext cx="720080" cy="4104456"/>
          </a:xfrm>
          <a:prstGeom prst="rect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12FF4-CC3E-4A64-B365-6875ECE4423D}" type="slidenum">
              <a:rPr lang="ru-RU" smtClean="0"/>
              <a:pPr>
                <a:defRPr/>
              </a:pPr>
              <a:t>92</a:t>
            </a:fld>
            <a:endParaRPr lang="ru-RU"/>
          </a:p>
        </p:txBody>
      </p:sp>
      <p:sp>
        <p:nvSpPr>
          <p:cNvPr id="296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35696" y="332656"/>
            <a:ext cx="5535885" cy="1065213"/>
          </a:xfrm>
          <a:solidFill>
            <a:schemeClr val="bg1"/>
          </a:solidFill>
        </p:spPr>
        <p:txBody>
          <a:bodyPr lIns="91440" rIns="9144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Выводы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8131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95536" y="1628800"/>
            <a:ext cx="7921625" cy="4895850"/>
          </a:xfrm>
        </p:spPr>
        <p:txBody>
          <a:bodyPr>
            <a:noAutofit/>
          </a:bodyPr>
          <a:lstStyle/>
          <a:p>
            <a:pPr marL="319088" indent="-319088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3600" b="1" u="sng" dirty="0" smtClean="0">
                <a:solidFill>
                  <a:schemeClr val="tx1"/>
                </a:solidFill>
              </a:rPr>
              <a:t>Строение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>
                <a:solidFill>
                  <a:schemeClr val="tx1"/>
                </a:solidFill>
              </a:rPr>
              <a:t>внешних энергетических уровней периодически </a:t>
            </a:r>
            <a:r>
              <a:rPr lang="ru-RU" sz="3600" b="1" u="sng" dirty="0" smtClean="0">
                <a:solidFill>
                  <a:schemeClr val="tx1"/>
                </a:solidFill>
              </a:rPr>
              <a:t>повторяется</a:t>
            </a:r>
            <a:r>
              <a:rPr lang="ru-RU" sz="3600" b="1" dirty="0">
                <a:solidFill>
                  <a:schemeClr val="tx1"/>
                </a:solidFill>
              </a:rPr>
              <a:t>, поэтому </a:t>
            </a:r>
            <a:r>
              <a:rPr lang="ru-RU" sz="3600" b="1" dirty="0">
                <a:solidFill>
                  <a:srgbClr val="FF0000"/>
                </a:solidFill>
              </a:rPr>
              <a:t>периодически повторяются и свойства </a:t>
            </a:r>
            <a:r>
              <a:rPr lang="ru-RU" sz="3600" b="1" dirty="0">
                <a:solidFill>
                  <a:schemeClr val="tx1"/>
                </a:solidFill>
              </a:rPr>
              <a:t>химических </a:t>
            </a:r>
            <a:r>
              <a:rPr lang="ru-RU" sz="3600" b="1" dirty="0" smtClean="0">
                <a:solidFill>
                  <a:schemeClr val="tx1"/>
                </a:solidFill>
              </a:rPr>
              <a:t>элементов.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313384"/>
            <a:ext cx="8856984" cy="5544616"/>
          </a:xfrm>
        </p:spPr>
        <p:txBody>
          <a:bodyPr/>
          <a:lstStyle/>
          <a:p>
            <a:r>
              <a:rPr lang="ru-RU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Атомы устойчивы лишь в некоторых </a:t>
            </a:r>
            <a:r>
              <a:rPr lang="ru-RU" sz="28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стационарных состояниях</a:t>
            </a:r>
            <a:r>
              <a:rPr lang="ru-RU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которым отвечают </a:t>
            </a:r>
            <a:r>
              <a:rPr lang="ru-RU" sz="28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определенные значения энергии</a:t>
            </a:r>
            <a:r>
              <a:rPr lang="ru-RU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endParaRPr lang="ru-RU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Наинизшее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из разрешённых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энергетических состояний атома называется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основным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а все остальные —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возбуждёнными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Возбужденные состояния атомов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образуются из основного состояния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переходе одного или нескольких электронов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 занятых </a:t>
            </a:r>
            <a:r>
              <a:rPr lang="ru-RU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орбиталей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 свободные (или занятые лишь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1 электроном)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7584" y="260648"/>
            <a:ext cx="6867525" cy="10652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Состояния атомов</a:t>
            </a:r>
            <a:endParaRPr kumimoji="0" lang="ru-RU" sz="3500" b="0" i="0" u="none" strike="noStrike" kern="1200" cap="all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12FF4-CC3E-4A64-B365-6875ECE4423D}" type="slidenum">
              <a:rPr lang="ru-RU" smtClean="0"/>
              <a:pPr>
                <a:defRPr/>
              </a:pPr>
              <a:t>93</a:t>
            </a:fld>
            <a:endParaRPr lang="ru-RU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A50021"/>
                </a:solidFill>
                <a:latin typeface="Times New Roman" pitchFamily="18" charset="0"/>
              </a:rPr>
              <a:t>Строение атома марганца: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229600" cy="2185988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</a:rPr>
              <a:t>Mn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+25 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</a:rPr>
              <a:t>)  )  )  )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</a:rPr>
              <a:t>    </a:t>
            </a:r>
            <a:endParaRPr lang="en-US" sz="2800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                    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</a:rPr>
              <a:t>2  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</a:rPr>
              <a:t>8  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</a:rPr>
              <a:t>  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</a:rPr>
              <a:t>13  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</a:rPr>
              <a:t>2</a:t>
            </a:r>
            <a:endParaRPr lang="ru-RU" sz="1800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</a:rPr>
              <a:t>1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s</a:t>
            </a:r>
            <a:r>
              <a:rPr lang="en-US" sz="3600" baseline="30000" dirty="0" smtClean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2s</a:t>
            </a:r>
            <a:r>
              <a:rPr lang="en-US" sz="3600" baseline="30000" dirty="0" smtClean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2p</a:t>
            </a:r>
            <a:r>
              <a:rPr lang="en-US" sz="3600" baseline="30000" dirty="0" smtClean="0">
                <a:solidFill>
                  <a:schemeClr val="tx1"/>
                </a:solidFill>
                <a:latin typeface="Times New Roman" pitchFamily="18" charset="0"/>
              </a:rPr>
              <a:t>6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3s</a:t>
            </a:r>
            <a:r>
              <a:rPr lang="en-US" sz="3600" baseline="30000" dirty="0" smtClean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3p</a:t>
            </a:r>
            <a:r>
              <a:rPr lang="en-US" sz="3600" baseline="30000" dirty="0" smtClean="0">
                <a:solidFill>
                  <a:schemeClr val="tx1"/>
                </a:solidFill>
                <a:latin typeface="Times New Roman" pitchFamily="18" charset="0"/>
              </a:rPr>
              <a:t>6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4s</a:t>
            </a:r>
            <a:r>
              <a:rPr lang="en-US" sz="3600" baseline="30000" dirty="0" smtClean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</a:rPr>
              <a:t>3d</a:t>
            </a:r>
            <a:r>
              <a:rPr lang="en-US" sz="3600" baseline="30000" dirty="0" smtClean="0">
                <a:solidFill>
                  <a:srgbClr val="C00000"/>
                </a:solidFill>
                <a:latin typeface="Times New Roman" pitchFamily="18" charset="0"/>
              </a:rPr>
              <a:t>5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4p</a:t>
            </a:r>
            <a:r>
              <a:rPr lang="en-US" sz="3600" baseline="30000" dirty="0" smtClean="0">
                <a:solidFill>
                  <a:schemeClr val="tx1"/>
                </a:solidFill>
                <a:latin typeface="Times New Roman" pitchFamily="18" charset="0"/>
              </a:rPr>
              <a:t>0</a:t>
            </a:r>
            <a:endParaRPr lang="en-US" sz="3600" baseline="30000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3600" baseline="30000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3600" baseline="30000" dirty="0">
              <a:latin typeface="Times New Roman" pitchFamily="18" charset="0"/>
            </a:endParaRP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1752600" y="1752600"/>
            <a:ext cx="762000" cy="6096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1676400" y="1752600"/>
            <a:ext cx="762000" cy="6096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1676400" y="1828800"/>
            <a:ext cx="685800" cy="6858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1219200" y="4038600"/>
            <a:ext cx="2286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08" name="Rectangle 44"/>
          <p:cNvSpPr>
            <a:spLocks noChangeArrowheads="1"/>
          </p:cNvSpPr>
          <p:nvPr/>
        </p:nvSpPr>
        <p:spPr bwMode="auto">
          <a:xfrm>
            <a:off x="3200400" y="3657600"/>
            <a:ext cx="304800" cy="304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16" name="Rectangle 52"/>
          <p:cNvSpPr>
            <a:spLocks noChangeArrowheads="1"/>
          </p:cNvSpPr>
          <p:nvPr/>
        </p:nvSpPr>
        <p:spPr bwMode="auto">
          <a:xfrm>
            <a:off x="7000892" y="3643314"/>
            <a:ext cx="304800" cy="304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17" name="Rectangle 53"/>
          <p:cNvSpPr>
            <a:spLocks noChangeArrowheads="1"/>
          </p:cNvSpPr>
          <p:nvPr/>
        </p:nvSpPr>
        <p:spPr bwMode="auto">
          <a:xfrm>
            <a:off x="4995866" y="3643314"/>
            <a:ext cx="304800" cy="304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10"/>
          <p:cNvGrpSpPr>
            <a:grpSpLocks/>
          </p:cNvGrpSpPr>
          <p:nvPr/>
        </p:nvGrpSpPr>
        <p:grpSpPr bwMode="auto">
          <a:xfrm>
            <a:off x="8001024" y="3643314"/>
            <a:ext cx="914400" cy="304800"/>
            <a:chOff x="4704" y="2544"/>
            <a:chExt cx="576" cy="192"/>
          </a:xfrm>
        </p:grpSpPr>
        <p:sp>
          <p:nvSpPr>
            <p:cNvPr id="11318" name="Rectangle 54"/>
            <p:cNvSpPr>
              <a:spLocks noChangeArrowheads="1"/>
            </p:cNvSpPr>
            <p:nvPr/>
          </p:nvSpPr>
          <p:spPr bwMode="auto">
            <a:xfrm>
              <a:off x="4896" y="2544"/>
              <a:ext cx="192" cy="1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19" name="Rectangle 55"/>
            <p:cNvSpPr>
              <a:spLocks noChangeArrowheads="1"/>
            </p:cNvSpPr>
            <p:nvPr/>
          </p:nvSpPr>
          <p:spPr bwMode="auto">
            <a:xfrm>
              <a:off x="5088" y="2544"/>
              <a:ext cx="192" cy="1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20" name="Rectangle 56"/>
            <p:cNvSpPr>
              <a:spLocks noChangeArrowheads="1"/>
            </p:cNvSpPr>
            <p:nvPr/>
          </p:nvSpPr>
          <p:spPr bwMode="auto">
            <a:xfrm>
              <a:off x="4704" y="2544"/>
              <a:ext cx="192" cy="1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06"/>
          <p:cNvGrpSpPr>
            <a:grpSpLocks/>
          </p:cNvGrpSpPr>
          <p:nvPr/>
        </p:nvGrpSpPr>
        <p:grpSpPr bwMode="auto">
          <a:xfrm>
            <a:off x="762000" y="3657600"/>
            <a:ext cx="304800" cy="304800"/>
            <a:chOff x="480" y="2544"/>
            <a:chExt cx="192" cy="192"/>
          </a:xfrm>
        </p:grpSpPr>
        <p:sp>
          <p:nvSpPr>
            <p:cNvPr id="11298" name="Rectangle 34"/>
            <p:cNvSpPr>
              <a:spLocks noChangeArrowheads="1"/>
            </p:cNvSpPr>
            <p:nvPr/>
          </p:nvSpPr>
          <p:spPr bwMode="auto">
            <a:xfrm>
              <a:off x="480" y="2544"/>
              <a:ext cx="192" cy="1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342900" indent="-342900" algn="ctr"/>
              <a:endParaRPr lang="ru-RU"/>
            </a:p>
          </p:txBody>
        </p:sp>
        <p:sp>
          <p:nvSpPr>
            <p:cNvPr id="11323" name="Line 59"/>
            <p:cNvSpPr>
              <a:spLocks noChangeShapeType="1"/>
            </p:cNvSpPr>
            <p:nvPr/>
          </p:nvSpPr>
          <p:spPr bwMode="auto">
            <a:xfrm>
              <a:off x="528" y="25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24" name="Line 60"/>
            <p:cNvSpPr>
              <a:spLocks noChangeShapeType="1"/>
            </p:cNvSpPr>
            <p:nvPr/>
          </p:nvSpPr>
          <p:spPr bwMode="auto">
            <a:xfrm flipV="1">
              <a:off x="624" y="25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07"/>
          <p:cNvGrpSpPr>
            <a:grpSpLocks/>
          </p:cNvGrpSpPr>
          <p:nvPr/>
        </p:nvGrpSpPr>
        <p:grpSpPr bwMode="auto">
          <a:xfrm>
            <a:off x="1371600" y="3657600"/>
            <a:ext cx="304800" cy="304800"/>
            <a:chOff x="864" y="2544"/>
            <a:chExt cx="192" cy="192"/>
          </a:xfrm>
        </p:grpSpPr>
        <p:sp>
          <p:nvSpPr>
            <p:cNvPr id="11303" name="Rectangle 39"/>
            <p:cNvSpPr>
              <a:spLocks noChangeArrowheads="1"/>
            </p:cNvSpPr>
            <p:nvPr/>
          </p:nvSpPr>
          <p:spPr bwMode="auto">
            <a:xfrm>
              <a:off x="864" y="2544"/>
              <a:ext cx="192" cy="1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25" name="Line 61"/>
            <p:cNvSpPr>
              <a:spLocks noChangeShapeType="1"/>
            </p:cNvSpPr>
            <p:nvPr/>
          </p:nvSpPr>
          <p:spPr bwMode="auto">
            <a:xfrm>
              <a:off x="912" y="25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26" name="Line 62"/>
            <p:cNvSpPr>
              <a:spLocks noChangeShapeType="1"/>
            </p:cNvSpPr>
            <p:nvPr/>
          </p:nvSpPr>
          <p:spPr bwMode="auto">
            <a:xfrm flipV="1">
              <a:off x="1008" y="25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08"/>
          <p:cNvGrpSpPr>
            <a:grpSpLocks/>
          </p:cNvGrpSpPr>
          <p:nvPr/>
        </p:nvGrpSpPr>
        <p:grpSpPr bwMode="auto">
          <a:xfrm>
            <a:off x="1981200" y="3657600"/>
            <a:ext cx="914400" cy="304800"/>
            <a:chOff x="1248" y="2544"/>
            <a:chExt cx="576" cy="192"/>
          </a:xfrm>
        </p:grpSpPr>
        <p:sp>
          <p:nvSpPr>
            <p:cNvPr id="11302" name="Rectangle 38"/>
            <p:cNvSpPr>
              <a:spLocks noChangeArrowheads="1"/>
            </p:cNvSpPr>
            <p:nvPr/>
          </p:nvSpPr>
          <p:spPr bwMode="auto">
            <a:xfrm>
              <a:off x="1248" y="2544"/>
              <a:ext cx="192" cy="1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6" name="Rectangle 42"/>
            <p:cNvSpPr>
              <a:spLocks noChangeArrowheads="1"/>
            </p:cNvSpPr>
            <p:nvPr/>
          </p:nvSpPr>
          <p:spPr bwMode="auto">
            <a:xfrm>
              <a:off x="1440" y="2544"/>
              <a:ext cx="192" cy="1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7" name="Rectangle 43"/>
            <p:cNvSpPr>
              <a:spLocks noChangeArrowheads="1"/>
            </p:cNvSpPr>
            <p:nvPr/>
          </p:nvSpPr>
          <p:spPr bwMode="auto">
            <a:xfrm>
              <a:off x="1632" y="2544"/>
              <a:ext cx="192" cy="1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27" name="Line 63"/>
            <p:cNvSpPr>
              <a:spLocks noChangeShapeType="1"/>
            </p:cNvSpPr>
            <p:nvPr/>
          </p:nvSpPr>
          <p:spPr bwMode="auto">
            <a:xfrm>
              <a:off x="1296" y="25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28" name="Line 64"/>
            <p:cNvSpPr>
              <a:spLocks noChangeShapeType="1"/>
            </p:cNvSpPr>
            <p:nvPr/>
          </p:nvSpPr>
          <p:spPr bwMode="auto">
            <a:xfrm flipV="1">
              <a:off x="1392" y="25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29" name="Line 65"/>
            <p:cNvSpPr>
              <a:spLocks noChangeShapeType="1"/>
            </p:cNvSpPr>
            <p:nvPr/>
          </p:nvSpPr>
          <p:spPr bwMode="auto">
            <a:xfrm>
              <a:off x="1488" y="25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30" name="Line 66"/>
            <p:cNvSpPr>
              <a:spLocks noChangeShapeType="1"/>
            </p:cNvSpPr>
            <p:nvPr/>
          </p:nvSpPr>
          <p:spPr bwMode="auto">
            <a:xfrm flipV="1">
              <a:off x="1584" y="25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31" name="Line 67"/>
            <p:cNvSpPr>
              <a:spLocks noChangeShapeType="1"/>
            </p:cNvSpPr>
            <p:nvPr/>
          </p:nvSpPr>
          <p:spPr bwMode="auto">
            <a:xfrm>
              <a:off x="1680" y="25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32" name="Line 68"/>
            <p:cNvSpPr>
              <a:spLocks noChangeShapeType="1"/>
            </p:cNvSpPr>
            <p:nvPr/>
          </p:nvSpPr>
          <p:spPr bwMode="auto">
            <a:xfrm flipV="1">
              <a:off x="1776" y="25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333" name="Line 69"/>
          <p:cNvSpPr>
            <a:spLocks noChangeShapeType="1"/>
          </p:cNvSpPr>
          <p:nvPr/>
        </p:nvSpPr>
        <p:spPr bwMode="auto">
          <a:xfrm>
            <a:off x="3276600" y="3657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34" name="Line 70"/>
          <p:cNvSpPr>
            <a:spLocks noChangeShapeType="1"/>
          </p:cNvSpPr>
          <p:nvPr/>
        </p:nvSpPr>
        <p:spPr bwMode="auto">
          <a:xfrm flipV="1">
            <a:off x="3429000" y="3657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6" name="Group 109"/>
          <p:cNvGrpSpPr>
            <a:grpSpLocks/>
          </p:cNvGrpSpPr>
          <p:nvPr/>
        </p:nvGrpSpPr>
        <p:grpSpPr bwMode="auto">
          <a:xfrm>
            <a:off x="3810000" y="3657600"/>
            <a:ext cx="914400" cy="304800"/>
            <a:chOff x="2400" y="2544"/>
            <a:chExt cx="576" cy="192"/>
          </a:xfrm>
        </p:grpSpPr>
        <p:sp>
          <p:nvSpPr>
            <p:cNvPr id="11310" name="Rectangle 46"/>
            <p:cNvSpPr>
              <a:spLocks noChangeArrowheads="1"/>
            </p:cNvSpPr>
            <p:nvPr/>
          </p:nvSpPr>
          <p:spPr bwMode="auto">
            <a:xfrm>
              <a:off x="2592" y="2544"/>
              <a:ext cx="192" cy="1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11" name="Rectangle 47"/>
            <p:cNvSpPr>
              <a:spLocks noChangeArrowheads="1"/>
            </p:cNvSpPr>
            <p:nvPr/>
          </p:nvSpPr>
          <p:spPr bwMode="auto">
            <a:xfrm>
              <a:off x="2400" y="2544"/>
              <a:ext cx="192" cy="1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12" name="Rectangle 48"/>
            <p:cNvSpPr>
              <a:spLocks noChangeArrowheads="1"/>
            </p:cNvSpPr>
            <p:nvPr/>
          </p:nvSpPr>
          <p:spPr bwMode="auto">
            <a:xfrm>
              <a:off x="2784" y="2544"/>
              <a:ext cx="192" cy="1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35" name="Line 71"/>
            <p:cNvSpPr>
              <a:spLocks noChangeShapeType="1"/>
            </p:cNvSpPr>
            <p:nvPr/>
          </p:nvSpPr>
          <p:spPr bwMode="auto">
            <a:xfrm>
              <a:off x="2448" y="25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36" name="Line 72"/>
            <p:cNvSpPr>
              <a:spLocks noChangeShapeType="1"/>
            </p:cNvSpPr>
            <p:nvPr/>
          </p:nvSpPr>
          <p:spPr bwMode="auto">
            <a:xfrm flipV="1">
              <a:off x="2544" y="25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37" name="Line 73"/>
            <p:cNvSpPr>
              <a:spLocks noChangeShapeType="1"/>
            </p:cNvSpPr>
            <p:nvPr/>
          </p:nvSpPr>
          <p:spPr bwMode="auto">
            <a:xfrm>
              <a:off x="2640" y="25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38" name="Line 74"/>
            <p:cNvSpPr>
              <a:spLocks noChangeShapeType="1"/>
            </p:cNvSpPr>
            <p:nvPr/>
          </p:nvSpPr>
          <p:spPr bwMode="auto">
            <a:xfrm flipV="1">
              <a:off x="2736" y="25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39" name="Line 75"/>
            <p:cNvSpPr>
              <a:spLocks noChangeShapeType="1"/>
            </p:cNvSpPr>
            <p:nvPr/>
          </p:nvSpPr>
          <p:spPr bwMode="auto">
            <a:xfrm>
              <a:off x="2832" y="25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40" name="Line 76"/>
            <p:cNvSpPr>
              <a:spLocks noChangeShapeType="1"/>
            </p:cNvSpPr>
            <p:nvPr/>
          </p:nvSpPr>
          <p:spPr bwMode="auto">
            <a:xfrm flipV="1">
              <a:off x="2928" y="25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341" name="WordArt 77"/>
          <p:cNvSpPr>
            <a:spLocks noChangeArrowheads="1" noChangeShapeType="1" noTextEdit="1"/>
          </p:cNvSpPr>
          <p:nvPr/>
        </p:nvSpPr>
        <p:spPr bwMode="auto">
          <a:xfrm>
            <a:off x="762000" y="4114800"/>
            <a:ext cx="304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1s</a:t>
            </a:r>
            <a:endParaRPr lang="ru-RU" sz="14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1342" name="WordArt 78"/>
          <p:cNvSpPr>
            <a:spLocks noChangeArrowheads="1" noChangeShapeType="1" noTextEdit="1"/>
          </p:cNvSpPr>
          <p:nvPr/>
        </p:nvSpPr>
        <p:spPr bwMode="auto">
          <a:xfrm>
            <a:off x="1371600" y="4114800"/>
            <a:ext cx="304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2s</a:t>
            </a:r>
            <a:endParaRPr lang="ru-RU" sz="14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grpSp>
        <p:nvGrpSpPr>
          <p:cNvPr id="7" name="Group 93"/>
          <p:cNvGrpSpPr>
            <a:grpSpLocks/>
          </p:cNvGrpSpPr>
          <p:nvPr/>
        </p:nvGrpSpPr>
        <p:grpSpPr bwMode="auto">
          <a:xfrm rot="10800000">
            <a:off x="6086492" y="3643314"/>
            <a:ext cx="1524000" cy="304800"/>
            <a:chOff x="3168" y="2544"/>
            <a:chExt cx="960" cy="192"/>
          </a:xfrm>
        </p:grpSpPr>
        <p:sp>
          <p:nvSpPr>
            <p:cNvPr id="11309" name="Rectangle 45"/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13" name="Rectangle 49"/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14" name="Rectangle 50"/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15" name="Rectangle 51"/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43" name="Line 79"/>
            <p:cNvSpPr>
              <a:spLocks noChangeShapeType="1"/>
            </p:cNvSpPr>
            <p:nvPr/>
          </p:nvSpPr>
          <p:spPr bwMode="auto">
            <a:xfrm>
              <a:off x="3264" y="25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45" name="Line 81"/>
            <p:cNvSpPr>
              <a:spLocks noChangeShapeType="1"/>
            </p:cNvSpPr>
            <p:nvPr/>
          </p:nvSpPr>
          <p:spPr bwMode="auto">
            <a:xfrm>
              <a:off x="3456" y="25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46" name="Line 82"/>
            <p:cNvSpPr>
              <a:spLocks noChangeShapeType="1"/>
            </p:cNvSpPr>
            <p:nvPr/>
          </p:nvSpPr>
          <p:spPr bwMode="auto">
            <a:xfrm>
              <a:off x="3648" y="25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47" name="Line 83"/>
            <p:cNvSpPr>
              <a:spLocks noChangeShapeType="1"/>
            </p:cNvSpPr>
            <p:nvPr/>
          </p:nvSpPr>
          <p:spPr bwMode="auto">
            <a:xfrm>
              <a:off x="3840" y="25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48" name="Line 84"/>
            <p:cNvSpPr>
              <a:spLocks noChangeShapeType="1"/>
            </p:cNvSpPr>
            <p:nvPr/>
          </p:nvSpPr>
          <p:spPr bwMode="auto">
            <a:xfrm>
              <a:off x="4032" y="25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349" name="Line 85"/>
          <p:cNvSpPr>
            <a:spLocks noChangeShapeType="1"/>
          </p:cNvSpPr>
          <p:nvPr/>
        </p:nvSpPr>
        <p:spPr bwMode="auto">
          <a:xfrm>
            <a:off x="5072066" y="3643314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50" name="Line 86"/>
          <p:cNvSpPr>
            <a:spLocks noChangeShapeType="1"/>
          </p:cNvSpPr>
          <p:nvPr/>
        </p:nvSpPr>
        <p:spPr bwMode="auto">
          <a:xfrm flipV="1">
            <a:off x="5224466" y="3643314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51" name="WordArt 87"/>
          <p:cNvSpPr>
            <a:spLocks noChangeArrowheads="1" noChangeShapeType="1" noTextEdit="1"/>
          </p:cNvSpPr>
          <p:nvPr/>
        </p:nvSpPr>
        <p:spPr bwMode="auto">
          <a:xfrm>
            <a:off x="2286000" y="41148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2p</a:t>
            </a:r>
            <a:endParaRPr lang="ru-RU" sz="14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1352" name="WordArt 88"/>
          <p:cNvSpPr>
            <a:spLocks noChangeArrowheads="1" noChangeShapeType="1" noTextEdit="1"/>
          </p:cNvSpPr>
          <p:nvPr/>
        </p:nvSpPr>
        <p:spPr bwMode="auto">
          <a:xfrm>
            <a:off x="4114800" y="41148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3p</a:t>
            </a:r>
            <a:endParaRPr lang="ru-RU" sz="14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1353" name="WordArt 89"/>
          <p:cNvSpPr>
            <a:spLocks noChangeArrowheads="1" noChangeShapeType="1" noTextEdit="1"/>
          </p:cNvSpPr>
          <p:nvPr/>
        </p:nvSpPr>
        <p:spPr bwMode="auto">
          <a:xfrm>
            <a:off x="3200400" y="4114800"/>
            <a:ext cx="304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3s</a:t>
            </a:r>
            <a:endParaRPr lang="ru-RU" sz="14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1354" name="WordArt 90"/>
          <p:cNvSpPr>
            <a:spLocks noChangeArrowheads="1" noChangeShapeType="1" noTextEdit="1"/>
          </p:cNvSpPr>
          <p:nvPr/>
        </p:nvSpPr>
        <p:spPr bwMode="auto">
          <a:xfrm>
            <a:off x="6696092" y="4100514"/>
            <a:ext cx="304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3d</a:t>
            </a:r>
            <a:endParaRPr lang="ru-RU" sz="14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1355" name="WordArt 91"/>
          <p:cNvSpPr>
            <a:spLocks noChangeArrowheads="1" noChangeShapeType="1" noTextEdit="1"/>
          </p:cNvSpPr>
          <p:nvPr/>
        </p:nvSpPr>
        <p:spPr bwMode="auto">
          <a:xfrm>
            <a:off x="4995866" y="4100514"/>
            <a:ext cx="304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4s</a:t>
            </a:r>
            <a:endParaRPr lang="ru-RU" sz="14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grpSp>
        <p:nvGrpSpPr>
          <p:cNvPr id="8" name="Group 95"/>
          <p:cNvGrpSpPr>
            <a:grpSpLocks/>
          </p:cNvGrpSpPr>
          <p:nvPr/>
        </p:nvGrpSpPr>
        <p:grpSpPr bwMode="auto">
          <a:xfrm rot="10800000">
            <a:off x="6133348" y="4998890"/>
            <a:ext cx="1524000" cy="304800"/>
            <a:chOff x="3168" y="2544"/>
            <a:chExt cx="960" cy="192"/>
          </a:xfrm>
        </p:grpSpPr>
        <p:sp>
          <p:nvSpPr>
            <p:cNvPr id="11360" name="Rectangle 96"/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1" name="Rectangle 97"/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2" name="Rectangle 98"/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3" name="Rectangle 99"/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4" name="Line 100"/>
            <p:cNvSpPr>
              <a:spLocks noChangeShapeType="1"/>
            </p:cNvSpPr>
            <p:nvPr/>
          </p:nvSpPr>
          <p:spPr bwMode="auto">
            <a:xfrm>
              <a:off x="3264" y="25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65" name="Line 101"/>
            <p:cNvSpPr>
              <a:spLocks noChangeShapeType="1"/>
            </p:cNvSpPr>
            <p:nvPr/>
          </p:nvSpPr>
          <p:spPr bwMode="auto">
            <a:xfrm>
              <a:off x="3456" y="25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66" name="Line 102"/>
            <p:cNvSpPr>
              <a:spLocks noChangeShapeType="1"/>
            </p:cNvSpPr>
            <p:nvPr/>
          </p:nvSpPr>
          <p:spPr bwMode="auto">
            <a:xfrm>
              <a:off x="3648" y="25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67" name="Line 103"/>
            <p:cNvSpPr>
              <a:spLocks noChangeShapeType="1"/>
            </p:cNvSpPr>
            <p:nvPr/>
          </p:nvSpPr>
          <p:spPr bwMode="auto">
            <a:xfrm>
              <a:off x="3840" y="25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68" name="Line 104"/>
            <p:cNvSpPr>
              <a:spLocks noChangeShapeType="1"/>
            </p:cNvSpPr>
            <p:nvPr/>
          </p:nvSpPr>
          <p:spPr bwMode="auto">
            <a:xfrm>
              <a:off x="4032" y="25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369" name="Rectangle 105"/>
          <p:cNvSpPr>
            <a:spLocks noChangeArrowheads="1"/>
          </p:cNvSpPr>
          <p:nvPr/>
        </p:nvSpPr>
        <p:spPr bwMode="auto">
          <a:xfrm>
            <a:off x="7047748" y="4998890"/>
            <a:ext cx="304800" cy="304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75" name="Rectangle 111"/>
          <p:cNvSpPr>
            <a:spLocks noChangeArrowheads="1"/>
          </p:cNvSpPr>
          <p:nvPr/>
        </p:nvSpPr>
        <p:spPr bwMode="auto">
          <a:xfrm rot="10800000">
            <a:off x="5047468" y="5084614"/>
            <a:ext cx="304800" cy="304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76" name="Line 112"/>
          <p:cNvSpPr>
            <a:spLocks noChangeShapeType="1"/>
          </p:cNvSpPr>
          <p:nvPr/>
        </p:nvSpPr>
        <p:spPr bwMode="auto">
          <a:xfrm rot="10800000">
            <a:off x="5199868" y="5084614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9" name="Group 114"/>
          <p:cNvGrpSpPr>
            <a:grpSpLocks/>
          </p:cNvGrpSpPr>
          <p:nvPr/>
        </p:nvGrpSpPr>
        <p:grpSpPr bwMode="auto">
          <a:xfrm rot="10800000">
            <a:off x="8047880" y="4998890"/>
            <a:ext cx="914400" cy="304800"/>
            <a:chOff x="4704" y="2544"/>
            <a:chExt cx="576" cy="192"/>
          </a:xfrm>
        </p:grpSpPr>
        <p:sp>
          <p:nvSpPr>
            <p:cNvPr id="11379" name="Rectangle 115"/>
            <p:cNvSpPr>
              <a:spLocks noChangeArrowheads="1"/>
            </p:cNvSpPr>
            <p:nvPr/>
          </p:nvSpPr>
          <p:spPr bwMode="auto">
            <a:xfrm>
              <a:off x="4896" y="2544"/>
              <a:ext cx="192" cy="1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80" name="Rectangle 116"/>
            <p:cNvSpPr>
              <a:spLocks noChangeArrowheads="1"/>
            </p:cNvSpPr>
            <p:nvPr/>
          </p:nvSpPr>
          <p:spPr bwMode="auto">
            <a:xfrm>
              <a:off x="5088" y="2544"/>
              <a:ext cx="192" cy="1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81" name="Rectangle 117"/>
            <p:cNvSpPr>
              <a:spLocks noChangeArrowheads="1"/>
            </p:cNvSpPr>
            <p:nvPr/>
          </p:nvSpPr>
          <p:spPr bwMode="auto">
            <a:xfrm>
              <a:off x="4704" y="2544"/>
              <a:ext cx="192" cy="1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382" name="Line 118"/>
          <p:cNvSpPr>
            <a:spLocks noChangeShapeType="1"/>
          </p:cNvSpPr>
          <p:nvPr/>
        </p:nvSpPr>
        <p:spPr bwMode="auto">
          <a:xfrm rot="10800000">
            <a:off x="8200280" y="499889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83" name="WordArt 119"/>
          <p:cNvSpPr>
            <a:spLocks noChangeArrowheads="1" noChangeShapeType="1" noTextEdit="1"/>
          </p:cNvSpPr>
          <p:nvPr/>
        </p:nvSpPr>
        <p:spPr bwMode="auto">
          <a:xfrm>
            <a:off x="6742948" y="5456090"/>
            <a:ext cx="304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3d</a:t>
            </a:r>
            <a:endParaRPr lang="ru-RU" sz="14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1384" name="WordArt 120"/>
          <p:cNvSpPr>
            <a:spLocks noChangeArrowheads="1" noChangeShapeType="1" noTextEdit="1"/>
          </p:cNvSpPr>
          <p:nvPr/>
        </p:nvSpPr>
        <p:spPr bwMode="auto">
          <a:xfrm>
            <a:off x="5047468" y="5541814"/>
            <a:ext cx="304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4s</a:t>
            </a:r>
            <a:endParaRPr lang="ru-RU" sz="14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1385" name="WordArt 121"/>
          <p:cNvSpPr>
            <a:spLocks noChangeArrowheads="1" noChangeShapeType="1" noTextEdit="1"/>
          </p:cNvSpPr>
          <p:nvPr/>
        </p:nvSpPr>
        <p:spPr bwMode="auto">
          <a:xfrm>
            <a:off x="8352680" y="545609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4p</a:t>
            </a:r>
            <a:endParaRPr lang="ru-RU" sz="14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1386" name="Text Box 122"/>
          <p:cNvSpPr txBox="1">
            <a:spLocks noChangeArrowheads="1"/>
          </p:cNvSpPr>
          <p:nvPr/>
        </p:nvSpPr>
        <p:spPr bwMode="auto">
          <a:xfrm>
            <a:off x="755576" y="5949280"/>
            <a:ext cx="5562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возбужденное</a:t>
            </a:r>
            <a:r>
              <a:rPr lang="ru-RU" sz="2400" b="1" dirty="0"/>
              <a:t> состояние атома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539552" y="4581128"/>
            <a:ext cx="4567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400" b="1" dirty="0" smtClean="0"/>
              <a:t>основное состояние атома</a:t>
            </a:r>
            <a:endParaRPr lang="ru-RU" sz="2400" b="1" dirty="0"/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5940152" y="2204864"/>
            <a:ext cx="28082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kumimoji="0"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kumimoji="0"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элемент</a:t>
            </a:r>
            <a:endParaRPr kumimoji="0"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Номер слайда 8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E14D-C976-40C0-8AA3-9C5BFC218404}" type="slidenum">
              <a:rPr lang="ru-RU" smtClean="0"/>
              <a:pPr/>
              <a:t>94</a:t>
            </a:fld>
            <a:endParaRPr lang="ru-RU"/>
          </a:p>
        </p:txBody>
      </p:sp>
      <p:sp>
        <p:nvSpPr>
          <p:cNvPr id="90" name="Rectangle 96"/>
          <p:cNvSpPr>
            <a:spLocks noChangeArrowheads="1"/>
          </p:cNvSpPr>
          <p:nvPr/>
        </p:nvSpPr>
        <p:spPr bwMode="auto">
          <a:xfrm rot="10800000">
            <a:off x="6421380" y="4998890"/>
            <a:ext cx="304800" cy="304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1" name="Rectangle 96"/>
          <p:cNvSpPr>
            <a:spLocks noChangeArrowheads="1"/>
          </p:cNvSpPr>
          <p:nvPr/>
        </p:nvSpPr>
        <p:spPr bwMode="auto">
          <a:xfrm rot="10800000">
            <a:off x="6429388" y="3643314"/>
            <a:ext cx="304800" cy="304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  <p:bldP spid="88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908720"/>
            <a:ext cx="8013576" cy="1143000"/>
          </a:xfrm>
        </p:spPr>
        <p:txBody>
          <a:bodyPr/>
          <a:lstStyle/>
          <a:p>
            <a:r>
              <a:rPr lang="ru-RU" b="1" dirty="0" smtClean="0"/>
              <a:t>Значение переходных металлов для организма и жизнедеятельности.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220486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Без переходных металлов наш организм существовать не может. </a:t>
            </a:r>
          </a:p>
          <a:p>
            <a:r>
              <a:rPr lang="ru-RU" dirty="0" smtClean="0"/>
              <a:t>Железо – это действующее начало гемоглобина. </a:t>
            </a:r>
          </a:p>
          <a:p>
            <a:r>
              <a:rPr lang="ru-RU" dirty="0" smtClean="0"/>
              <a:t>Цинк участвует в выработке инсулина. Кобальт – центр витамина В-12. </a:t>
            </a:r>
          </a:p>
          <a:p>
            <a:r>
              <a:rPr lang="ru-RU" dirty="0" smtClean="0"/>
              <a:t>Медь, марганец и молибден, а также некоторые другие металлы входят в состав ферментов.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12FF4-CC3E-4A64-B365-6875ECE4423D}" type="slidenum">
              <a:rPr lang="ru-RU" smtClean="0"/>
              <a:pPr>
                <a:defRPr/>
              </a:pPr>
              <a:t>95</a:t>
            </a:fld>
            <a:endParaRPr lang="ru-RU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4"/>
          <p:cNvSpPr>
            <a:spLocks noGrp="1"/>
          </p:cNvSpPr>
          <p:nvPr>
            <p:ph type="title"/>
          </p:nvPr>
        </p:nvSpPr>
        <p:spPr>
          <a:xfrm>
            <a:off x="642938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C00000"/>
                </a:solidFill>
                <a:latin typeface="Arial" charset="0"/>
              </a:rPr>
              <a:t>Ионы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395288" y="1700213"/>
            <a:ext cx="8229600" cy="4389437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C00000"/>
                </a:solidFill>
                <a:latin typeface="Arial" charset="0"/>
                <a:cs typeface="Arial" charset="0"/>
              </a:rPr>
              <a:t>Ион</a:t>
            </a:r>
            <a:r>
              <a:rPr lang="ru-RU" sz="3200" smtClean="0">
                <a:latin typeface="Arial" charset="0"/>
                <a:cs typeface="Arial" charset="0"/>
              </a:rPr>
              <a:t> – положительно или отрицательно заряженная частица, образованная при отдаче или присоединении атомом или группой атомов одного или нескольких электронов</a:t>
            </a:r>
          </a:p>
          <a:p>
            <a:pPr eaLnBrk="1" hangingPunct="1"/>
            <a:r>
              <a:rPr lang="ru-RU" sz="3200" b="1" i="1" smtClean="0">
                <a:solidFill>
                  <a:srgbClr val="C00000"/>
                </a:solidFill>
                <a:latin typeface="Arial" charset="0"/>
                <a:cs typeface="Arial" charset="0"/>
              </a:rPr>
              <a:t>Катион</a:t>
            </a:r>
            <a:r>
              <a:rPr lang="ru-RU" sz="3200" smtClean="0">
                <a:latin typeface="Arial" charset="0"/>
                <a:cs typeface="Arial" charset="0"/>
              </a:rPr>
              <a:t> – (+) заряженная частица, </a:t>
            </a:r>
            <a:r>
              <a:rPr lang="et-EE" sz="3200" smtClean="0">
                <a:latin typeface="Arial" charset="0"/>
                <a:cs typeface="Arial" charset="0"/>
              </a:rPr>
              <a:t>Kat</a:t>
            </a:r>
            <a:endParaRPr lang="ru-RU" sz="3200" smtClean="0">
              <a:latin typeface="Arial" charset="0"/>
              <a:cs typeface="Arial" charset="0"/>
            </a:endParaRPr>
          </a:p>
          <a:p>
            <a:pPr eaLnBrk="1" hangingPunct="1"/>
            <a:r>
              <a:rPr lang="ru-RU" sz="3200" b="1" i="1" smtClean="0">
                <a:solidFill>
                  <a:srgbClr val="C00000"/>
                </a:solidFill>
                <a:latin typeface="Arial" charset="0"/>
                <a:cs typeface="Arial" charset="0"/>
              </a:rPr>
              <a:t>Анион</a:t>
            </a:r>
            <a:r>
              <a:rPr lang="ru-RU" sz="3200" smtClean="0">
                <a:latin typeface="Arial" charset="0"/>
                <a:cs typeface="Arial" charset="0"/>
              </a:rPr>
              <a:t> – (-) заряженная частица</a:t>
            </a:r>
            <a:r>
              <a:rPr lang="et-EE" sz="3200" smtClean="0">
                <a:latin typeface="Arial" charset="0"/>
                <a:cs typeface="Arial" charset="0"/>
              </a:rPr>
              <a:t>, An</a:t>
            </a:r>
            <a:endParaRPr lang="en-US" sz="3200" smtClean="0">
              <a:latin typeface="Arial" charset="0"/>
              <a:cs typeface="Arial" charset="0"/>
            </a:endParaRPr>
          </a:p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2458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6A6F38-E5B1-4AF3-95F1-0C9DF6F31712}" type="slidenum">
              <a:rPr lang="ru-RU" smtClean="0"/>
              <a:pPr/>
              <a:t>96</a:t>
            </a:fld>
            <a:endParaRPr lang="ru-RU" smtClean="0"/>
          </a:p>
        </p:txBody>
      </p:sp>
      <p:pic>
        <p:nvPicPr>
          <p:cNvPr id="24581" name="Picture 2" descr="C:\Users\Kati\Desktop\колледж рабочий материал\символи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500188" y="0"/>
            <a:ext cx="7643812" cy="1325563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  <a:latin typeface="Arial" charset="0"/>
              </a:rPr>
              <a:t>Строение катиона</a:t>
            </a: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CFFB68-04F7-450B-961B-FF8B402F8D2C}" type="slidenum">
              <a:rPr lang="ru-RU" smtClean="0"/>
              <a:pPr/>
              <a:t>97</a:t>
            </a:fld>
            <a:endParaRPr lang="ru-RU" smtClean="0"/>
          </a:p>
        </p:txBody>
      </p:sp>
      <p:pic>
        <p:nvPicPr>
          <p:cNvPr id="25606" name="Picture 2" descr="C:\Users\Kati\Desktop\колледж рабочий материал\символи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220072" y="3573016"/>
            <a:ext cx="3764172" cy="200054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Н</a:t>
            </a:r>
            <a:r>
              <a:rPr lang="ru-RU" sz="4000" b="1" baseline="30000" dirty="0" smtClean="0">
                <a:solidFill>
                  <a:srgbClr val="A50021"/>
                </a:solidFill>
                <a:latin typeface="+mn-lt"/>
              </a:rPr>
              <a:t>+ </a:t>
            </a:r>
            <a:r>
              <a:rPr lang="ru-RU" sz="3200" b="1" baseline="30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- </a:t>
            </a:r>
            <a:r>
              <a:rPr lang="ru-RU" sz="2800" b="1" dirty="0" smtClean="0">
                <a:solidFill>
                  <a:srgbClr val="C00000"/>
                </a:solidFill>
              </a:rPr>
              <a:t>Положительно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заряженный ион</a:t>
            </a: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КАТИОН</a:t>
            </a:r>
          </a:p>
        </p:txBody>
      </p:sp>
      <p:sp>
        <p:nvSpPr>
          <p:cNvPr id="38" name="Oval 21"/>
          <p:cNvSpPr>
            <a:spLocks noChangeArrowheads="1"/>
          </p:cNvSpPr>
          <p:nvPr/>
        </p:nvSpPr>
        <p:spPr bwMode="auto">
          <a:xfrm>
            <a:off x="611560" y="1988840"/>
            <a:ext cx="4392613" cy="4392613"/>
          </a:xfrm>
          <a:prstGeom prst="ellips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9" name="Group 27"/>
          <p:cNvGrpSpPr>
            <a:grpSpLocks/>
          </p:cNvGrpSpPr>
          <p:nvPr/>
        </p:nvGrpSpPr>
        <p:grpSpPr bwMode="auto">
          <a:xfrm>
            <a:off x="2051423" y="3428703"/>
            <a:ext cx="1511300" cy="1511300"/>
            <a:chOff x="3107" y="1797"/>
            <a:chExt cx="952" cy="952"/>
          </a:xfrm>
        </p:grpSpPr>
        <p:sp>
          <p:nvSpPr>
            <p:cNvPr id="40" name="Oval 22"/>
            <p:cNvSpPr>
              <a:spLocks noChangeArrowheads="1"/>
            </p:cNvSpPr>
            <p:nvPr/>
          </p:nvSpPr>
          <p:spPr bwMode="auto">
            <a:xfrm>
              <a:off x="3107" y="1797"/>
              <a:ext cx="952" cy="95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Oval 24"/>
            <p:cNvSpPr>
              <a:spLocks noChangeArrowheads="1"/>
            </p:cNvSpPr>
            <p:nvPr/>
          </p:nvSpPr>
          <p:spPr bwMode="auto">
            <a:xfrm>
              <a:off x="3470" y="2205"/>
              <a:ext cx="499" cy="499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Line 25"/>
            <p:cNvSpPr>
              <a:spLocks noChangeShapeType="1"/>
            </p:cNvSpPr>
            <p:nvPr/>
          </p:nvSpPr>
          <p:spPr bwMode="auto">
            <a:xfrm>
              <a:off x="3560" y="2478"/>
              <a:ext cx="3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Oval 23"/>
            <p:cNvSpPr>
              <a:spLocks noChangeArrowheads="1"/>
            </p:cNvSpPr>
            <p:nvPr/>
          </p:nvSpPr>
          <p:spPr bwMode="auto">
            <a:xfrm>
              <a:off x="3243" y="1842"/>
              <a:ext cx="453" cy="454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23232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Line 26"/>
            <p:cNvSpPr>
              <a:spLocks noChangeShapeType="1"/>
            </p:cNvSpPr>
            <p:nvPr/>
          </p:nvSpPr>
          <p:spPr bwMode="auto">
            <a:xfrm rot="-5400000">
              <a:off x="3560" y="2478"/>
              <a:ext cx="3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5" name="Oval 28"/>
          <p:cNvSpPr>
            <a:spLocks noChangeArrowheads="1"/>
          </p:cNvSpPr>
          <p:nvPr/>
        </p:nvSpPr>
        <p:spPr bwMode="auto">
          <a:xfrm>
            <a:off x="2195885" y="1844378"/>
            <a:ext cx="358775" cy="360362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8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63500" dir="3187806" sx="125000" sy="125000" algn="br" rotWithShape="0">
              <a:srgbClr val="99FFCC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46" name="Group 6"/>
          <p:cNvGrpSpPr>
            <a:grpSpLocks/>
          </p:cNvGrpSpPr>
          <p:nvPr/>
        </p:nvGrpSpPr>
        <p:grpSpPr bwMode="auto">
          <a:xfrm>
            <a:off x="6012160" y="1484784"/>
            <a:ext cx="1800225" cy="1203325"/>
            <a:chOff x="793" y="1525"/>
            <a:chExt cx="681" cy="718"/>
          </a:xfrm>
        </p:grpSpPr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793" y="1525"/>
              <a:ext cx="572" cy="5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206" y="1567"/>
              <a:ext cx="136" cy="1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Н</a:t>
              </a:r>
            </a:p>
          </p:txBody>
        </p:sp>
        <p:sp>
          <p:nvSpPr>
            <p:cNvPr id="49" name="Text Box 9"/>
            <p:cNvSpPr txBox="1">
              <a:spLocks noChangeArrowheads="1"/>
            </p:cNvSpPr>
            <p:nvPr/>
          </p:nvSpPr>
          <p:spPr bwMode="auto">
            <a:xfrm>
              <a:off x="825" y="1736"/>
              <a:ext cx="604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 dirty="0"/>
                <a:t>ВОДОРОД</a:t>
              </a:r>
            </a:p>
          </p:txBody>
        </p:sp>
        <p:sp>
          <p:nvSpPr>
            <p:cNvPr id="50" name="Text Box 10"/>
            <p:cNvSpPr txBox="1">
              <a:spLocks noChangeArrowheads="1"/>
            </p:cNvSpPr>
            <p:nvPr/>
          </p:nvSpPr>
          <p:spPr bwMode="auto">
            <a:xfrm>
              <a:off x="1054" y="1528"/>
              <a:ext cx="12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 b="1"/>
                <a:t>1</a:t>
              </a:r>
            </a:p>
          </p:txBody>
        </p:sp>
        <p:sp>
          <p:nvSpPr>
            <p:cNvPr id="51" name="Text Box 11"/>
            <p:cNvSpPr txBox="1">
              <a:spLocks noChangeArrowheads="1"/>
            </p:cNvSpPr>
            <p:nvPr/>
          </p:nvSpPr>
          <p:spPr bwMode="auto">
            <a:xfrm>
              <a:off x="975" y="1933"/>
              <a:ext cx="49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 b="1"/>
                <a:t>1,00797</a:t>
              </a:r>
            </a:p>
          </p:txBody>
        </p:sp>
        <p:sp>
          <p:nvSpPr>
            <p:cNvPr id="52" name="Text Box 12"/>
            <p:cNvSpPr txBox="1">
              <a:spLocks noChangeArrowheads="1"/>
            </p:cNvSpPr>
            <p:nvPr/>
          </p:nvSpPr>
          <p:spPr bwMode="auto">
            <a:xfrm>
              <a:off x="793" y="1934"/>
              <a:ext cx="136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/>
                <a:t>1</a:t>
              </a:r>
            </a:p>
            <a:p>
              <a:endParaRPr lang="ru-RU" sz="14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27 -0.00162 C 0.10989 -0.05179 0.24566 0.04462 0.28402 0.21618 C 0.32309 0.38774 0.24878 0.56971 0.12031 0.62127 C -0.00816 0.67237 -0.14427 0.57387 -0.18247 0.40162 C -0.22118 0.23029 -0.14792 0.04948 -0.01927 -0.00162 Z " pathEditMode="relative" rAng="-994044" ptsTypes="fffff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0" y="3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/>
          <p:cNvSpPr txBox="1"/>
          <p:nvPr/>
        </p:nvSpPr>
        <p:spPr>
          <a:xfrm>
            <a:off x="323528" y="5013176"/>
            <a:ext cx="3751348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4000" b="1" baseline="300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baseline="30000" dirty="0" smtClean="0">
                <a:solidFill>
                  <a:srgbClr val="A50021"/>
                </a:solidFill>
              </a:rPr>
              <a:t> </a:t>
            </a:r>
            <a:r>
              <a:rPr lang="ru-RU" sz="2800" b="1" dirty="0" smtClean="0">
                <a:solidFill>
                  <a:srgbClr val="A50021"/>
                </a:solidFill>
              </a:rPr>
              <a:t>   </a:t>
            </a:r>
            <a:r>
              <a:rPr lang="ru-RU" sz="2800" b="1" dirty="0" smtClean="0">
                <a:solidFill>
                  <a:srgbClr val="C00000"/>
                </a:solidFill>
              </a:rPr>
              <a:t>Отрицательно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заряженный ион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АНИОН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9946" name="Oval 10"/>
          <p:cNvSpPr>
            <a:spLocks noChangeArrowheads="1"/>
          </p:cNvSpPr>
          <p:nvPr/>
        </p:nvSpPr>
        <p:spPr bwMode="auto">
          <a:xfrm>
            <a:off x="4932363" y="2852738"/>
            <a:ext cx="1511300" cy="151130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364088" y="2852936"/>
            <a:ext cx="503238" cy="504825"/>
            <a:chOff x="3470" y="2205"/>
            <a:chExt cx="499" cy="499"/>
          </a:xfrm>
        </p:grpSpPr>
        <p:sp>
          <p:nvSpPr>
            <p:cNvPr id="22601" name="Oval 12"/>
            <p:cNvSpPr>
              <a:spLocks noChangeArrowheads="1"/>
            </p:cNvSpPr>
            <p:nvPr/>
          </p:nvSpPr>
          <p:spPr bwMode="auto">
            <a:xfrm>
              <a:off x="3470" y="2205"/>
              <a:ext cx="499" cy="499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02" name="Line 13"/>
            <p:cNvSpPr>
              <a:spLocks noChangeShapeType="1"/>
            </p:cNvSpPr>
            <p:nvPr/>
          </p:nvSpPr>
          <p:spPr bwMode="auto">
            <a:xfrm>
              <a:off x="3560" y="2478"/>
              <a:ext cx="3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3" name="Line 14"/>
            <p:cNvSpPr>
              <a:spLocks noChangeShapeType="1"/>
            </p:cNvSpPr>
            <p:nvPr/>
          </p:nvSpPr>
          <p:spPr bwMode="auto">
            <a:xfrm rot="-5400000">
              <a:off x="3560" y="2478"/>
              <a:ext cx="3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6011863" y="3141663"/>
            <a:ext cx="503237" cy="504825"/>
            <a:chOff x="3470" y="2205"/>
            <a:chExt cx="499" cy="499"/>
          </a:xfrm>
        </p:grpSpPr>
        <p:sp>
          <p:nvSpPr>
            <p:cNvPr id="22598" name="Oval 17"/>
            <p:cNvSpPr>
              <a:spLocks noChangeArrowheads="1"/>
            </p:cNvSpPr>
            <p:nvPr/>
          </p:nvSpPr>
          <p:spPr bwMode="auto">
            <a:xfrm>
              <a:off x="3470" y="2205"/>
              <a:ext cx="499" cy="499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99" name="Line 18"/>
            <p:cNvSpPr>
              <a:spLocks noChangeShapeType="1"/>
            </p:cNvSpPr>
            <p:nvPr/>
          </p:nvSpPr>
          <p:spPr bwMode="auto">
            <a:xfrm>
              <a:off x="3560" y="2478"/>
              <a:ext cx="3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0" name="Line 19"/>
            <p:cNvSpPr>
              <a:spLocks noChangeShapeType="1"/>
            </p:cNvSpPr>
            <p:nvPr/>
          </p:nvSpPr>
          <p:spPr bwMode="auto">
            <a:xfrm rot="-5400000">
              <a:off x="3560" y="2478"/>
              <a:ext cx="3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652120" y="3789040"/>
            <a:ext cx="503237" cy="504825"/>
            <a:chOff x="3470" y="2205"/>
            <a:chExt cx="499" cy="499"/>
          </a:xfrm>
        </p:grpSpPr>
        <p:sp>
          <p:nvSpPr>
            <p:cNvPr id="22595" name="Oval 21"/>
            <p:cNvSpPr>
              <a:spLocks noChangeArrowheads="1"/>
            </p:cNvSpPr>
            <p:nvPr/>
          </p:nvSpPr>
          <p:spPr bwMode="auto">
            <a:xfrm>
              <a:off x="3470" y="2205"/>
              <a:ext cx="499" cy="499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96" name="Line 22"/>
            <p:cNvSpPr>
              <a:spLocks noChangeShapeType="1"/>
            </p:cNvSpPr>
            <p:nvPr/>
          </p:nvSpPr>
          <p:spPr bwMode="auto">
            <a:xfrm>
              <a:off x="3560" y="2478"/>
              <a:ext cx="3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7" name="Line 23"/>
            <p:cNvSpPr>
              <a:spLocks noChangeShapeType="1"/>
            </p:cNvSpPr>
            <p:nvPr/>
          </p:nvSpPr>
          <p:spPr bwMode="auto">
            <a:xfrm rot="-5400000">
              <a:off x="3560" y="2478"/>
              <a:ext cx="3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148064" y="3789040"/>
            <a:ext cx="503238" cy="504825"/>
            <a:chOff x="3470" y="2205"/>
            <a:chExt cx="499" cy="499"/>
          </a:xfrm>
        </p:grpSpPr>
        <p:sp>
          <p:nvSpPr>
            <p:cNvPr id="22592" name="Oval 25"/>
            <p:cNvSpPr>
              <a:spLocks noChangeArrowheads="1"/>
            </p:cNvSpPr>
            <p:nvPr/>
          </p:nvSpPr>
          <p:spPr bwMode="auto">
            <a:xfrm>
              <a:off x="3470" y="2205"/>
              <a:ext cx="499" cy="499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93" name="Line 26"/>
            <p:cNvSpPr>
              <a:spLocks noChangeShapeType="1"/>
            </p:cNvSpPr>
            <p:nvPr/>
          </p:nvSpPr>
          <p:spPr bwMode="auto">
            <a:xfrm>
              <a:off x="3560" y="2478"/>
              <a:ext cx="3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4" name="Line 27"/>
            <p:cNvSpPr>
              <a:spLocks noChangeShapeType="1"/>
            </p:cNvSpPr>
            <p:nvPr/>
          </p:nvSpPr>
          <p:spPr bwMode="auto">
            <a:xfrm rot="-5400000">
              <a:off x="3560" y="2478"/>
              <a:ext cx="3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5076825" y="2997200"/>
            <a:ext cx="503238" cy="504825"/>
            <a:chOff x="3470" y="2205"/>
            <a:chExt cx="499" cy="499"/>
          </a:xfrm>
        </p:grpSpPr>
        <p:sp>
          <p:nvSpPr>
            <p:cNvPr id="22589" name="Oval 29"/>
            <p:cNvSpPr>
              <a:spLocks noChangeArrowheads="1"/>
            </p:cNvSpPr>
            <p:nvPr/>
          </p:nvSpPr>
          <p:spPr bwMode="auto">
            <a:xfrm>
              <a:off x="3470" y="2205"/>
              <a:ext cx="499" cy="499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90" name="Line 30"/>
            <p:cNvSpPr>
              <a:spLocks noChangeShapeType="1"/>
            </p:cNvSpPr>
            <p:nvPr/>
          </p:nvSpPr>
          <p:spPr bwMode="auto">
            <a:xfrm>
              <a:off x="3560" y="2478"/>
              <a:ext cx="3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1" name="Line 31"/>
            <p:cNvSpPr>
              <a:spLocks noChangeShapeType="1"/>
            </p:cNvSpPr>
            <p:nvPr/>
          </p:nvSpPr>
          <p:spPr bwMode="auto">
            <a:xfrm rot="-5400000">
              <a:off x="3560" y="2478"/>
              <a:ext cx="3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5435600" y="3357563"/>
            <a:ext cx="503238" cy="504825"/>
            <a:chOff x="3470" y="2205"/>
            <a:chExt cx="499" cy="499"/>
          </a:xfrm>
        </p:grpSpPr>
        <p:sp>
          <p:nvSpPr>
            <p:cNvPr id="22586" name="Oval 33"/>
            <p:cNvSpPr>
              <a:spLocks noChangeArrowheads="1"/>
            </p:cNvSpPr>
            <p:nvPr/>
          </p:nvSpPr>
          <p:spPr bwMode="auto">
            <a:xfrm>
              <a:off x="3470" y="2205"/>
              <a:ext cx="499" cy="499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87" name="Line 34"/>
            <p:cNvSpPr>
              <a:spLocks noChangeShapeType="1"/>
            </p:cNvSpPr>
            <p:nvPr/>
          </p:nvSpPr>
          <p:spPr bwMode="auto">
            <a:xfrm>
              <a:off x="3560" y="2478"/>
              <a:ext cx="3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8" name="Line 35"/>
            <p:cNvSpPr>
              <a:spLocks noChangeShapeType="1"/>
            </p:cNvSpPr>
            <p:nvPr/>
          </p:nvSpPr>
          <p:spPr bwMode="auto">
            <a:xfrm rot="-5400000">
              <a:off x="3560" y="2478"/>
              <a:ext cx="3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4932363" y="3429000"/>
            <a:ext cx="503237" cy="504825"/>
            <a:chOff x="3470" y="2205"/>
            <a:chExt cx="499" cy="499"/>
          </a:xfrm>
        </p:grpSpPr>
        <p:sp>
          <p:nvSpPr>
            <p:cNvPr id="22583" name="Oval 40"/>
            <p:cNvSpPr>
              <a:spLocks noChangeArrowheads="1"/>
            </p:cNvSpPr>
            <p:nvPr/>
          </p:nvSpPr>
          <p:spPr bwMode="auto">
            <a:xfrm>
              <a:off x="3470" y="2205"/>
              <a:ext cx="499" cy="499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84" name="Line 41"/>
            <p:cNvSpPr>
              <a:spLocks noChangeShapeType="1"/>
            </p:cNvSpPr>
            <p:nvPr/>
          </p:nvSpPr>
          <p:spPr bwMode="auto">
            <a:xfrm>
              <a:off x="3560" y="2478"/>
              <a:ext cx="3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5" name="Line 42"/>
            <p:cNvSpPr>
              <a:spLocks noChangeShapeType="1"/>
            </p:cNvSpPr>
            <p:nvPr/>
          </p:nvSpPr>
          <p:spPr bwMode="auto">
            <a:xfrm rot="-5400000">
              <a:off x="3560" y="2478"/>
              <a:ext cx="3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5724128" y="2852936"/>
            <a:ext cx="503238" cy="504825"/>
            <a:chOff x="3470" y="2205"/>
            <a:chExt cx="499" cy="499"/>
          </a:xfrm>
        </p:grpSpPr>
        <p:sp>
          <p:nvSpPr>
            <p:cNvPr id="22580" name="Oval 46"/>
            <p:cNvSpPr>
              <a:spLocks noChangeArrowheads="1"/>
            </p:cNvSpPr>
            <p:nvPr/>
          </p:nvSpPr>
          <p:spPr bwMode="auto">
            <a:xfrm>
              <a:off x="3470" y="2205"/>
              <a:ext cx="499" cy="499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81" name="Line 47"/>
            <p:cNvSpPr>
              <a:spLocks noChangeShapeType="1"/>
            </p:cNvSpPr>
            <p:nvPr/>
          </p:nvSpPr>
          <p:spPr bwMode="auto">
            <a:xfrm>
              <a:off x="3560" y="2478"/>
              <a:ext cx="3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2" name="Line 48"/>
            <p:cNvSpPr>
              <a:spLocks noChangeShapeType="1"/>
            </p:cNvSpPr>
            <p:nvPr/>
          </p:nvSpPr>
          <p:spPr bwMode="auto">
            <a:xfrm rot="-5400000">
              <a:off x="3560" y="2478"/>
              <a:ext cx="3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323528" y="1700808"/>
            <a:ext cx="1584325" cy="1027112"/>
            <a:chOff x="2290" y="2478"/>
            <a:chExt cx="771" cy="601"/>
          </a:xfrm>
        </p:grpSpPr>
        <p:sp>
          <p:nvSpPr>
            <p:cNvPr id="22574" name="Rectangle 52"/>
            <p:cNvSpPr>
              <a:spLocks noChangeArrowheads="1"/>
            </p:cNvSpPr>
            <p:nvPr/>
          </p:nvSpPr>
          <p:spPr bwMode="auto">
            <a:xfrm>
              <a:off x="2290" y="2478"/>
              <a:ext cx="694" cy="5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75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2792" y="2520"/>
              <a:ext cx="164" cy="1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F</a:t>
              </a:r>
              <a:endPara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  <p:sp>
          <p:nvSpPr>
            <p:cNvPr id="22576" name="Text Box 54"/>
            <p:cNvSpPr txBox="1">
              <a:spLocks noChangeArrowheads="1"/>
            </p:cNvSpPr>
            <p:nvPr/>
          </p:nvSpPr>
          <p:spPr bwMode="auto">
            <a:xfrm>
              <a:off x="2329" y="2689"/>
              <a:ext cx="65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 dirty="0"/>
                <a:t>ФТОР</a:t>
              </a:r>
            </a:p>
          </p:txBody>
        </p:sp>
        <p:sp>
          <p:nvSpPr>
            <p:cNvPr id="22577" name="Text Box 55"/>
            <p:cNvSpPr txBox="1">
              <a:spLocks noChangeArrowheads="1"/>
            </p:cNvSpPr>
            <p:nvPr/>
          </p:nvSpPr>
          <p:spPr bwMode="auto">
            <a:xfrm>
              <a:off x="2607" y="2481"/>
              <a:ext cx="15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9</a:t>
              </a:r>
              <a:endParaRPr lang="ru-RU" sz="1400" b="1"/>
            </a:p>
          </p:txBody>
        </p:sp>
        <p:sp>
          <p:nvSpPr>
            <p:cNvPr id="22578" name="Text Box 56"/>
            <p:cNvSpPr txBox="1">
              <a:spLocks noChangeArrowheads="1"/>
            </p:cNvSpPr>
            <p:nvPr/>
          </p:nvSpPr>
          <p:spPr bwMode="auto">
            <a:xfrm>
              <a:off x="2290" y="2774"/>
              <a:ext cx="155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/>
                <a:t>7</a:t>
              </a:r>
              <a:endParaRPr lang="ru-RU" sz="1400" b="1"/>
            </a:p>
            <a:p>
              <a:r>
                <a:rPr lang="ru-RU" sz="1400" b="1"/>
                <a:t>2</a:t>
              </a:r>
            </a:p>
          </p:txBody>
        </p:sp>
        <p:sp>
          <p:nvSpPr>
            <p:cNvPr id="22579" name="Text Box 57"/>
            <p:cNvSpPr txBox="1">
              <a:spLocks noChangeArrowheads="1"/>
            </p:cNvSpPr>
            <p:nvPr/>
          </p:nvSpPr>
          <p:spPr bwMode="auto">
            <a:xfrm>
              <a:off x="2517" y="2901"/>
              <a:ext cx="544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 b="1"/>
                <a:t>1</a:t>
              </a:r>
              <a:r>
                <a:rPr lang="en-US" sz="1400" b="1"/>
                <a:t>8</a:t>
              </a:r>
              <a:r>
                <a:rPr lang="ru-RU" sz="1400" b="1"/>
                <a:t>,</a:t>
              </a:r>
              <a:r>
                <a:rPr lang="en-US" sz="1400" b="1"/>
                <a:t>9984</a:t>
              </a:r>
              <a:endParaRPr lang="ru-RU" sz="1400" b="1"/>
            </a:p>
          </p:txBody>
        </p:sp>
      </p:grpSp>
      <p:grpSp>
        <p:nvGrpSpPr>
          <p:cNvPr id="11" name="Group 58"/>
          <p:cNvGrpSpPr>
            <a:grpSpLocks/>
          </p:cNvGrpSpPr>
          <p:nvPr/>
        </p:nvGrpSpPr>
        <p:grpSpPr bwMode="auto">
          <a:xfrm>
            <a:off x="5868144" y="3573016"/>
            <a:ext cx="503237" cy="504825"/>
            <a:chOff x="3470" y="2205"/>
            <a:chExt cx="499" cy="499"/>
          </a:xfrm>
        </p:grpSpPr>
        <p:sp>
          <p:nvSpPr>
            <p:cNvPr id="22571" name="Oval 59"/>
            <p:cNvSpPr>
              <a:spLocks noChangeArrowheads="1"/>
            </p:cNvSpPr>
            <p:nvPr/>
          </p:nvSpPr>
          <p:spPr bwMode="auto">
            <a:xfrm>
              <a:off x="3470" y="2205"/>
              <a:ext cx="499" cy="499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72" name="Line 60"/>
            <p:cNvSpPr>
              <a:spLocks noChangeShapeType="1"/>
            </p:cNvSpPr>
            <p:nvPr/>
          </p:nvSpPr>
          <p:spPr bwMode="auto">
            <a:xfrm>
              <a:off x="3560" y="2478"/>
              <a:ext cx="3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3" name="Line 61"/>
            <p:cNvSpPr>
              <a:spLocks noChangeShapeType="1"/>
            </p:cNvSpPr>
            <p:nvPr/>
          </p:nvSpPr>
          <p:spPr bwMode="auto">
            <a:xfrm rot="-5400000">
              <a:off x="3560" y="2478"/>
              <a:ext cx="3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57" name="Oval 64"/>
          <p:cNvSpPr>
            <a:spLocks noChangeArrowheads="1"/>
          </p:cNvSpPr>
          <p:nvPr/>
        </p:nvSpPr>
        <p:spPr bwMode="auto">
          <a:xfrm>
            <a:off x="3492500" y="1412875"/>
            <a:ext cx="4392613" cy="4392613"/>
          </a:xfrm>
          <a:prstGeom prst="ellips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58" name="Oval 65"/>
          <p:cNvSpPr>
            <a:spLocks noChangeArrowheads="1"/>
          </p:cNvSpPr>
          <p:nvPr/>
        </p:nvSpPr>
        <p:spPr bwMode="auto">
          <a:xfrm>
            <a:off x="4211638" y="2205038"/>
            <a:ext cx="2879725" cy="2879725"/>
          </a:xfrm>
          <a:prstGeom prst="ellips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004" name="Oval 68"/>
          <p:cNvSpPr>
            <a:spLocks noChangeArrowheads="1"/>
          </p:cNvSpPr>
          <p:nvPr/>
        </p:nvSpPr>
        <p:spPr bwMode="auto">
          <a:xfrm>
            <a:off x="3924300" y="4941888"/>
            <a:ext cx="288925" cy="288925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8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63500" dir="3187806" sx="125000" sy="125000" algn="br" rotWithShape="0">
              <a:srgbClr val="99FFCC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005" name="Oval 69"/>
          <p:cNvSpPr>
            <a:spLocks noChangeArrowheads="1"/>
          </p:cNvSpPr>
          <p:nvPr/>
        </p:nvSpPr>
        <p:spPr bwMode="auto">
          <a:xfrm>
            <a:off x="6660232" y="5373216"/>
            <a:ext cx="288925" cy="288925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8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63500" dir="3187806" sx="125000" sy="125000" algn="br" rotWithShape="0">
              <a:srgbClr val="99FFCC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007" name="Oval 71"/>
          <p:cNvSpPr>
            <a:spLocks noChangeArrowheads="1"/>
          </p:cNvSpPr>
          <p:nvPr/>
        </p:nvSpPr>
        <p:spPr bwMode="auto">
          <a:xfrm>
            <a:off x="3707904" y="2132856"/>
            <a:ext cx="288925" cy="288925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8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63500" dir="3187806" sx="125000" sy="125000" algn="br" rotWithShape="0">
              <a:srgbClr val="99FFCC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009" name="Oval 73"/>
          <p:cNvSpPr>
            <a:spLocks noChangeArrowheads="1"/>
          </p:cNvSpPr>
          <p:nvPr/>
        </p:nvSpPr>
        <p:spPr bwMode="auto">
          <a:xfrm>
            <a:off x="4067175" y="3284538"/>
            <a:ext cx="288925" cy="288925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8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63500" dir="3187806" sx="125000" sy="125000" algn="br" rotWithShape="0">
              <a:srgbClr val="99FFCC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010" name="Oval 74"/>
          <p:cNvSpPr>
            <a:spLocks noChangeArrowheads="1"/>
          </p:cNvSpPr>
          <p:nvPr/>
        </p:nvSpPr>
        <p:spPr bwMode="auto">
          <a:xfrm>
            <a:off x="6948488" y="3500438"/>
            <a:ext cx="288925" cy="288925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8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63500" dir="3187806" sx="125000" sy="125000" algn="br" rotWithShape="0">
              <a:srgbClr val="99FFCC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011" name="Oval 75"/>
          <p:cNvSpPr>
            <a:spLocks noChangeArrowheads="1"/>
          </p:cNvSpPr>
          <p:nvPr/>
        </p:nvSpPr>
        <p:spPr bwMode="auto">
          <a:xfrm>
            <a:off x="4860032" y="1340768"/>
            <a:ext cx="287337" cy="288925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8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63500" dir="3187806" sx="125000" sy="125000" algn="br" rotWithShape="0">
              <a:srgbClr val="99FFCC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012" name="Oval 76"/>
          <p:cNvSpPr>
            <a:spLocks noChangeArrowheads="1"/>
          </p:cNvSpPr>
          <p:nvPr/>
        </p:nvSpPr>
        <p:spPr bwMode="auto">
          <a:xfrm>
            <a:off x="5148064" y="5661248"/>
            <a:ext cx="287337" cy="288925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8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63500" dir="3187806" sx="125000" sy="125000" algn="br" rotWithShape="0">
              <a:srgbClr val="99FFCC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013" name="Oval 77"/>
          <p:cNvSpPr>
            <a:spLocks noChangeArrowheads="1"/>
          </p:cNvSpPr>
          <p:nvPr/>
        </p:nvSpPr>
        <p:spPr bwMode="auto">
          <a:xfrm>
            <a:off x="6444208" y="1484784"/>
            <a:ext cx="287338" cy="288925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8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63500" dir="3187806" sx="125000" sy="125000" algn="br" rotWithShape="0">
              <a:srgbClr val="99FFCC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7" name="Oval 71"/>
          <p:cNvSpPr>
            <a:spLocks noChangeArrowheads="1"/>
          </p:cNvSpPr>
          <p:nvPr/>
        </p:nvSpPr>
        <p:spPr bwMode="auto">
          <a:xfrm>
            <a:off x="3347864" y="3501008"/>
            <a:ext cx="288925" cy="288925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8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63500" dir="3187806" sx="125000" sy="125000" algn="br" rotWithShape="0">
              <a:srgbClr val="99FFCC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8" name="Oval 67"/>
          <p:cNvSpPr>
            <a:spLocks noChangeArrowheads="1"/>
          </p:cNvSpPr>
          <p:nvPr/>
        </p:nvSpPr>
        <p:spPr bwMode="auto">
          <a:xfrm>
            <a:off x="7524750" y="2492375"/>
            <a:ext cx="288925" cy="2889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66FFFF">
                  <a:gamma/>
                  <a:shade val="8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63500" dir="3187806" sx="125000" sy="125000" algn="br" rotWithShape="0">
              <a:srgbClr val="99FFCC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9" name="Заголовок 1"/>
          <p:cNvSpPr txBox="1">
            <a:spLocks/>
          </p:cNvSpPr>
          <p:nvPr/>
        </p:nvSpPr>
        <p:spPr>
          <a:xfrm>
            <a:off x="1500188" y="0"/>
            <a:ext cx="7643812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Строение </a:t>
            </a:r>
            <a:r>
              <a:rPr lang="ru-RU" sz="4400" b="1" noProof="0" dirty="0" smtClean="0">
                <a:solidFill>
                  <a:srgbClr val="C00000"/>
                </a:solidFill>
                <a:latin typeface="Arial" charset="0"/>
                <a:ea typeface="+mj-ea"/>
                <a:cs typeface="+mj-cs"/>
              </a:rPr>
              <a:t>ан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иона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атома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https://www.youtube.com/watch?v=NP9x3Tiu3RE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CE35-3EB8-4E14-A53C-0C0E5CD5CCB5}" type="slidenum">
              <a:rPr lang="ru-RU" smtClean="0"/>
              <a:pPr>
                <a:defRPr/>
              </a:pPr>
              <a:t>99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коледж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2726</TotalTime>
  <Words>4641</Words>
  <Application>Microsoft Office PowerPoint</Application>
  <PresentationFormat>Экран (4:3)</PresentationFormat>
  <Paragraphs>1064</Paragraphs>
  <Slides>105</Slides>
  <Notes>73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105</vt:i4>
      </vt:variant>
    </vt:vector>
  </HeadingPairs>
  <TitlesOfParts>
    <vt:vector size="116" baseType="lpstr">
      <vt:lpstr>Arial Unicode MS</vt:lpstr>
      <vt:lpstr>Arial</vt:lpstr>
      <vt:lpstr>Calibri</vt:lpstr>
      <vt:lpstr>Century Gothic</vt:lpstr>
      <vt:lpstr>Georgia</vt:lpstr>
      <vt:lpstr>Times New Roman</vt:lpstr>
      <vt:lpstr>Wingdings</vt:lpstr>
      <vt:lpstr>Wingdings 2</vt:lpstr>
      <vt:lpstr>Wingdings 3</vt:lpstr>
      <vt:lpstr>шаблон коледж</vt:lpstr>
      <vt:lpstr>ClipArt</vt:lpstr>
      <vt:lpstr>Периодический закон и периодическая система элементов Д.И. Менделеева </vt:lpstr>
      <vt:lpstr> </vt:lpstr>
      <vt:lpstr> </vt:lpstr>
      <vt:lpstr> </vt:lpstr>
      <vt:lpstr>Презентация PowerPoint</vt:lpstr>
      <vt:lpstr>Периодический закон Д.И. Менделеева </vt:lpstr>
      <vt:lpstr>Презентация PowerPoint</vt:lpstr>
      <vt:lpstr>Презентация PowerPoint</vt:lpstr>
      <vt:lpstr>Периоды</vt:lpstr>
      <vt:lpstr>Периоды</vt:lpstr>
      <vt:lpstr>Группы</vt:lpstr>
      <vt:lpstr>Группы</vt:lpstr>
      <vt:lpstr>Презентация PowerPoint</vt:lpstr>
      <vt:lpstr> Периодическая таблица  химических элементов </vt:lpstr>
      <vt:lpstr>Валентность </vt:lpstr>
      <vt:lpstr>Валентность</vt:lpstr>
      <vt:lpstr>Презентация PowerPoint</vt:lpstr>
      <vt:lpstr>Задание:</vt:lpstr>
      <vt:lpstr>Презентация PowerPoint</vt:lpstr>
      <vt:lpstr>Презентация PowerPoint</vt:lpstr>
      <vt:lpstr>Изменение радиусов атомов в таблице Д.И. Менделеева</vt:lpstr>
      <vt:lpstr>Задание:</vt:lpstr>
      <vt:lpstr>Презентация PowerPoint</vt:lpstr>
      <vt:lpstr>Презентация PowerPoint</vt:lpstr>
      <vt:lpstr>Презентация PowerPoint</vt:lpstr>
      <vt:lpstr>Задание:</vt:lpstr>
      <vt:lpstr>Презентация PowerPoint</vt:lpstr>
      <vt:lpstr>Презентация PowerPoint</vt:lpstr>
      <vt:lpstr>Презентация PowerPoint</vt:lpstr>
      <vt:lpstr>МЕТАЛЛОИДЫ</vt:lpstr>
      <vt:lpstr>МЕТАЛЛОИДЫ</vt:lpstr>
      <vt:lpstr>Презентация PowerPoint</vt:lpstr>
      <vt:lpstr>Cпасибо за внимание!!</vt:lpstr>
      <vt:lpstr>СТРОЕНИЕ АТОМА</vt:lpstr>
      <vt:lpstr>СТРОЕНИЕ АТОМА</vt:lpstr>
      <vt:lpstr>Презентация PowerPoint</vt:lpstr>
      <vt:lpstr>Презентация PowerPoint</vt:lpstr>
      <vt:lpstr>Строение атома </vt:lpstr>
      <vt:lpstr>Презентация PowerPoint</vt:lpstr>
      <vt:lpstr>Число нейтронов</vt:lpstr>
      <vt:lpstr>Презентация PowerPoint</vt:lpstr>
      <vt:lpstr>Примерные задания </vt:lpstr>
      <vt:lpstr>Презентация PowerPoint</vt:lpstr>
      <vt:lpstr>Презентация PowerPoint</vt:lpstr>
      <vt:lpstr>Презентация PowerPoint</vt:lpstr>
      <vt:lpstr>Электронная оболочка</vt:lpstr>
      <vt:lpstr>Электронная оболочка</vt:lpstr>
      <vt:lpstr>Стационарное и возбужденное состояние атома</vt:lpstr>
      <vt:lpstr>Презентация PowerPoint</vt:lpstr>
      <vt:lpstr>Определите </vt:lpstr>
      <vt:lpstr>Распределение электронов по уровням</vt:lpstr>
      <vt:lpstr>Максимальное количество электронов на 1 уровне</vt:lpstr>
      <vt:lpstr>Презентация PowerPoint</vt:lpstr>
      <vt:lpstr>Максимальное количество электронов на 1,2,3 уровнях</vt:lpstr>
      <vt:lpstr>Схема электронного строения </vt:lpstr>
      <vt:lpstr>Составьте схему электронного строения для:</vt:lpstr>
      <vt:lpstr>Презентация PowerPoint</vt:lpstr>
      <vt:lpstr>Планетарная модель атома берилия </vt:lpstr>
      <vt:lpstr> Периодическая таблица  химических элементов </vt:lpstr>
      <vt:lpstr>Презентация PowerPoint</vt:lpstr>
      <vt:lpstr>Внешние электроны</vt:lpstr>
      <vt:lpstr>Строение энергетических уровней</vt:lpstr>
      <vt:lpstr>Электронная орбиталь</vt:lpstr>
      <vt:lpstr>Форма орбиталей  p – подуровня </vt:lpstr>
      <vt:lpstr>Форма орбиталей  p – подуровня </vt:lpstr>
      <vt:lpstr>Форма орбиталей   d – подуровня </vt:lpstr>
      <vt:lpstr>Форма орбиталей   f – подуровня </vt:lpstr>
      <vt:lpstr>Электронно-графические формулы</vt:lpstr>
      <vt:lpstr>Презентация PowerPoint</vt:lpstr>
      <vt:lpstr>Квантовые числа</vt:lpstr>
      <vt:lpstr>Квантовые числа</vt:lpstr>
      <vt:lpstr> Квантовые числа</vt:lpstr>
      <vt:lpstr>3. Магнитное квантовое число m</vt:lpstr>
      <vt:lpstr>Квантовые числа</vt:lpstr>
      <vt:lpstr>Презентация PowerPoint</vt:lpstr>
      <vt:lpstr>Заполнение атомных орбиталей электронами </vt:lpstr>
      <vt:lpstr>Правила заполнения энергетических уровней</vt:lpstr>
      <vt:lpstr>Планетарная модель атома берилия </vt:lpstr>
      <vt:lpstr>Планетарная модель атома берилия </vt:lpstr>
      <vt:lpstr>Заполнение атомных орбиталей электронами </vt:lpstr>
      <vt:lpstr>Правила заполнения энергетических уровней</vt:lpstr>
      <vt:lpstr>Заполнение атомных орбиталей электронами </vt:lpstr>
      <vt:lpstr>Принцип устойчивости Клечковского. </vt:lpstr>
      <vt:lpstr>Презентация PowerPoint</vt:lpstr>
      <vt:lpstr>Презентация PowerPoint</vt:lpstr>
      <vt:lpstr>Алгоритм составления электронных формул.</vt:lpstr>
      <vt:lpstr>Алгоритм составления электронных формул.</vt:lpstr>
      <vt:lpstr>2 период</vt:lpstr>
      <vt:lpstr>2 период</vt:lpstr>
      <vt:lpstr>Презентация PowerPoint</vt:lpstr>
      <vt:lpstr>Презентация PowerPoint</vt:lpstr>
      <vt:lpstr>Выводы </vt:lpstr>
      <vt:lpstr>Презентация PowerPoint</vt:lpstr>
      <vt:lpstr>Строение атома марганца:</vt:lpstr>
      <vt:lpstr>Значение переходных металлов для организма и жизнедеятельности. </vt:lpstr>
      <vt:lpstr>Ионы</vt:lpstr>
      <vt:lpstr>Строение катиона</vt:lpstr>
      <vt:lpstr>Презентация PowerPoint</vt:lpstr>
      <vt:lpstr>Строение атома</vt:lpstr>
      <vt:lpstr>Задание </vt:lpstr>
      <vt:lpstr>ХАРАКТЕРИСТИКИ ЭЛЕМЕНТА</vt:lpstr>
      <vt:lpstr>Спасибо за внимание !</vt:lpstr>
      <vt:lpstr>Использованные интернет – ресурсы:</vt:lpstr>
      <vt:lpstr>Найдите соответствия элементов и их признаков:  </vt:lpstr>
      <vt:lpstr>Установите соответствия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Student</cp:lastModifiedBy>
  <cp:revision>328</cp:revision>
  <dcterms:created xsi:type="dcterms:W3CDTF">2011-12-11T14:25:09Z</dcterms:created>
  <dcterms:modified xsi:type="dcterms:W3CDTF">2017-09-06T12:36:54Z</dcterms:modified>
</cp:coreProperties>
</file>