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Default ContentType="image/png" Extension="png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15.xml"/>
  <Override ContentType="application/vnd.openxmlformats-officedocument.theme+xml" PartName="/ppt/theme/theme1.xml"/>
  <Default ContentType="image/jpeg" Extension="jpeg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Default ContentType="image/gif" Extension="gif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8" r:id="rId2"/>
    <p:sldId id="257" r:id="rId3"/>
    <p:sldId id="273" r:id="rId4"/>
    <p:sldId id="272" r:id="rId5"/>
    <p:sldId id="271" r:id="rId6"/>
    <p:sldId id="270" r:id="rId7"/>
    <p:sldId id="278" r:id="rId8"/>
    <p:sldId id="286" r:id="rId9"/>
    <p:sldId id="285" r:id="rId10"/>
    <p:sldId id="287" r:id="rId11"/>
    <p:sldId id="279" r:id="rId12"/>
    <p:sldId id="283" r:id="rId13"/>
    <p:sldId id="284" r:id="rId14"/>
    <p:sldId id="266" r:id="rId15"/>
    <p:sldId id="26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7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5" name="Snip Single Corner Rectangle 14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ardrop 12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srgbClr val="FFFFF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11/11/2018</a:t>
            </a:fld>
            <a:endParaRPr lang="en-US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>
              <a:solidFill>
                <a:srgbClr val="FFFFFF">
                  <a:lumMod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0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2" name="Snip Diagonal Corner Rectangle 11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13" name="Teardrop 12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srgbClr val="FFFFF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2176272"/>
            <a:ext cx="3657600" cy="116128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4654475" y="228600"/>
            <a:ext cx="4251960" cy="6391656"/>
          </a:xfrm>
          <a:prstGeom prst="snip2DiagRect">
            <a:avLst>
              <a:gd name="adj1" fmla="val 0"/>
              <a:gd name="adj2" fmla="val 4017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3342401"/>
            <a:ext cx="3657600" cy="25952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8952" y="6300216"/>
            <a:ext cx="1298448" cy="365125"/>
          </a:xfrm>
        </p:spPr>
        <p:txBody>
          <a:bodyPr/>
          <a:lstStyle/>
          <a:p>
            <a:fld id="{E3416D63-31BF-4B94-B6C5-E20B2C63F515}" type="datetime4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November 11, 2018</a:t>
            </a:fld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300216"/>
            <a:ext cx="2340864" cy="365125"/>
          </a:xfrm>
        </p:spPr>
        <p:txBody>
          <a:bodyPr/>
          <a:lstStyle/>
          <a:p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752" y="6300216"/>
            <a:ext cx="448056" cy="365125"/>
          </a:xfrm>
        </p:spPr>
        <p:txBody>
          <a:bodyPr/>
          <a:lstStyle>
            <a:lvl1pPr algn="l">
              <a:defRPr/>
            </a:lvl1pPr>
          </a:lstStyle>
          <a:p>
            <a:fld id="{2754ED01-E2A0-4C1E-8E21-014B99041579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над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4648200"/>
            <a:ext cx="8686800" cy="1963271"/>
          </a:xfrm>
          <a:prstGeom prst="snip2DiagRect">
            <a:avLst>
              <a:gd name="adj1" fmla="val 0"/>
              <a:gd name="adj2" fmla="val 937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200"/>
            <a:ext cx="8153400" cy="609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B13E-D5AF-485E-81A1-82A140076526}" type="datetime4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November 11, 2018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257799"/>
            <a:ext cx="8156448" cy="82027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ct val="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flipH="1">
            <a:off x="228600" y="228600"/>
            <a:ext cx="8677835" cy="4267200"/>
          </a:xfrm>
          <a:prstGeom prst="snip2DiagRect">
            <a:avLst>
              <a:gd name="adj1" fmla="val 0"/>
              <a:gd name="adj2" fmla="val 4332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ключ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B13E-D5AF-485E-81A1-82A140076526}" type="datetime4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November 11, 2018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rgbClr val="FFFFFF"/>
              </a:solidFill>
            </a:endParaRPr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November 11, 2018</a:t>
            </a:fld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7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rgbClr val="FFFFFF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838201"/>
            <a:ext cx="1219200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1"/>
            <a:ext cx="6307138" cy="5105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November 11, 2018</a:t>
            </a:fld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rgbClr val="FFFFFF"/>
              </a:solidFill>
            </a:endParaRPr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8AF-C16A-4836-A92D-61834B5F0BA5}" type="datetime4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November 11, 2018</a:t>
            </a:fld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с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4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7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7" name="Snip Single Corner Rectangle 16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ardrop 15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srgbClr val="FFFFF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62B1B13E-D5AF-485E-81A1-82A140076526}" type="datetime4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November 11, 2018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FFFFFF">
                  <a:lumMod val="75000"/>
                </a:srgbClr>
              </a:solidFill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0" y="676835"/>
            <a:ext cx="7543800" cy="2587752"/>
          </a:xfr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 flipH="1">
            <a:off x="1600199" y="2126877"/>
            <a:ext cx="7543801" cy="2604247"/>
            <a:chOff x="-1" y="3379694"/>
            <a:chExt cx="7543801" cy="2604247"/>
          </a:xfrm>
        </p:grpSpPr>
        <p:grpSp>
          <p:nvGrpSpPr>
            <p:cNvPr id="7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0" name="Snip Single Corner Rectangle 9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ardrop 8"/>
            <p:cNvSpPr/>
            <p:nvPr/>
          </p:nvSpPr>
          <p:spPr>
            <a:xfrm flipH="1">
              <a:off x="22859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srgbClr val="FFFFF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105" y="2653553"/>
            <a:ext cx="5870448" cy="14721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105" y="4134881"/>
            <a:ext cx="5870448" cy="57607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8033590" y="3475037"/>
            <a:ext cx="1828801" cy="365125"/>
          </a:xfrm>
        </p:spPr>
        <p:txBody>
          <a:bodyPr vert="horz" lIns="91440" tIns="0" rIns="91440" bIns="0" rtlCol="0" anchor="t" anchorCtr="0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>
              <a:solidFill>
                <a:srgbClr val="FFFFFF">
                  <a:lumMod val="75000"/>
                </a:srgb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658009" y="3475037"/>
            <a:ext cx="1828800" cy="365125"/>
          </a:xfrm>
        </p:spPr>
        <p:txBody>
          <a:bodyPr vert="horz" lIns="91440" tIns="0" rIns="91440" bIns="0" rtlCol="0" anchor="b" anchorCtr="0"/>
          <a:lstStyle>
            <a:lvl1pPr marL="0" algn="l" defTabSz="914400" rtl="0" eaLnBrk="1" latinLnBrk="0" hangingPunct="1">
              <a:defRPr sz="1400" b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D728701E-CAF4-4159-9B3E-41C86DFFA30D}" type="datetimeFigureOut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11/11/2018</a:t>
            </a:fld>
            <a:endParaRPr lang="en-US">
              <a:solidFill>
                <a:srgbClr val="FFFFFF">
                  <a:lumMod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10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rgbClr val="FFFFFF"/>
              </a:solidFill>
            </a:endParaRPr>
          </a:p>
        </p:txBody>
      </p:sp>
      <p:sp>
        <p:nvSpPr>
          <p:cNvPr id="12" name="Snip Diagonal Corner Rectangle 11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344488">
              <a:defRPr sz="1800"/>
            </a:lvl6pPr>
            <a:lvl7pPr marL="1946275" indent="-344488">
              <a:defRPr sz="1800"/>
            </a:lvl7pPr>
            <a:lvl8pPr marL="1946275" indent="-344488">
              <a:defRPr sz="1800"/>
            </a:lvl8pPr>
            <a:lvl9pPr marL="1946275" indent="-344488"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November 11, 2018</a:t>
            </a:fld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rgbClr val="FFFFFF"/>
              </a:solidFill>
            </a:endParaRPr>
          </a:p>
        </p:txBody>
      </p:sp>
      <p:sp>
        <p:nvSpPr>
          <p:cNvPr id="13" name="Snip Diagonal Corner Rectangle 12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1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1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November 11, 2018</a:t>
            </a:fld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rgbClr val="FFFFFF"/>
              </a:solidFill>
            </a:endParaRPr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November 11, 2018</a:t>
            </a:fld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rgbClr val="FFFFFF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November 11, 2018</a:t>
            </a:fld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3" name="Snip Diagonal Corner Rectangle 12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14" name="Teardrop 13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srgbClr val="FFFFFF"/>
                </a:solidFill>
              </a:endParaRPr>
            </a:p>
          </p:txBody>
        </p:sp>
      </p:grpSp>
      <p:sp>
        <p:nvSpPr>
          <p:cNvPr id="15" name="Snip Diagonal Corner Rectangle 14"/>
          <p:cNvSpPr/>
          <p:nvPr/>
        </p:nvSpPr>
        <p:spPr>
          <a:xfrm flipV="1">
            <a:off x="4648200" y="228600"/>
            <a:ext cx="4251960" cy="6387352"/>
          </a:xfrm>
          <a:prstGeom prst="snip2DiagRect">
            <a:avLst>
              <a:gd name="adj1" fmla="val 0"/>
              <a:gd name="adj2" fmla="val 379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" y="2177303"/>
            <a:ext cx="3657600" cy="1162050"/>
          </a:xfrm>
        </p:spPr>
        <p:txBody>
          <a:bodyPr anchor="b">
            <a:normAutofit/>
          </a:bodyPr>
          <a:lstStyle>
            <a:lvl1pPr algn="l">
              <a:defRPr sz="3000" b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5380" y="609600"/>
            <a:ext cx="3657600" cy="53340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" y="3352799"/>
            <a:ext cx="3657600" cy="2590801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297706"/>
            <a:ext cx="1295400" cy="365125"/>
          </a:xfrm>
        </p:spPr>
        <p:txBody>
          <a:bodyPr/>
          <a:lstStyle/>
          <a:p>
            <a:fld id="{DC7EAB0C-2220-4D0E-A0DD-DB7FA0F742F4}" type="datetime4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November 11, 2018</a:t>
            </a:fld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297706"/>
            <a:ext cx="2339788" cy="365125"/>
          </a:xfrm>
        </p:spPr>
        <p:txBody>
          <a:bodyPr/>
          <a:lstStyle/>
          <a:p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4800" y="6297706"/>
            <a:ext cx="443753" cy="365125"/>
          </a:xfrm>
        </p:spPr>
        <p:txBody>
          <a:bodyPr/>
          <a:lstStyle>
            <a:lvl1pPr algn="l">
              <a:defRPr/>
            </a:lvl1pPr>
          </a:lstStyle>
          <a:p>
            <a:fld id="{D7E63A33-8271-4DD0-9C48-789913D7C115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949824"/>
            <a:ext cx="7583488" cy="4007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2439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2B1B13E-D5AF-485E-81A1-82A140076526}" type="datetime4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November 11, 2018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674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484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2754ED01-E2A0-4C1E-8E21-014B99041579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 2" pitchFamily="18" charset="2"/>
        <a:buChar char=""/>
        <a:defRPr sz="22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азвание 4"/>
          <p:cNvSpPr>
            <a:spLocks noGrp="1"/>
          </p:cNvSpPr>
          <p:nvPr>
            <p:ph type="title"/>
          </p:nvPr>
        </p:nvSpPr>
        <p:spPr>
          <a:xfrm>
            <a:off x="1736105" y="2204864"/>
            <a:ext cx="5870448" cy="1152128"/>
          </a:xfrm>
        </p:spPr>
        <p:txBody>
          <a:bodyPr>
            <a:normAutofit fontScale="90000"/>
          </a:bodyPr>
          <a:lstStyle/>
          <a:p>
            <a:pPr lvl="0" algn="ctr">
              <a:spcBef>
                <a:spcPts val="0"/>
              </a:spcBef>
            </a:pPr>
            <a:r>
              <a:rPr lang="ru-RU" sz="1800" b="1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800" b="1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800" b="1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800" b="1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Презентация </a:t>
            </a:r>
            <a:r>
              <a:rPr lang="ru-RU" sz="1800" b="1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составлена учителем физики</a:t>
            </a:r>
            <a:br>
              <a:rPr lang="ru-RU" sz="1800" b="1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800" b="1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МОУ «СОШ№2 п. Карымское» </a:t>
            </a:r>
            <a:br>
              <a:rPr lang="ru-RU" sz="1800" b="1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      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1907704" y="3501008"/>
            <a:ext cx="5870448" cy="576064"/>
          </a:xfrm>
        </p:spPr>
        <p:txBody>
          <a:bodyPr>
            <a:noAutofit/>
          </a:bodyPr>
          <a:lstStyle/>
          <a:p>
            <a:pPr lvl="0" algn="ctr"/>
            <a:r>
              <a:rPr lang="ru-RU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Забелиной М.В.</a:t>
            </a:r>
          </a:p>
          <a:p>
            <a:pPr algn="ctr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53729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476672"/>
            <a:ext cx="8424936" cy="864096"/>
          </a:xfrm>
        </p:spPr>
        <p:txBody>
          <a:bodyPr>
            <a:noAutofit/>
          </a:bodyPr>
          <a:lstStyle/>
          <a:p>
            <a:pPr algn="ctr"/>
            <a:r>
              <a:rPr b="1" dirty="0" lang="ru-RU" smtClean="0" sz="240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b="1" dirty="0" lang="ru-RU" smtClean="0" sz="2400">
                <a:solidFill>
                  <a:schemeClr val="accent1">
                    <a:lumMod val="50000"/>
                  </a:schemeClr>
                </a:solidFill>
              </a:rPr>
            </a:br>
            <a:r>
              <a:rPr b="1" dirty="0" lang="ru-RU" smtClean="0" sz="240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b="1" dirty="0" lang="ru-RU" smtClean="0" sz="2400">
                <a:solidFill>
                  <a:schemeClr val="accent1">
                    <a:lumMod val="50000"/>
                  </a:schemeClr>
                </a:solidFill>
              </a:rPr>
            </a:br>
            <a:r>
              <a:rPr b="1" dirty="0" lang="ru-RU" smtClean="0" sz="2400">
                <a:solidFill>
                  <a:schemeClr val="accent1">
                    <a:lumMod val="50000"/>
                  </a:schemeClr>
                </a:solidFill>
              </a:rPr>
              <a:t>Уильям Томсон (1824-1907 г. г.)</a:t>
            </a:r>
            <a:br>
              <a:rPr b="1" dirty="0" lang="ru-RU" smtClean="0" sz="2400">
                <a:solidFill>
                  <a:schemeClr val="accent1">
                    <a:lumMod val="50000"/>
                  </a:schemeClr>
                </a:solidFill>
              </a:rPr>
            </a:br>
            <a:endParaRPr b="1" dirty="0" lang="ru-RU" sz="240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descr="https://im0-tub-ru.yandex.net/i?id=0879a5e72eae2e8add3b3d650b028eb5&amp;n=13" id="6" name="Picture 2"/>
          <p:cNvPicPr>
            <a:picLocks noChangeArrowheads="1" noChangeAspect="1"/>
          </p:cNvPicPr>
          <p:nvPr/>
        </p:nvPicPr>
        <p:blipFill>
          <a:blip cstate="print" r:embed="rId2"/>
          <a:srcRect/>
          <a:stretch>
            <a:fillRect/>
          </a:stretch>
        </p:blipFill>
        <p:spPr bwMode="auto">
          <a:xfrm>
            <a:off x="3707904" y="3573016"/>
            <a:ext cx="4464496" cy="1209134"/>
          </a:xfrm>
          <a:prstGeom prst="rect">
            <a:avLst/>
          </a:prstGeom>
          <a:noFill/>
        </p:spPr>
      </p:pic>
      <p:pic>
        <p:nvPicPr>
          <p:cNvPr descr="http://images.myshared.ru/9/936632/slide_9.jpg" id="7" name="Picture 4"/>
          <p:cNvPicPr>
            <a:picLocks noChangeArrowheads="1" noChangeAspect="1"/>
          </p:cNvPicPr>
          <p:nvPr/>
        </p:nvPicPr>
        <p:blipFill>
          <a:blip cstate="print" r:embed="rId3"/>
          <a:srcRect r="3"/>
          <a:stretch>
            <a:fillRect/>
          </a:stretch>
        </p:blipFill>
        <p:spPr bwMode="auto">
          <a:xfrm>
            <a:off x="827584" y="2564904"/>
            <a:ext cx="2736304" cy="33382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537295968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>
                                        <p:cTn dur="5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</p:bldLst>
  </p:timing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://birmaga.ru/dosta/%D0%94%D0%BE%D0%BA%D0%BB%D0%B0%D0%B4+%D0%A2%D0%B5%D0%BE%D1%80%D0%B8%D1%8F+%D0%BC%D0%B0%D0%BB%D1%8B%D1%85+%D0%BA%D0%BE%D0%BB%D0%B5%D0%B1%D0%B0%D0%BD%D0%B8%D0%B9+%D0%A0%D0%B0%D0%B1%D0%BE%D1%82%D1%83a/355382_html_475dd3d9.jpg" id="5122" name="Picture 2"/>
          <p:cNvPicPr>
            <a:picLocks noChangeArrowheads="1" noChangeAspect="1"/>
          </p:cNvPicPr>
          <p:nvPr/>
        </p:nvPicPr>
        <p:blipFill>
          <a:blip cstate="print" r:embed="rId2"/>
          <a:srcRect b="72"/>
          <a:stretch>
            <a:fillRect/>
          </a:stretch>
        </p:blipFill>
        <p:spPr bwMode="auto">
          <a:xfrm>
            <a:off x="323528" y="404664"/>
            <a:ext cx="8627636" cy="230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descr="http://radio-samodel.ru/images/kontur1.png" id="5126" name="Picture 6"/>
          <p:cNvPicPr>
            <a:picLocks noChangeArrowheads="1" noChangeAspect="1"/>
          </p:cNvPicPr>
          <p:nvPr/>
        </p:nvPicPr>
        <p:blipFill>
          <a:blip cstate="print" r:embed="rId3"/>
          <a:srcRect/>
          <a:stretch>
            <a:fillRect/>
          </a:stretch>
        </p:blipFill>
        <p:spPr bwMode="auto">
          <a:xfrm>
            <a:off x="755576" y="2708920"/>
            <a:ext cx="7560840" cy="4003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537295968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476672"/>
            <a:ext cx="8424936" cy="86409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" name="Picture 2" descr="http://pro18.ucoz.ru/image/dk/i09-1/pic-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348880"/>
            <a:ext cx="7956376" cy="25054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2987824" y="620688"/>
            <a:ext cx="28083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Превращения энергии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729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s://ds02.infourok.ru/uploads/ex/0c89/0006afc0-d852a228/img7.jpg" id="8194" name="Picture 2"/>
          <p:cNvPicPr>
            <a:picLocks noChangeArrowheads="1" noChangeAspect="1"/>
          </p:cNvPicPr>
          <p:nvPr/>
        </p:nvPicPr>
        <p:blipFill>
          <a:blip cstate="print" r:embed="rId2"/>
          <a:stretch>
            <a:fillRect/>
          </a:stretch>
        </p:blipFill>
        <p:spPr bwMode="auto">
          <a:xfrm>
            <a:off x="395536" y="1124744"/>
            <a:ext cx="3991110" cy="52565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descr="C:\Users\01\Downloads\кк4.png" id="4" name="Picture 4"/>
          <p:cNvPicPr>
            <a:picLocks noChangeArrowheads="1" noChangeAspect="1"/>
          </p:cNvPicPr>
          <p:nvPr/>
        </p:nvPicPr>
        <p:blipFill>
          <a:blip cstate="print" r:embed="rId3"/>
          <a:srcRect/>
          <a:stretch>
            <a:fillRect/>
          </a:stretch>
        </p:blipFill>
        <p:spPr bwMode="auto">
          <a:xfrm>
            <a:off x="4716016" y="1052736"/>
            <a:ext cx="3744416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descr="C:\Users\01\Downloads\кк5.png" id="5" name="Picture 6"/>
          <p:cNvPicPr>
            <a:picLocks noChangeArrowheads="1" noChangeAspect="1"/>
          </p:cNvPicPr>
          <p:nvPr/>
        </p:nvPicPr>
        <p:blipFill>
          <a:blip cstate="print" r:embed="rId4"/>
          <a:srcRect/>
          <a:stretch>
            <a:fillRect/>
          </a:stretch>
        </p:blipFill>
        <p:spPr bwMode="auto">
          <a:xfrm>
            <a:off x="5004048" y="3933056"/>
            <a:ext cx="2808312" cy="15121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537295968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500" id="7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323528" y="294911"/>
            <a:ext cx="8568952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                         КОНТРОЛЬНЫЕ ВОПРОСЫ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Дайте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определение идеального и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реального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колебательных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контуров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2. Укажите возможные причины возникновения колебаний в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колебательном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контуре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3.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Как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происходит возбуждение колебаний в исследуемом контуре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4. Дайте определение свободных незатухающих электромагнитных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колебаний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, затухающих колебаний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5. </a:t>
            </a:r>
            <a:r>
              <a:rPr lang="ru-RU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Для </a:t>
            </a:r>
            <a:r>
              <a:rPr lang="ru-RU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каких физических величин в исследуемом контуре могут наблюдаться колебательные процессы? </a:t>
            </a:r>
            <a:endParaRPr lang="ru-RU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6.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Укажите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закон изменения этих величин во времени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7.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Объясните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причины затухания колебаний в исследуемом контуре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729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азвание 4"/>
          <p:cNvSpPr>
            <a:spLocks noGrp="1"/>
          </p:cNvSpPr>
          <p:nvPr>
            <p:ph type="title"/>
          </p:nvPr>
        </p:nvSpPr>
        <p:spPr>
          <a:xfrm>
            <a:off x="1736105" y="2653553"/>
            <a:ext cx="5870448" cy="991471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         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СПАСИБО ЗА ВНИМАНИЕ!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729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азвание 4"/>
          <p:cNvSpPr>
            <a:spLocks noGrp="1"/>
          </p:cNvSpPr>
          <p:nvPr>
            <p:ph type="title"/>
          </p:nvPr>
        </p:nvSpPr>
        <p:spPr>
          <a:xfrm>
            <a:off x="1736105" y="2276873"/>
            <a:ext cx="5870448" cy="648071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      Электромагнитные колебания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1907704" y="3501008"/>
            <a:ext cx="5870448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Переменный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электрический ток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53729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404664"/>
            <a:ext cx="8424936" cy="576064"/>
          </a:xfrm>
        </p:spPr>
        <p:txBody>
          <a:bodyPr>
            <a:normAutofit fontScale="90000"/>
          </a:bodyPr>
          <a:lstStyle/>
          <a:p>
            <a:pPr algn="ctr"/>
            <a:r>
              <a:rPr b="1" dirty="0" lang="ru-RU" smtClean="0" sz="1800">
                <a:solidFill>
                  <a:schemeClr val="accent1">
                    <a:lumMod val="50000"/>
                  </a:schemeClr>
                </a:solidFill>
              </a:rPr>
              <a:t>Периодические изменения </a:t>
            </a:r>
            <a:r>
              <a:rPr b="1" dirty="0" lang="ru-RU" smtClean="0" sz="1800">
                <a:solidFill>
                  <a:schemeClr val="accent1">
                    <a:lumMod val="50000"/>
                  </a:schemeClr>
                </a:solidFill>
              </a:rPr>
              <a:t>величин заряда, </a:t>
            </a:r>
            <a:r>
              <a:rPr b="1" dirty="0" lang="ru-RU" smtClean="0" sz="1800">
                <a:solidFill>
                  <a:schemeClr val="accent1">
                    <a:lumMod val="50000"/>
                  </a:schemeClr>
                </a:solidFill>
              </a:rPr>
              <a:t>тока,</a:t>
            </a:r>
            <a:r>
              <a:rPr b="1" dirty="0" lang="ru-RU" smtClean="0" sz="1800">
                <a:solidFill>
                  <a:schemeClr val="accent1">
                    <a:lumMod val="50000"/>
                  </a:schemeClr>
                </a:solidFill>
              </a:rPr>
              <a:t> </a:t>
            </a:r>
            <a:r>
              <a:rPr b="1" dirty="0" lang="ru-RU" smtClean="0" sz="1800">
                <a:solidFill>
                  <a:schemeClr val="accent1">
                    <a:lumMod val="50000"/>
                  </a:schemeClr>
                </a:solidFill>
              </a:rPr>
              <a:t>напряжения и ЭДС</a:t>
            </a:r>
            <a:r>
              <a:rPr b="1" dirty="0" lang="ru-RU" smtClean="0" sz="1800">
                <a:solidFill>
                  <a:schemeClr val="accent1">
                    <a:lumMod val="50000"/>
                  </a:schemeClr>
                </a:solidFill>
              </a:rPr>
              <a:t> называют </a:t>
            </a:r>
            <a:r>
              <a:rPr b="1" dirty="0" lang="ru-RU" smtClean="0" sz="1800">
                <a:solidFill>
                  <a:schemeClr val="accent1">
                    <a:lumMod val="50000"/>
                  </a:schemeClr>
                </a:solidFill>
              </a:rPr>
              <a:t>электромагнитными </a:t>
            </a:r>
            <a:r>
              <a:rPr b="1" dirty="0" lang="ru-RU" smtClean="0" sz="1800">
                <a:solidFill>
                  <a:schemeClr val="accent1">
                    <a:lumMod val="50000"/>
                  </a:schemeClr>
                </a:solidFill>
              </a:rPr>
              <a:t>колебаниями</a:t>
            </a:r>
            <a:endParaRPr b="1" dirty="0" lang="ru-RU" sz="180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descr="C:\Users\01\Downloads\%D0%BA%D0%BA2.webp" id="2052" name="AutoShape 4"/>
          <p:cNvSpPr>
            <a:spLocks noChangeArrowheads="1" noChangeAspect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descr="C:\Users\01\Downloads\%D0%BA%D0%BA2.webp" id="2054" name="AutoShape 6"/>
          <p:cNvSpPr>
            <a:spLocks noChangeArrowheads="1" noChangeAspect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descr="C:\Users\01\Downloads\кк3.jpg" id="2055" name="Picture 7"/>
          <p:cNvPicPr>
            <a:picLocks noChangeArrowheads="1" noChangeAspect="1"/>
          </p:cNvPicPr>
          <p:nvPr/>
        </p:nvPicPr>
        <p:blipFill>
          <a:blip cstate="print" r:embed="rId2"/>
          <a:stretch>
            <a:fillRect/>
          </a:stretch>
        </p:blipFill>
        <p:spPr bwMode="auto">
          <a:xfrm>
            <a:off x="827584" y="2132856"/>
            <a:ext cx="7500990" cy="4208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3203848" y="1772816"/>
            <a:ext cx="22322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b="1" dirty="0" lang="ru-RU" smtClean="0" sz="2000">
                <a:solidFill>
                  <a:srgbClr val="000000"/>
                </a:solidFill>
              </a:rPr>
              <a:t>Немного истории</a:t>
            </a:r>
            <a:endParaRPr b="1" dirty="0" lang="ru-RU" sz="2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7295968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>
                                        <p:cTn dur="5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7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7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404664"/>
            <a:ext cx="8424936" cy="1008112"/>
          </a:xfrm>
        </p:spPr>
        <p:txBody>
          <a:bodyPr>
            <a:normAutofit/>
          </a:bodyPr>
          <a:lstStyle/>
          <a:p>
            <a:pPr algn="just"/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</a:rPr>
              <a:t>Свободные колебания хорошо воспринимаются на примере пружинного или математического маятника, однако они могут происходить не только в механических системах, но и в электрических цепях. </a:t>
            </a:r>
            <a:endParaRPr lang="ru-RU" sz="1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060848"/>
            <a:ext cx="83529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000000"/>
                </a:solidFill>
              </a:rPr>
              <a:t>Одним из примеров таких цепей является </a:t>
            </a:r>
            <a:r>
              <a:rPr lang="ru-RU" sz="1400" b="1" u="sng" dirty="0" smtClean="0">
                <a:solidFill>
                  <a:srgbClr val="000000"/>
                </a:solidFill>
              </a:rPr>
              <a:t>колебательный LCR-контур</a:t>
            </a:r>
            <a:r>
              <a:rPr lang="ru-RU" sz="1400" b="1" dirty="0" smtClean="0">
                <a:solidFill>
                  <a:srgbClr val="000000"/>
                </a:solidFill>
              </a:rPr>
              <a:t>. Колебательный контур (LCR-контур) — электрическая цепь, состоящая из конденсатора ёмкостью C, катушки индуктивностью L и резистора сопротивлением R. В этой цепи происходят свободные затухающие электромагнитные колебания, причём скорость затухания этих колебаний определяется сопротивлением R резистора.</a:t>
            </a:r>
          </a:p>
          <a:p>
            <a:pPr algn="just"/>
            <a:endParaRPr lang="ru-RU" sz="1400" b="1" dirty="0" smtClean="0">
              <a:solidFill>
                <a:srgbClr val="000000"/>
              </a:solidFill>
            </a:endParaRPr>
          </a:p>
          <a:p>
            <a:pPr algn="just"/>
            <a:r>
              <a:rPr lang="ru-RU" sz="1400" b="1" u="sng" dirty="0" smtClean="0">
                <a:solidFill>
                  <a:srgbClr val="000000"/>
                </a:solidFill>
              </a:rPr>
              <a:t>Идеальный колебательный контур </a:t>
            </a:r>
            <a:r>
              <a:rPr lang="ru-RU" sz="1400" b="1" dirty="0" smtClean="0">
                <a:solidFill>
                  <a:srgbClr val="000000"/>
                </a:solidFill>
              </a:rPr>
              <a:t>(LC-контур) — колебательный контур, в котором отсутствует электрическое сопротивление R. В нём происходят свободные незатухающие электромагнитные колебания.</a:t>
            </a:r>
          </a:p>
          <a:p>
            <a:endParaRPr lang="ru-RU" sz="1400" dirty="0"/>
          </a:p>
        </p:txBody>
      </p:sp>
      <p:sp>
        <p:nvSpPr>
          <p:cNvPr id="2052" name="AutoShape 4" descr="C:\Users\01\Downloads\%D0%BA%D0%BA2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4" name="AutoShape 6" descr="C:\Users\01\Downloads\%D0%BA%D0%BA2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Picture 4" descr="http://slavapril.narod.ru/shemi/kolebateln_kontur.gif"/>
          <p:cNvPicPr>
            <a:picLocks noChangeAspect="1" noChangeArrowheads="1"/>
          </p:cNvPicPr>
          <p:nvPr/>
        </p:nvPicPr>
        <p:blipFill>
          <a:blip r:embed="rId2" cstate="print"/>
          <a:srcRect l="55172"/>
          <a:stretch>
            <a:fillRect/>
          </a:stretch>
        </p:blipFill>
        <p:spPr bwMode="auto">
          <a:xfrm>
            <a:off x="5148064" y="4149080"/>
            <a:ext cx="1951665" cy="2176857"/>
          </a:xfrm>
          <a:prstGeom prst="rect">
            <a:avLst/>
          </a:prstGeom>
          <a:noFill/>
        </p:spPr>
      </p:pic>
      <p:pic>
        <p:nvPicPr>
          <p:cNvPr id="8" name="Picture 4" descr="http://slavapril.narod.ru/shemi/kolebateln_kontur.gif"/>
          <p:cNvPicPr>
            <a:picLocks noChangeAspect="1" noChangeArrowheads="1"/>
          </p:cNvPicPr>
          <p:nvPr/>
        </p:nvPicPr>
        <p:blipFill>
          <a:blip r:embed="rId2" cstate="print"/>
          <a:srcRect r="60546"/>
          <a:stretch>
            <a:fillRect/>
          </a:stretch>
        </p:blipFill>
        <p:spPr bwMode="auto">
          <a:xfrm>
            <a:off x="2123728" y="4077072"/>
            <a:ext cx="1872208" cy="23726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53729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24936" cy="1152128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</a:rPr>
              <a:t>Колебательный контур - это устройство, предназначенное для генерации (создания) электромагнитных колебаний. С момента его создания и по сегодняшний день он используется во многих областях науки и техники: от повседневной жизни до огромных заводов, производящих самую разную продукцию.</a:t>
            </a:r>
            <a:endParaRPr lang="ru-RU" sz="1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060848"/>
            <a:ext cx="38164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/>
              <a:t>На рисунке представлен колебательный контур. </a:t>
            </a:r>
          </a:p>
          <a:p>
            <a:pPr algn="ctr"/>
            <a:r>
              <a:rPr lang="ru-RU" sz="1200" b="1" dirty="0" smtClean="0"/>
              <a:t>Назовите элементы колебательного контура.</a:t>
            </a:r>
            <a:endParaRPr lang="ru-RU" sz="1200" dirty="0"/>
          </a:p>
        </p:txBody>
      </p:sp>
      <p:pic>
        <p:nvPicPr>
          <p:cNvPr id="6" name="Picture 2" descr="https://videouroki.net/videouroki/conspekty/fizika9/47-koliebatiel-nyi-kontur-poluchieniie-eliektromaghnitnykh-koliebanii.files/image004.jpg"/>
          <p:cNvPicPr>
            <a:picLocks noChangeAspect="1" noChangeArrowheads="1"/>
          </p:cNvPicPr>
          <p:nvPr/>
        </p:nvPicPr>
        <p:blipFill>
          <a:blip r:embed="rId2" cstate="print"/>
          <a:srcRect l="38947"/>
          <a:stretch>
            <a:fillRect/>
          </a:stretch>
        </p:blipFill>
        <p:spPr bwMode="auto">
          <a:xfrm>
            <a:off x="5148064" y="2492896"/>
            <a:ext cx="2646165" cy="26148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2" descr="https://videouroki.net/videouroki/conspekty/fizika9/47-koliebatiel-nyi-kontur-poluchieniie-eliektromaghnitnykh-koliebanii.files/image004.jpg"/>
          <p:cNvPicPr>
            <a:picLocks noChangeAspect="1" noChangeArrowheads="1"/>
          </p:cNvPicPr>
          <p:nvPr/>
        </p:nvPicPr>
        <p:blipFill>
          <a:blip r:embed="rId2" cstate="print"/>
          <a:srcRect r="61053"/>
          <a:stretch>
            <a:fillRect/>
          </a:stretch>
        </p:blipFill>
        <p:spPr bwMode="auto">
          <a:xfrm>
            <a:off x="1403648" y="2636912"/>
            <a:ext cx="2376264" cy="36808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Прямоугольник 8"/>
          <p:cNvSpPr/>
          <p:nvPr/>
        </p:nvSpPr>
        <p:spPr>
          <a:xfrm>
            <a:off x="5292080" y="5589240"/>
            <a:ext cx="237013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1200" b="1" dirty="0" smtClean="0">
                <a:solidFill>
                  <a:srgbClr val="103154"/>
                </a:solidFill>
              </a:rPr>
              <a:t>Схема колебательного контура.</a:t>
            </a:r>
            <a:endParaRPr lang="ru-RU" sz="1200" dirty="0">
              <a:solidFill>
                <a:srgbClr val="1031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729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30352" y="404664"/>
            <a:ext cx="3897632" cy="576064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Осциллограф - что это?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sz="half" idx="2"/>
          </p:nvPr>
        </p:nvSpPr>
        <p:spPr>
          <a:xfrm>
            <a:off x="323528" y="1268760"/>
            <a:ext cx="4032448" cy="2160240"/>
          </a:xfrm>
        </p:spPr>
        <p:txBody>
          <a:bodyPr>
            <a:normAutofit/>
          </a:bodyPr>
          <a:lstStyle/>
          <a:p>
            <a:pPr algn="just"/>
            <a:r>
              <a:rPr lang="ru-RU" sz="1400" b="1" dirty="0" smtClean="0">
                <a:solidFill>
                  <a:srgbClr val="000000"/>
                </a:solidFill>
              </a:rPr>
              <a:t>Как проследить за сигналом, у которого величины изменяются за тысячные и миллионные доли секунды?</a:t>
            </a:r>
          </a:p>
          <a:p>
            <a:pPr algn="just"/>
            <a:r>
              <a:rPr lang="ru-RU" sz="1400" b="1" dirty="0" smtClean="0">
                <a:solidFill>
                  <a:srgbClr val="000000"/>
                </a:solidFill>
              </a:rPr>
              <a:t>Для этого используют осциллографы. Осциллограф - это тот же вольтметр, только на экране которого показывается не значение напряжения сигнала, а его форма и поведение.</a:t>
            </a:r>
          </a:p>
          <a:p>
            <a:endParaRPr lang="ru-RU" dirty="0"/>
          </a:p>
        </p:txBody>
      </p:sp>
      <p:sp>
        <p:nvSpPr>
          <p:cNvPr id="11" name="Рисунок 10"/>
          <p:cNvSpPr>
            <a:spLocks noGrp="1"/>
          </p:cNvSpPr>
          <p:nvPr>
            <p:ph type="pic" idx="1"/>
          </p:nvPr>
        </p:nvSpPr>
        <p:spPr>
          <a:xfrm flipH="1">
            <a:off x="4644008" y="260648"/>
            <a:ext cx="4251960" cy="6287600"/>
          </a:xfrm>
        </p:spPr>
      </p:sp>
      <p:sp>
        <p:nvSpPr>
          <p:cNvPr id="11268" name="AutoShape 4" descr="C:\Users\01\Downloads\%D0%BA%D0%BA2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1270" name="Picture 6" descr="https://upload.wikimedia.org/wikipedia/commons/thumb/b/ba/LC_circuit%3B_LC_voltage%28oscll%29.gif/230px-LC_circuit%3B_LC_voltage%28oscll%29.gif"/>
          <p:cNvPicPr>
            <a:picLocks noChangeAspect="1" noChangeArrowheads="1"/>
          </p:cNvPicPr>
          <p:nvPr/>
        </p:nvPicPr>
        <p:blipFill>
          <a:blip r:embed="rId2" cstate="print"/>
          <a:srcRect l="28966" t="10345" r="19310" b="10345"/>
          <a:stretch>
            <a:fillRect/>
          </a:stretch>
        </p:blipFill>
        <p:spPr bwMode="auto">
          <a:xfrm>
            <a:off x="5076056" y="404664"/>
            <a:ext cx="3384376" cy="31136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2" descr="https://a.d-cd.net/32aa8cu-96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3573016"/>
            <a:ext cx="3360373" cy="2520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Прямоугольник 12"/>
          <p:cNvSpPr/>
          <p:nvPr/>
        </p:nvSpPr>
        <p:spPr>
          <a:xfrm>
            <a:off x="5076056" y="3717032"/>
            <a:ext cx="35638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000000"/>
                </a:solidFill>
              </a:rPr>
              <a:t>Примеры изображений на экране осциллографа</a:t>
            </a:r>
            <a:endParaRPr lang="ru-RU" sz="1200" b="1" dirty="0">
              <a:solidFill>
                <a:srgbClr val="000000"/>
              </a:solidFill>
            </a:endParaRPr>
          </a:p>
        </p:txBody>
      </p:sp>
      <p:pic>
        <p:nvPicPr>
          <p:cNvPr id="11272" name="Picture 8" descr="https://avatars.mds.yandex.net/get-marketpic/216074/market_TUvj6bIEAw4zaJV_DhXY6Q/ori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4149080"/>
            <a:ext cx="3096344" cy="23183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53729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build="p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://tesla.zabotavdome.ru/images/r2800x6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9" y="188640"/>
            <a:ext cx="4536504" cy="34023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4" descr="http://tesla.zabotavdome.ru/images/pwifi-v0800x6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3320988"/>
            <a:ext cx="4464496" cy="33483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53729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fixup.ru/upload/medialibrary/374/374b165e03bf90e37e4dcbd2de3d736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882" y="1412776"/>
            <a:ext cx="7669600" cy="415552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53729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476672"/>
            <a:ext cx="8424936" cy="720080"/>
          </a:xfrm>
        </p:spPr>
        <p:txBody>
          <a:bodyPr>
            <a:normAutofit/>
          </a:bodyPr>
          <a:lstStyle/>
          <a:p>
            <a:pPr algn="ctr"/>
            <a:r>
              <a:rPr b="1" dirty="0" lang="ru-RU" smtClean="0" sz="1800" u="sng">
                <a:solidFill>
                  <a:schemeClr val="accent1">
                    <a:lumMod val="50000"/>
                  </a:schemeClr>
                </a:solidFill>
              </a:rPr>
              <a:t>Переменный ток</a:t>
            </a:r>
            <a:r>
              <a:rPr b="1" dirty="0" lang="ru-RU" smtClean="0" sz="180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b="1" dirty="0" lang="ru-RU" smtClean="0" sz="1800">
                <a:solidFill>
                  <a:schemeClr val="accent1">
                    <a:lumMod val="50000"/>
                  </a:schemeClr>
                </a:solidFill>
              </a:rPr>
              <a:t> является одним из видов </a:t>
            </a:r>
            <a:r>
              <a:rPr b="1" dirty="0" lang="ru-RU" smtClean="0" sz="1800">
                <a:solidFill>
                  <a:schemeClr val="accent1">
                    <a:lumMod val="50000"/>
                  </a:schemeClr>
                </a:solidFill>
              </a:rPr>
              <a:t>электромагнитных </a:t>
            </a:r>
            <a:r>
              <a:rPr b="1" dirty="0" lang="ru-RU" smtClean="0" sz="1800">
                <a:solidFill>
                  <a:schemeClr val="accent1">
                    <a:lumMod val="50000"/>
                  </a:schemeClr>
                </a:solidFill>
              </a:rPr>
              <a:t>колебаний</a:t>
            </a:r>
            <a:r>
              <a:rPr b="1" dirty="0" lang="ru-RU" smtClean="0" sz="1800">
                <a:solidFill>
                  <a:schemeClr val="accent1">
                    <a:lumMod val="50000"/>
                  </a:schemeClr>
                </a:solidFill>
              </a:rPr>
              <a:t>. </a:t>
            </a:r>
            <a:br>
              <a:rPr b="1" dirty="0" lang="ru-RU" smtClean="0" sz="1800">
                <a:solidFill>
                  <a:schemeClr val="accent1">
                    <a:lumMod val="50000"/>
                  </a:schemeClr>
                </a:solidFill>
              </a:rPr>
            </a:br>
            <a:r>
              <a:rPr b="1" dirty="0" lang="ru-RU" smtClean="0" sz="1800">
                <a:solidFill>
                  <a:schemeClr val="accent1">
                    <a:lumMod val="50000"/>
                  </a:schemeClr>
                </a:solidFill>
              </a:rPr>
              <a:t>Это </a:t>
            </a:r>
            <a:r>
              <a:rPr b="1" dirty="0" lang="ru-RU" smtClean="0" sz="1800">
                <a:solidFill>
                  <a:schemeClr val="accent1">
                    <a:lumMod val="50000"/>
                  </a:schemeClr>
                </a:solidFill>
              </a:rPr>
              <a:t>ток, модуль и направление которого периодически меняются во времени</a:t>
            </a:r>
            <a:endParaRPr b="1" dirty="0" lang="ru-RU" sz="180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descr="https://cf.ppt-online.org/files/slide/g/GZoAWs7STUHNxdC6MYyb82i0kKE4nthLI1DOPg/slide-1.jpg" id="3" name="Picture 2"/>
          <p:cNvPicPr>
            <a:picLocks noChangeArrowheads="1" noChangeAspect="1"/>
          </p:cNvPicPr>
          <p:nvPr/>
        </p:nvPicPr>
        <p:blipFill>
          <a:blip cstate="print" r:embed="rId2">
            <a:lum bright="-20000" contrast="40000"/>
          </a:blip>
          <a:srcRect b="93"/>
          <a:stretch>
            <a:fillRect/>
          </a:stretch>
        </p:blipFill>
        <p:spPr bwMode="auto">
          <a:xfrm>
            <a:off x="1691680" y="2636912"/>
            <a:ext cx="5400600" cy="32954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611560" y="2060848"/>
            <a:ext cx="80648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b="1" dirty="0" lang="ru-RU" smtClean="0" sz="1600"/>
              <a:t>На рисунке представлен случай </a:t>
            </a:r>
            <a:r>
              <a:rPr b="1" dirty="0" lang="ru-RU" smtClean="0" sz="1600" u="sng"/>
              <a:t>синусоидального</a:t>
            </a:r>
            <a:r>
              <a:rPr b="1" dirty="0" lang="ru-RU" smtClean="0" sz="1600"/>
              <a:t> тока и показаны его параметры </a:t>
            </a:r>
            <a:endParaRPr dirty="0" lang="ru-RU" sz="1600"/>
          </a:p>
        </p:txBody>
      </p:sp>
    </p:spTree>
    <p:extLst>
      <p:ext uri="{BB962C8B-B14F-4D97-AF65-F5344CB8AC3E}">
        <p14:creationId xmlns:p14="http://schemas.microsoft.com/office/powerpoint/2010/main" xmlns="" val="3537295968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>
                                        <p:cTn dur="5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2000" id="12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5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иксель">
  <a:themeElements>
    <a:clrScheme name="Пиксель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Пиксель">
      <a:majorFont>
        <a:latin typeface="Corbel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orbel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Пиксель">
      <a:fillStyleLst>
        <a:solidFill>
          <a:schemeClr val="phClr"/>
        </a:solidFill>
        <a:solidFill>
          <a:schemeClr val="phClr">
            <a:satMod val="150000"/>
          </a:schemeClr>
        </a:solidFill>
        <a:solidFill>
          <a:schemeClr val="phClr">
            <a:shade val="80000"/>
            <a:lumMod val="9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63500" dir="2700000" sx="102000" sy="102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/>
          </a:scene3d>
          <a:sp3d>
            <a:bevelT w="0" h="0"/>
          </a:sp3d>
        </a:effectStyle>
        <a:effectStyle>
          <a:effectLst>
            <a:outerShdw blurRad="63500" dist="38100" dir="3600000" sx="103000" sy="103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>
            <a:bevelT w="635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5000"/>
                <a:satMod val="350000"/>
              </a:schemeClr>
            </a:gs>
            <a:gs pos="100000">
              <a:schemeClr val="phClr">
                <a:shade val="20000"/>
                <a:satMod val="15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satMod val="400000"/>
              </a:schemeClr>
              <a:schemeClr val="phClr">
                <a:tint val="50000"/>
                <a:satMod val="4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245</Words>
  <Application>Microsoft Office PowerPoint</Application>
  <PresentationFormat>Экран (4:3)</PresentationFormat>
  <Paragraphs>39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Пиксель</vt:lpstr>
      <vt:lpstr>   Презентация составлена учителем физики  МОУ «СОШ№2 п. Карымское»        </vt:lpstr>
      <vt:lpstr>      Электромагнитные колебания</vt:lpstr>
      <vt:lpstr>Периодические изменения величин заряда, тока, напряжения и ЭДС называют электромагнитными колебаниями</vt:lpstr>
      <vt:lpstr>Свободные колебания хорошо воспринимаются на примере пружинного или математического маятника, однако они могут происходить не только в механических системах, но и в электрических цепях. </vt:lpstr>
      <vt:lpstr>Колебательный контур - это устройство, предназначенное для генерации (создания) электромагнитных колебаний. С момента его создания и по сегодняшний день он используется во многих областях науки и техники: от повседневной жизни до огромных заводов, производящих самую разную продукцию.</vt:lpstr>
      <vt:lpstr>Осциллограф - что это?</vt:lpstr>
      <vt:lpstr>Слайд 7</vt:lpstr>
      <vt:lpstr>Слайд 8</vt:lpstr>
      <vt:lpstr>Переменный ток  является одним из видов электромагнитных колебаний.  Это ток, модуль и направление которого периодически меняются во времени</vt:lpstr>
      <vt:lpstr>  Уильям Томсон (1824-1907 г. г.) </vt:lpstr>
      <vt:lpstr>Слайд 11</vt:lpstr>
      <vt:lpstr>  </vt:lpstr>
      <vt:lpstr>Слайд 13</vt:lpstr>
      <vt:lpstr>Слайд 14</vt:lpstr>
      <vt:lpstr>         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01</dc:creator>
  <cp:lastModifiedBy>01</cp:lastModifiedBy>
  <cp:revision>24</cp:revision>
  <dcterms:created xsi:type="dcterms:W3CDTF">2018-06-18T12:01:57Z</dcterms:created>
  <dcterms:modified xsi:type="dcterms:W3CDTF">2018-11-11T15:04:55Z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511854</vt:lpwstr>
  </property>
  <property fmtid="{D5CDD505-2E9C-101B-9397-08002B2CF9AE}" name="NXPowerLiteSettings" pid="3">
    <vt:lpwstr>F6000400038000</vt:lpwstr>
  </property>
  <property fmtid="{D5CDD505-2E9C-101B-9397-08002B2CF9AE}" name="NXPowerLiteVersion" pid="4">
    <vt:lpwstr>D4.3.1</vt:lpwstr>
  </property>
</Properties>
</file>