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8" r:id="rId13"/>
    <p:sldId id="265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9418-523D-4CF9-BC5F-2A56962F9171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BC16-5094-4255-B437-D4AF5AF3B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9418-523D-4CF9-BC5F-2A56962F9171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BC16-5094-4255-B437-D4AF5AF3B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9418-523D-4CF9-BC5F-2A56962F9171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BC16-5094-4255-B437-D4AF5AF3B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9418-523D-4CF9-BC5F-2A56962F9171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BC16-5094-4255-B437-D4AF5AF3B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9418-523D-4CF9-BC5F-2A56962F9171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BC16-5094-4255-B437-D4AF5AF3B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9418-523D-4CF9-BC5F-2A56962F9171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BC16-5094-4255-B437-D4AF5AF3B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9418-523D-4CF9-BC5F-2A56962F9171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BC16-5094-4255-B437-D4AF5AF3B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9418-523D-4CF9-BC5F-2A56962F9171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BC16-5094-4255-B437-D4AF5AF3B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9418-523D-4CF9-BC5F-2A56962F9171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BC16-5094-4255-B437-D4AF5AF3B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9418-523D-4CF9-BC5F-2A56962F9171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BC16-5094-4255-B437-D4AF5AF3B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9418-523D-4CF9-BC5F-2A56962F9171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BC16-5094-4255-B437-D4AF5AF3B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9418-523D-4CF9-BC5F-2A56962F9171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0BC16-5094-4255-B437-D4AF5AF3B1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Практическое занятие №3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/>
              <a:t>Тема:</a:t>
            </a:r>
            <a:r>
              <a:rPr lang="ru-RU" dirty="0"/>
              <a:t> Изучение способов бесконфликтного общения и </a:t>
            </a:r>
            <a:r>
              <a:rPr lang="ru-RU" dirty="0" err="1"/>
              <a:t>саморегуляции</a:t>
            </a:r>
            <a:r>
              <a:rPr lang="ru-RU" dirty="0"/>
              <a:t>. </a:t>
            </a:r>
          </a:p>
          <a:p>
            <a:pPr>
              <a:buNone/>
            </a:pPr>
            <a:r>
              <a:rPr lang="ru-RU" b="1" dirty="0"/>
              <a:t>Цель занятия:</a:t>
            </a:r>
            <a:r>
              <a:rPr lang="ru-RU" dirty="0"/>
              <a:t> овладеть навыками бесконфликтного поведения в конфликтных ситуациях, основными приёмами </a:t>
            </a:r>
            <a:r>
              <a:rPr lang="ru-RU" dirty="0" err="1"/>
              <a:t>саморегуляции</a:t>
            </a:r>
            <a:r>
              <a:rPr lang="ru-RU" dirty="0"/>
              <a:t>, уметь применять полученные теоретические знания на практике.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6766" cy="9175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Способы разрешения межличностного конфликта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Конфронтация</a:t>
            </a:r>
            <a:r>
              <a:rPr lang="ru-RU" dirty="0" smtClean="0"/>
              <a:t> </a:t>
            </a:r>
            <a:r>
              <a:rPr lang="ru-RU" dirty="0"/>
              <a:t>- без учета интересов другой стороны. При этом нет возможностей для принуждения. Этот способ разрешения конфликта, ничего не разрешает. </a:t>
            </a:r>
            <a:r>
              <a:rPr lang="ru-RU" b="1" dirty="0"/>
              <a:t>Компромисс </a:t>
            </a:r>
            <a:r>
              <a:rPr lang="ru-RU" dirty="0"/>
              <a:t>— это урегулирование конфликта путём взаимных уступок. </a:t>
            </a:r>
            <a:r>
              <a:rPr lang="ru-RU" b="1" dirty="0"/>
              <a:t>Сотрудничество </a:t>
            </a:r>
            <a:r>
              <a:rPr lang="ru-RU" dirty="0"/>
              <a:t>- совместный поиск решения, отвечающего интересам всех сторон.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Советы собеседнику, когда вас кто-то критикует.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858280" cy="507209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Отвечай </a:t>
            </a:r>
            <a:r>
              <a:rPr lang="ru-RU" dirty="0"/>
              <a:t>на замечания, а не на критический тон.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Цени критику</a:t>
            </a:r>
            <a:r>
              <a:rPr lang="ru-RU" dirty="0" smtClean="0"/>
              <a:t>. </a:t>
            </a:r>
            <a:r>
              <a:rPr lang="ru-RU" dirty="0"/>
              <a:t>Следует понимать, что критикуя нас, люди критикуют не наше истинное «я», а лишь один из его </a:t>
            </a:r>
            <a:r>
              <a:rPr lang="ru-RU" dirty="0" smtClean="0"/>
              <a:t>аспектов.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Игнорируй </a:t>
            </a:r>
            <a:r>
              <a:rPr lang="ru-RU" b="1" dirty="0"/>
              <a:t>ложную критику.</a:t>
            </a:r>
            <a:r>
              <a:rPr lang="ru-RU" dirty="0"/>
              <a:t> Иногда нас критикуют безосновательно. </a:t>
            </a:r>
            <a:r>
              <a:rPr lang="ru-RU" dirty="0" smtClean="0"/>
              <a:t>Оставаясь </a:t>
            </a:r>
            <a:r>
              <a:rPr lang="ru-RU" dirty="0"/>
              <a:t>безмолвными и отстраненными, мы не подпитываем критику энергией и сохраняем достоинство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/>
              <a:t>Не отвечай сразу</a:t>
            </a:r>
            <a:r>
              <a:rPr lang="ru-RU" dirty="0"/>
              <a:t>. </a:t>
            </a:r>
            <a:r>
              <a:rPr lang="ru-RU" dirty="0" smtClean="0"/>
              <a:t>Терпеливо </a:t>
            </a:r>
            <a:r>
              <a:rPr lang="ru-RU" dirty="0"/>
              <a:t>подождав, мы сможем ответить более спокойно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/>
              <a:t>Улыбнись</a:t>
            </a:r>
            <a:r>
              <a:rPr lang="ru-RU" dirty="0" smtClean="0"/>
              <a:t>.. </a:t>
            </a:r>
            <a:r>
              <a:rPr lang="ru-RU" dirty="0"/>
              <a:t>Улыбка побудит собеседника умерить свой пыл.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cf.ppt-online.org/files/slide/r/r7XUj3GaPSvzu0MgRIeK8iW4kAomVTwpFJsxny/slide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91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cf.ppt-online.org/files/slide/p/P6jED1QCI2FTNrAqxY8oitXZbw9d40HBeJ5zpa/slide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429784" cy="707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cf.ppt-online.org/files/slide/t/tkfPOBxGj9XlMIsELJbpQ0R7z4SVY2DKqniT3A/slide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2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Способы </a:t>
            </a:r>
            <a:r>
              <a:rPr lang="ru-RU" dirty="0" err="1"/>
              <a:t>саморегуляции</a:t>
            </a:r>
            <a:r>
              <a:rPr lang="ru-RU" dirty="0"/>
              <a:t>, связанные с </a:t>
            </a:r>
            <a:r>
              <a:rPr lang="ru-RU" b="1" dirty="0"/>
              <a:t>управлением тонусом мышц</a:t>
            </a:r>
            <a:r>
              <a:rPr lang="ru-RU" dirty="0"/>
              <a:t>, </a:t>
            </a:r>
            <a:r>
              <a:rPr lang="ru-RU" dirty="0" smtClean="0"/>
              <a:t>движением. </a:t>
            </a:r>
            <a:r>
              <a:rPr lang="ru-RU" dirty="0"/>
              <a:t>Под воздействием психических нагрузок возникают мышечные зажимы, напряжение. Умение их расслаблять позволяет снять нервно-психическую напряженность, быстро восстановить силы.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500042"/>
            <a:ext cx="8929718" cy="5929354"/>
          </a:xfrm>
        </p:spPr>
        <p:txBody>
          <a:bodyPr>
            <a:normAutofit/>
          </a:bodyPr>
          <a:lstStyle/>
          <a:p>
            <a:r>
              <a:rPr lang="ru-RU" b="1" dirty="0"/>
              <a:t>Словесное воздействие</a:t>
            </a:r>
            <a:r>
              <a:rPr lang="ru-RU" dirty="0"/>
              <a:t> задействует сознательный механизм самовнушения, идет непосредственное воздействие на психофизиологические функции </a:t>
            </a:r>
            <a:r>
              <a:rPr lang="ru-RU" dirty="0" smtClean="0"/>
              <a:t>организм</a:t>
            </a:r>
            <a:r>
              <a:rPr lang="ru-RU" b="1" dirty="0"/>
              <a:t> </a:t>
            </a:r>
            <a:r>
              <a:rPr lang="ru-RU" b="1" dirty="0" err="1" smtClean="0"/>
              <a:t>Самоприказы</a:t>
            </a:r>
            <a:r>
              <a:rPr lang="ru-RU" dirty="0" smtClean="0"/>
              <a:t>— </a:t>
            </a:r>
            <a:r>
              <a:rPr lang="ru-RU" dirty="0" err="1" smtClean="0"/>
              <a:t>короткиу</a:t>
            </a:r>
            <a:r>
              <a:rPr lang="ru-RU" dirty="0" smtClean="0"/>
              <a:t>, </a:t>
            </a:r>
            <a:r>
              <a:rPr lang="ru-RU" dirty="0" err="1" smtClean="0"/>
              <a:t>отрывистыу</a:t>
            </a:r>
            <a:r>
              <a:rPr lang="ru-RU" dirty="0" smtClean="0"/>
              <a:t> распоряжения, сделанные </a:t>
            </a:r>
            <a:r>
              <a:rPr lang="ru-RU" dirty="0"/>
              <a:t>самому себе. Говорите себе: «Разговаривать спокойно!», «Молчать, молчать!», «Не поддаваться на провокацию!» — это помогает сдерживать эмоции, вести себя достойно, соблюдать требования этики и правила общения.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86808" cy="592935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Вопросы для контроля знаний и навыков: </a:t>
            </a:r>
          </a:p>
          <a:p>
            <a:pPr>
              <a:buNone/>
            </a:pPr>
            <a:r>
              <a:rPr lang="ru-RU" dirty="0"/>
              <a:t>1. Вспомнить любой конфликт из кино, мультфильма, вашей жизни или из жизни окружающих вас людей и кратко опишите этот конфликт. </a:t>
            </a:r>
          </a:p>
          <a:p>
            <a:pPr>
              <a:buNone/>
            </a:pPr>
            <a:r>
              <a:rPr lang="ru-RU" dirty="0"/>
              <a:t>2. Кто в конфликте выступал в качестве оппонентов? </a:t>
            </a:r>
          </a:p>
          <a:p>
            <a:pPr>
              <a:buNone/>
            </a:pPr>
            <a:r>
              <a:rPr lang="ru-RU" dirty="0"/>
              <a:t>3. Какими приемами можно было предотвратить конфликт? </a:t>
            </a:r>
          </a:p>
          <a:p>
            <a:pPr>
              <a:buNone/>
            </a:pPr>
            <a:r>
              <a:rPr lang="ru-RU" dirty="0"/>
              <a:t>4. Какие способы разрешения учебного конфликта на ваш взгляд наиболее эффективны?</a:t>
            </a:r>
          </a:p>
          <a:p>
            <a:pPr>
              <a:buNone/>
            </a:pPr>
            <a:r>
              <a:rPr lang="ru-RU" dirty="0"/>
              <a:t> 5. Какой из способов </a:t>
            </a:r>
            <a:r>
              <a:rPr lang="ru-RU" dirty="0" err="1"/>
              <a:t>саморегуляции</a:t>
            </a:r>
            <a:r>
              <a:rPr lang="ru-RU" dirty="0"/>
              <a:t> наиболее подходит вам? </a:t>
            </a:r>
          </a:p>
          <a:p>
            <a:pPr>
              <a:buNone/>
            </a:pPr>
            <a:r>
              <a:rPr lang="ru-RU" dirty="0"/>
              <a:t>6. Может ли у конфликта быть положительная сторона, если нет – то почему, если да – то в чём она выражается?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yslide.ru/documents_7/28adf1274cf87a454edddde6e9324a21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22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329642" cy="5483245"/>
          </a:xfrm>
        </p:spPr>
        <p:txBody>
          <a:bodyPr/>
          <a:lstStyle/>
          <a:p>
            <a:pPr algn="ctr">
              <a:buNone/>
            </a:pPr>
            <a:r>
              <a:rPr lang="ru-RU" b="1" dirty="0"/>
              <a:t>Содержание отчета.</a:t>
            </a:r>
            <a:endParaRPr lang="ru-RU" dirty="0"/>
          </a:p>
          <a:p>
            <a:pPr>
              <a:buNone/>
            </a:pPr>
            <a:r>
              <a:rPr lang="ru-RU" dirty="0"/>
              <a:t>1. Описание способы бесконфликтного общения и </a:t>
            </a:r>
            <a:r>
              <a:rPr lang="ru-RU" dirty="0" err="1"/>
              <a:t>саморегуляции</a:t>
            </a:r>
            <a:r>
              <a:rPr lang="ru-RU" dirty="0"/>
              <a:t>. </a:t>
            </a:r>
          </a:p>
          <a:p>
            <a:pPr>
              <a:buNone/>
            </a:pPr>
            <a:r>
              <a:rPr lang="ru-RU" dirty="0"/>
              <a:t>2. Ответить на контрольные вопросы.</a:t>
            </a:r>
          </a:p>
          <a:p>
            <a:pPr>
              <a:buNone/>
            </a:pPr>
            <a:r>
              <a:rPr lang="ru-RU" dirty="0"/>
              <a:t>3. Сделать вывод.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3929066"/>
            <a:ext cx="8715404" cy="257176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Конфликт – это столкновение противоположных интересов, целей, позиций, мнений двух или более людей. 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6388" name="Picture 4" descr="https://vectorified.com/image/vector-complaints-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727" r="1727"/>
          <a:stretch>
            <a:fillRect/>
          </a:stretch>
        </p:blipFill>
        <p:spPr bwMode="auto">
          <a:xfrm>
            <a:off x="1714480" y="21429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0" y="3857628"/>
            <a:ext cx="8429652" cy="30003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Среди участников конфликта различают:</a:t>
            </a:r>
            <a:br>
              <a:rPr lang="ru-RU" sz="2800" dirty="0" smtClean="0"/>
            </a:br>
            <a:r>
              <a:rPr lang="ru-RU" sz="2800" dirty="0" smtClean="0"/>
              <a:t> - </a:t>
            </a:r>
            <a:r>
              <a:rPr lang="ru-RU" sz="2800" dirty="0"/>
              <a:t>оппонентов </a:t>
            </a:r>
            <a:r>
              <a:rPr lang="ru-RU" sz="2800" dirty="0" smtClean="0"/>
              <a:t>– </a:t>
            </a:r>
            <a:r>
              <a:rPr lang="ru-RU" sz="2800" b="0" dirty="0" smtClean="0"/>
              <a:t>это стороны, которые выступают в противостояние из-за притязаний на объект конфликта;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</a:t>
            </a:r>
            <a:r>
              <a:rPr lang="ru-RU" sz="2800" dirty="0"/>
              <a:t>вовлеченные </a:t>
            </a:r>
            <a:r>
              <a:rPr lang="ru-RU" sz="2800" dirty="0" smtClean="0"/>
              <a:t>группы</a:t>
            </a:r>
            <a:r>
              <a:rPr lang="ru-RU" sz="2800" dirty="0" smtClean="0"/>
              <a:t> - </a:t>
            </a:r>
            <a:r>
              <a:rPr lang="ru-RU" sz="2800" b="0" dirty="0" smtClean="0"/>
              <a:t>заинтересованные группы. </a:t>
            </a:r>
            <a:br>
              <a:rPr lang="ru-RU" sz="2800" b="0" dirty="0" smtClean="0"/>
            </a:br>
            <a:endParaRPr lang="ru-RU" sz="2800" b="0" dirty="0"/>
          </a:p>
        </p:txBody>
      </p:sp>
      <p:pic>
        <p:nvPicPr>
          <p:cNvPr id="17412" name="Picture 4" descr="https://mgppu.ru/files/galleries/photos/da6e32caa19089f01e8aee28368f002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60" r="5560"/>
          <a:stretch>
            <a:fillRect/>
          </a:stretch>
        </p:blipFill>
        <p:spPr bwMode="auto">
          <a:xfrm>
            <a:off x="0" y="0"/>
            <a:ext cx="5334005" cy="4000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428604"/>
            <a:ext cx="8329642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типы </a:t>
            </a:r>
            <a:r>
              <a:rPr lang="ru-RU" dirty="0"/>
              <a:t>конфликта: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Межличностный </a:t>
            </a:r>
            <a:r>
              <a:rPr lang="ru-RU" b="1" dirty="0"/>
              <a:t>конфликт</a:t>
            </a:r>
            <a:r>
              <a:rPr lang="ru-RU" dirty="0"/>
              <a:t> </a:t>
            </a:r>
            <a:r>
              <a:rPr lang="ru-RU" dirty="0" smtClean="0"/>
              <a:t>–столкновение </a:t>
            </a:r>
            <a:r>
              <a:rPr lang="ru-RU" dirty="0"/>
              <a:t>личностей с различными чертами характера, взглядами и ценностями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smtClean="0"/>
              <a:t>Межгрупповой </a:t>
            </a:r>
            <a:r>
              <a:rPr lang="ru-RU" dirty="0" smtClean="0"/>
              <a:t>к</a:t>
            </a:r>
            <a:r>
              <a:rPr lang="ru-RU" dirty="0" smtClean="0"/>
              <a:t>онфликт -  </a:t>
            </a:r>
            <a:r>
              <a:rPr lang="ru-RU" dirty="0"/>
              <a:t>между личностью и группой, который возникает, если ожидания группы находятся в противоречии с ожиданиями отдельной личности или если личность занимает позицию, отличающуюся от позиции </a:t>
            </a:r>
            <a:r>
              <a:rPr lang="ru-RU" dirty="0" smtClean="0"/>
              <a:t>группы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5.infourok.ru/uploads/ex/0f6e/0011fd45-c439a07a/hello_html_6c58f7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Основные приемы, необходимые для предотвращения конфликта: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8291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/>
              <a:t>. Не отвечайте на агрессию агрессией;</a:t>
            </a:r>
          </a:p>
          <a:p>
            <a:pPr>
              <a:buNone/>
            </a:pPr>
            <a:r>
              <a:rPr lang="ru-RU" dirty="0" smtClean="0"/>
              <a:t>2</a:t>
            </a:r>
            <a:r>
              <a:rPr lang="ru-RU" dirty="0"/>
              <a:t>. Не оскорбляйте и не унижайте оппонента ни словом, ни жестом, ни взглядом;</a:t>
            </a:r>
          </a:p>
          <a:p>
            <a:pPr>
              <a:buNone/>
            </a:pPr>
            <a:r>
              <a:rPr lang="ru-RU" dirty="0" smtClean="0"/>
              <a:t>3</a:t>
            </a:r>
            <a:r>
              <a:rPr lang="ru-RU" dirty="0"/>
              <a:t>. Дайте возможность оппоненту высказаться; </a:t>
            </a:r>
          </a:p>
          <a:p>
            <a:pPr>
              <a:buNone/>
            </a:pPr>
            <a:r>
              <a:rPr lang="ru-RU" dirty="0"/>
              <a:t>4. Старайтесь выразить свое понимание в </a:t>
            </a:r>
            <a:r>
              <a:rPr lang="ru-RU" dirty="0" smtClean="0"/>
              <a:t>связи </a:t>
            </a:r>
            <a:r>
              <a:rPr lang="ru-RU" dirty="0"/>
              <a:t>с возникающими у оппонента трудностями; </a:t>
            </a:r>
          </a:p>
          <a:p>
            <a:pPr>
              <a:buNone/>
            </a:pPr>
            <a:r>
              <a:rPr lang="ru-RU" dirty="0"/>
              <a:t>5. Не делайте скоропалительных выводов, не давайте поспешных советов; </a:t>
            </a:r>
          </a:p>
          <a:p>
            <a:pPr>
              <a:buNone/>
            </a:pPr>
            <a:r>
              <a:rPr lang="ru-RU" dirty="0"/>
              <a:t>6. Предложите оппоненту обсудить возникшие проблемы в спокойной обстановке.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3.infourok.ru/uploads/ex/0d7b/0001941a-d5247316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539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Практическое занятие №3 </vt:lpstr>
      <vt:lpstr>Слайд 2</vt:lpstr>
      <vt:lpstr>Слайд 3</vt:lpstr>
      <vt:lpstr>Конфликт – это столкновение противоположных интересов, целей, позиций, мнений двух или более людей.  </vt:lpstr>
      <vt:lpstr>Среди участников конфликта различают:  - оппонентов – это стороны, которые выступают в противостояние из-за притязаний на объект конфликта;  - вовлеченные группы - заинтересованные группы.  </vt:lpstr>
      <vt:lpstr>Слайд 6</vt:lpstr>
      <vt:lpstr>Слайд 7</vt:lpstr>
      <vt:lpstr> Основные приемы, необходимые для предотвращения конфликта: </vt:lpstr>
      <vt:lpstr>Слайд 9</vt:lpstr>
      <vt:lpstr>Способы разрешения межличностного конфликта  </vt:lpstr>
      <vt:lpstr>Советы собеседнику, когда вас кто-то критикует.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Практическое занятие №3 </dc:title>
  <dc:creator>Admin</dc:creator>
  <cp:lastModifiedBy>Admin</cp:lastModifiedBy>
  <cp:revision>13</cp:revision>
  <dcterms:created xsi:type="dcterms:W3CDTF">2020-12-06T10:39:28Z</dcterms:created>
  <dcterms:modified xsi:type="dcterms:W3CDTF">2020-12-06T11:27:48Z</dcterms:modified>
</cp:coreProperties>
</file>