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1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891516" y="-1"/>
            <a:ext cx="525010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669" y="1828800"/>
            <a:ext cx="3073631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669" y="5181600"/>
            <a:ext cx="3073631" cy="685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3800" y="457201"/>
            <a:ext cx="1543051" cy="59436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800850" cy="59435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825625"/>
            <a:ext cx="3600450" cy="4575175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600450" cy="4575175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rtlCol="0" anchor="ctr">
            <a:noAutofit/>
          </a:bodyPr>
          <a:lstStyle>
            <a:lvl1pPr marL="0" indent="0" algn="l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90800"/>
            <a:ext cx="3600450" cy="3810033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rtlCol="0" anchor="ctr">
            <a:noAutofit/>
          </a:bodyPr>
          <a:lstStyle>
            <a:lvl1pPr marL="0" indent="0" algn="l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90800"/>
            <a:ext cx="3600450" cy="3810033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41751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41751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"/>
            <a:ext cx="5256608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 rtlCol="0"/>
          <a:lstStyle>
            <a:lvl1pPr marL="0" indent="0" algn="l" rtl="0"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анель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99221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828799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00850" y="6481761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0100" y="6481761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15250" y="6481761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3429023" cy="61436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Первая помощь при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попадании </a:t>
            </a:r>
            <a:r>
              <a:rPr lang="ru-RU" b="1" dirty="0" smtClean="0"/>
              <a:t>инородных тел в дыхательные </a:t>
            </a:r>
            <a:r>
              <a:rPr lang="ru-RU" b="1" dirty="0" smtClean="0"/>
              <a:t>пути.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9221"/>
            <a:ext cx="8358246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Если инородное тело не удалено, используй следующий прием: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358246" cy="485778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стань </a:t>
            </a:r>
            <a:r>
              <a:rPr lang="ru-RU" sz="3600" dirty="0" smtClean="0"/>
              <a:t>позади пострадавшего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обхвати его руками и сцепи их в замок чуть выше его пупка и резко надави. </a:t>
            </a:r>
            <a:endParaRPr lang="ru-RU" sz="3600" dirty="0" smtClean="0"/>
          </a:p>
          <a:p>
            <a:r>
              <a:rPr lang="ru-RU" sz="3600" dirty="0" smtClean="0"/>
              <a:t>Повтори </a:t>
            </a:r>
            <a:r>
              <a:rPr lang="ru-RU" sz="3600" dirty="0" smtClean="0"/>
              <a:t>серию надавливаний 5 раз.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ем с взрослыми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 беременных женщин или тучных пострадавших (нельзя или невозможно сделать толчки в живот).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1928826"/>
          </a:xfrm>
        </p:spPr>
        <p:txBody>
          <a:bodyPr/>
          <a:lstStyle/>
          <a:p>
            <a:r>
              <a:rPr lang="ru-RU" dirty="0" smtClean="0"/>
              <a:t>Начни с ударов между лопатками, надавливания делай на нижнюю часть грудной клетки.</a:t>
            </a:r>
            <a:endParaRPr lang="ru-RU" dirty="0"/>
          </a:p>
        </p:txBody>
      </p:sp>
      <p:pic>
        <p:nvPicPr>
          <p:cNvPr id="4" name="Рисунок 3" descr="Прием с беременны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572164" cy="412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9221"/>
            <a:ext cx="7915304" cy="1400953"/>
          </a:xfrm>
        </p:spPr>
        <p:txBody>
          <a:bodyPr/>
          <a:lstStyle/>
          <a:p>
            <a:r>
              <a:rPr lang="ru-RU" dirty="0" smtClean="0"/>
              <a:t>Если пострадавший потерял сознание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72560" cy="485778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Вызови </a:t>
            </a:r>
            <a:r>
              <a:rPr lang="ru-RU" sz="3600" dirty="0" smtClean="0"/>
              <a:t>скорую медицинскую помощь и приступай к проведению сердечно-легочной </a:t>
            </a:r>
            <a:r>
              <a:rPr lang="ru-RU" sz="3600" dirty="0" smtClean="0"/>
              <a:t>реанимации.</a:t>
            </a:r>
          </a:p>
          <a:p>
            <a:r>
              <a:rPr lang="ru-RU" sz="3600" dirty="0" smtClean="0"/>
              <a:t> </a:t>
            </a:r>
            <a:r>
              <a:rPr lang="ru-RU" sz="3600" b="1" dirty="0" smtClean="0"/>
              <a:t>Проводится только на твердой поверхности.</a:t>
            </a: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Продолжай реанимацию до прибытия медицинского персонала или до восстановления самостоятельного дыхания.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Сердечно-легочная реанимац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92948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восстановления </a:t>
            </a:r>
            <a:r>
              <a:rPr lang="ru-RU" dirty="0" smtClean="0"/>
              <a:t>дыхания: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7"/>
            <a:ext cx="8572560" cy="49292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Придай </a:t>
            </a:r>
            <a:r>
              <a:rPr lang="ru-RU" sz="3600" dirty="0" smtClean="0"/>
              <a:t>пострадавшему устойчивое боковое положение. </a:t>
            </a:r>
            <a:endParaRPr lang="ru-RU" sz="3600" dirty="0" smtClean="0"/>
          </a:p>
          <a:p>
            <a:r>
              <a:rPr lang="ru-RU" sz="3600" dirty="0" smtClean="0"/>
              <a:t>Обеспечь </a:t>
            </a:r>
            <a:r>
              <a:rPr lang="ru-RU" sz="3600" dirty="0" smtClean="0"/>
              <a:t>постоянный контроль за дыханием до прибытия скорой медицинской помощи!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стойчивое поло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Чтобы избежать попадания в дыхательные пути инородных тел </a:t>
            </a:r>
            <a:r>
              <a:rPr lang="ru-RU" dirty="0" smtClean="0"/>
              <a:t>достаточно </a:t>
            </a:r>
            <a:r>
              <a:rPr lang="ru-RU" dirty="0" smtClean="0"/>
              <a:t>соблюдать </a:t>
            </a:r>
            <a:r>
              <a:rPr lang="ru-RU" dirty="0" smtClean="0"/>
              <a:t>правила: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714488"/>
            <a:ext cx="8572560" cy="5143512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не</a:t>
            </a:r>
            <a:r>
              <a:rPr lang="ru-RU" sz="2800" dirty="0" smtClean="0"/>
              <a:t> спешить за едой и тщательно пережевывать пищу;</a:t>
            </a:r>
          </a:p>
          <a:p>
            <a:pPr lvl="0"/>
            <a:r>
              <a:rPr lang="ru-RU" sz="2800" dirty="0" smtClean="0"/>
              <a:t>во время приема пищи не отвлекаться на </a:t>
            </a:r>
            <a:r>
              <a:rPr lang="ru-RU" sz="2800" dirty="0" smtClean="0"/>
              <a:t>разговоры, </a:t>
            </a:r>
            <a:r>
              <a:rPr lang="ru-RU" sz="2800" dirty="0" smtClean="0"/>
              <a:t>смех и резкие движения с набитым ртом могут закончиться приемами </a:t>
            </a:r>
            <a:r>
              <a:rPr lang="ru-RU" sz="2800" dirty="0" err="1" smtClean="0"/>
              <a:t>Геймлиха</a:t>
            </a:r>
            <a:r>
              <a:rPr lang="ru-RU" sz="2800" dirty="0" smtClean="0"/>
              <a:t>;</a:t>
            </a:r>
          </a:p>
          <a:p>
            <a:pPr lvl="0"/>
            <a:r>
              <a:rPr lang="ru-RU" sz="2800" dirty="0" smtClean="0"/>
              <a:t>не принимать пищу лежа, на ходу на улице, в транспорте, особенно за рулем;</a:t>
            </a:r>
          </a:p>
          <a:p>
            <a:pPr lvl="0"/>
            <a:r>
              <a:rPr lang="ru-RU" sz="2800" dirty="0" smtClean="0"/>
              <a:t>отучить детей и самому не держать во рту посторонние предметы: колпачки от ручек, монеты, пуговицы, батарейки и тому подобное.</a:t>
            </a:r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Тяжесть состояния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1357298"/>
            <a:ext cx="4400550" cy="55007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Закупорка </a:t>
            </a:r>
            <a:r>
              <a:rPr lang="ru-RU" sz="2800" dirty="0" smtClean="0"/>
              <a:t>умеренной степени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Реакция </a:t>
            </a:r>
            <a:r>
              <a:rPr lang="ru-RU" sz="2800" dirty="0" smtClean="0"/>
              <a:t>на вопросы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«Ты поперхнулся?» - «Да»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Может </a:t>
            </a:r>
            <a:r>
              <a:rPr lang="ru-RU" sz="2800" dirty="0" smtClean="0"/>
              <a:t>говорить, кашлять, </a:t>
            </a:r>
            <a:r>
              <a:rPr lang="ru-RU" sz="2800" dirty="0" smtClean="0"/>
              <a:t>дышать</a:t>
            </a:r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При закупорке умеренной степени предложите пострадавшему покашлять. Более ничего не предпринимайте!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357686" y="1285860"/>
            <a:ext cx="4786314" cy="55721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Закупорка </a:t>
            </a:r>
            <a:r>
              <a:rPr lang="ru-RU" sz="2800" dirty="0" smtClean="0"/>
              <a:t>тяжёлой </a:t>
            </a:r>
            <a:r>
              <a:rPr lang="ru-RU" sz="2800" dirty="0" smtClean="0"/>
              <a:t>степени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Реакция на </a:t>
            </a:r>
            <a:r>
              <a:rPr lang="ru-RU" sz="2800" dirty="0" smtClean="0"/>
              <a:t>вопросы</a:t>
            </a:r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Не может говорить; может </a:t>
            </a:r>
            <a:r>
              <a:rPr lang="ru-RU" sz="2800" dirty="0" smtClean="0"/>
              <a:t>кивнуть.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Не </a:t>
            </a:r>
            <a:r>
              <a:rPr lang="ru-RU" sz="2800" dirty="0" smtClean="0"/>
              <a:t>может дышать или дыхание сопровождается грубым хрипом; пытается кашлять; без сознания. Иногда пациент может хватать себя за горло.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При закупорке тяжёлой степени предпринять меры по удалению инородного тела.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Это случилось с вами: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429263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2800" dirty="0" smtClean="0"/>
              <a:t>постарайтесь </a:t>
            </a:r>
            <a:r>
              <a:rPr lang="ru-RU" sz="2800" dirty="0" smtClean="0"/>
              <a:t>медленно вдохнуть как можно больше воздуха, </a:t>
            </a:r>
            <a:endParaRPr lang="ru-RU" sz="2800" dirty="0" smtClean="0"/>
          </a:p>
          <a:p>
            <a:pPr marL="0">
              <a:spcBef>
                <a:spcPts val="0"/>
              </a:spcBef>
            </a:pPr>
            <a:r>
              <a:rPr lang="ru-RU" sz="2800" dirty="0" smtClean="0"/>
              <a:t>наклонитесь </a:t>
            </a:r>
            <a:r>
              <a:rPr lang="ru-RU" sz="2800" dirty="0" smtClean="0"/>
              <a:t>вниз и с резким усилием выдохните его (кашель сам вам поможет</a:t>
            </a:r>
            <a:r>
              <a:rPr lang="ru-RU" sz="2800" dirty="0" smtClean="0"/>
              <a:t>),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/>
              <a:t> </a:t>
            </a:r>
            <a:r>
              <a:rPr lang="ru-RU" sz="2800" dirty="0" smtClean="0"/>
              <a:t>одновременно с усилием постукивая по центру груди полусогнутым кулаком, заставляя предмет оторваться от стенки гортани и с потоком воздуха выйти наружу</a:t>
            </a:r>
            <a:r>
              <a:rPr lang="ru-RU" sz="2800" dirty="0" smtClean="0"/>
              <a:t>.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/>
              <a:t> </a:t>
            </a:r>
            <a:r>
              <a:rPr lang="ru-RU" sz="2800" dirty="0" smtClean="0"/>
              <a:t>Если не получилось с первого раза, повторяйте многократно</a:t>
            </a:r>
            <a:r>
              <a:rPr lang="ru-RU" sz="2800" dirty="0" smtClean="0"/>
              <a:t>.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/>
              <a:t> </a:t>
            </a:r>
            <a:r>
              <a:rPr lang="ru-RU" sz="2800" dirty="0" smtClean="0"/>
              <a:t>Если вы не один и помочь себе не получается, подайте сигнал о том, что вам плохо и требуется срочная посторонняя помощь;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9221"/>
            <a:ext cx="8501122" cy="1400953"/>
          </a:xfrm>
        </p:spPr>
        <p:txBody>
          <a:bodyPr/>
          <a:lstStyle/>
          <a:p>
            <a:r>
              <a:rPr lang="ru-RU" b="1" dirty="0" smtClean="0"/>
              <a:t>Это случилось с другим человеком: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786842" cy="53578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 </a:t>
            </a:r>
            <a:r>
              <a:rPr lang="ru-RU" sz="3200" dirty="0" smtClean="0"/>
              <a:t>Если человек </a:t>
            </a:r>
            <a:r>
              <a:rPr lang="ru-RU" sz="3200" dirty="0" smtClean="0"/>
              <a:t>начинает хвататься за горло, не может вздохнуть, его лицо, вначале покрасневшее, начинает бледнеть, а затем и синеть — требуется неотложная помощь. </a:t>
            </a:r>
            <a:endParaRPr lang="ru-RU" sz="3200" dirty="0" smtClean="0"/>
          </a:p>
          <a:p>
            <a:r>
              <a:rPr lang="ru-RU" sz="3200" dirty="0" smtClean="0"/>
              <a:t>Промедление </a:t>
            </a:r>
            <a:r>
              <a:rPr lang="ru-RU" sz="3200" dirty="0" smtClean="0"/>
              <a:t>угрожает его жизни и здоровью. Необходимо немедленно вызвать скорую медицинскую помощь и до приезда врачей принять срочные меры по освобождению дыхательных путей.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Удаление инородного тела из дыхательных путей приемом </a:t>
            </a:r>
            <a:r>
              <a:rPr lang="ru-RU" dirty="0" err="1" smtClean="0"/>
              <a:t>Геймлиха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У детей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Признаки: </a:t>
            </a:r>
            <a:endParaRPr lang="ru-RU" sz="3200" dirty="0" smtClean="0"/>
          </a:p>
          <a:p>
            <a:r>
              <a:rPr lang="ru-RU" sz="3200" dirty="0" smtClean="0"/>
              <a:t>Пострадавший </a:t>
            </a:r>
            <a:r>
              <a:rPr lang="ru-RU" sz="3200" dirty="0" smtClean="0"/>
              <a:t>задыхается, </a:t>
            </a:r>
            <a:endParaRPr lang="ru-RU" sz="3200" dirty="0" smtClean="0"/>
          </a:p>
          <a:p>
            <a:r>
              <a:rPr lang="ru-RU" sz="3200" dirty="0" smtClean="0"/>
              <a:t>не</a:t>
            </a:r>
            <a:r>
              <a:rPr lang="ru-RU" sz="3200" dirty="0" smtClean="0"/>
              <a:t> способен говорить, </a:t>
            </a:r>
            <a:endParaRPr lang="ru-RU" sz="3200" dirty="0" smtClean="0"/>
          </a:p>
          <a:p>
            <a:r>
              <a:rPr lang="ru-RU" sz="3200" dirty="0" smtClean="0"/>
              <a:t>внезапно </a:t>
            </a:r>
            <a:r>
              <a:rPr lang="ru-RU" sz="3200" dirty="0" smtClean="0"/>
              <a:t>становится синюшным, </a:t>
            </a:r>
            <a:endParaRPr lang="ru-RU" sz="3200" dirty="0" smtClean="0"/>
          </a:p>
          <a:p>
            <a:r>
              <a:rPr lang="ru-RU" sz="3200" dirty="0" smtClean="0"/>
              <a:t>может </a:t>
            </a:r>
            <a:r>
              <a:rPr lang="ru-RU" sz="3200" dirty="0" smtClean="0"/>
              <a:t>потерять сознание.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ем с детьми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71540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99221"/>
            <a:ext cx="8858280" cy="15438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Положи младенца на предплечье своей руки и ладонью хлопни 5 раз между лопатками.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571612"/>
            <a:ext cx="3000396" cy="507209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</a:t>
            </a:r>
            <a:r>
              <a:rPr lang="ru-RU" sz="3200" dirty="0" smtClean="0"/>
              <a:t> случае если хлопки не помогли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/>
              <a:t>сделай 5 толчков двумя пальцами в грудь младенцу. Повторяй эти мероприятия до тех пор, пока инородный предмет не будет извлечен.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8" name="Содержимое 7" descr="Прием с детьми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50006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357167"/>
            <a:ext cx="7543800" cy="107157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У </a:t>
            </a:r>
            <a:r>
              <a:rPr lang="ru-RU" sz="4800" b="1" dirty="0" smtClean="0"/>
              <a:t>взрослых: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785926"/>
            <a:ext cx="8501122" cy="50720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Встань </a:t>
            </a:r>
            <a:r>
              <a:rPr lang="ru-RU" sz="3200" dirty="0" smtClean="0"/>
              <a:t>позади пострадавшего, </a:t>
            </a:r>
            <a:endParaRPr lang="ru-RU" sz="3200" dirty="0" smtClean="0"/>
          </a:p>
          <a:p>
            <a:r>
              <a:rPr lang="ru-RU" sz="3200" dirty="0" smtClean="0"/>
              <a:t>наклони </a:t>
            </a:r>
            <a:r>
              <a:rPr lang="ru-RU" sz="3200" dirty="0" smtClean="0"/>
              <a:t>его вперед, </a:t>
            </a:r>
            <a:endParaRPr lang="ru-RU" sz="3200" dirty="0" smtClean="0"/>
          </a:p>
          <a:p>
            <a:r>
              <a:rPr lang="ru-RU" sz="3200" dirty="0" smtClean="0"/>
              <a:t>основанием </a:t>
            </a:r>
            <a:r>
              <a:rPr lang="ru-RU" sz="3200" dirty="0" smtClean="0"/>
              <a:t>ладони нанеси 5 резких ударов между лопатками. </a:t>
            </a:r>
            <a:endParaRPr lang="ru-RU" sz="3200" dirty="0" smtClean="0"/>
          </a:p>
          <a:p>
            <a:r>
              <a:rPr lang="ru-RU" sz="3200" dirty="0" smtClean="0"/>
              <a:t>После </a:t>
            </a:r>
            <a:r>
              <a:rPr lang="ru-RU" sz="3200" dirty="0" smtClean="0"/>
              <a:t>каждого удара проверяй — не удалось ли устранить </a:t>
            </a:r>
            <a:r>
              <a:rPr lang="ru-RU" sz="3200" dirty="0" smtClean="0"/>
              <a:t>закупорку.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ем с взрослыми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30</TotalTime>
  <Words>247</Words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Тема9</vt:lpstr>
      <vt:lpstr>Первая помощь при  попадании инородных тел в дыхательные пути. </vt:lpstr>
      <vt:lpstr>Тяжесть состояния </vt:lpstr>
      <vt:lpstr>Это случилось с вами: </vt:lpstr>
      <vt:lpstr>Это случилось с другим человеком:</vt:lpstr>
      <vt:lpstr>Удаление инородного тела из дыхательных путей приемом Геймлиха. </vt:lpstr>
      <vt:lpstr>Положи младенца на предплечье своей руки и ладонью хлопни 5 раз между лопатками. </vt:lpstr>
      <vt:lpstr>В случае если хлопки не помогли,  сделай 5 толчков двумя пальцами в грудь младенцу. Повторяй эти мероприятия до тех пор, пока инородный предмет не будет извлечен. </vt:lpstr>
      <vt:lpstr>У взрослых: </vt:lpstr>
      <vt:lpstr>Слайд 9</vt:lpstr>
      <vt:lpstr>Если инородное тело не удалено, используй следующий прием: </vt:lpstr>
      <vt:lpstr>Слайд 11</vt:lpstr>
      <vt:lpstr>У беременных женщин или тучных пострадавших (нельзя или невозможно сделать толчки в живот). </vt:lpstr>
      <vt:lpstr>Если пострадавший потерял сознание</vt:lpstr>
      <vt:lpstr>Продолжай реанимацию до прибытия медицинского персонала или до восстановления самостоятельного дыхания. </vt:lpstr>
      <vt:lpstr>После восстановления дыхания: </vt:lpstr>
      <vt:lpstr>Слайд 16</vt:lpstr>
      <vt:lpstr>Чтобы избежать попадания в дыхательные пути инородных тел достаточно соблюдать правила: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помощь при  попадании инородных тел в дыхательные пути. </dc:title>
  <dc:creator>Admin</dc:creator>
  <cp:lastModifiedBy>Admin</cp:lastModifiedBy>
  <cp:revision>11</cp:revision>
  <dcterms:created xsi:type="dcterms:W3CDTF">2019-04-15T08:56:52Z</dcterms:created>
  <dcterms:modified xsi:type="dcterms:W3CDTF">2019-04-15T09:38:17Z</dcterms:modified>
</cp:coreProperties>
</file>