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72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62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00B07-695E-416D-B02D-71994509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F268DA-F53F-4B09-81EE-506A437A1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9518D-EB9E-4B6E-9318-8ED9B093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3E1D8-7651-4C65-A698-4E18FA0E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9911F-B748-47FD-8E3E-E7396011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5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8D567-8DE3-4E3D-BBD9-E97B0B58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1EE70B-3B46-4710-A56C-99C224091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8C7CE-E31B-4C39-A17D-BE531F94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72165-A957-4129-B1B2-E68E7B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19C9B-6935-4261-B4B9-55BCEE61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3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2530E9-69E3-4AF7-B3DB-057E30725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839153-37CC-47A8-AF30-F2BD2E41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98622-9CB6-432F-80B9-64CD3291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2AFD-16BD-43E5-AE12-5365DFBD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557A2-A178-43FA-8456-B26BA289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9" y="-1"/>
            <a:ext cx="700013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6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6" y="5181600"/>
            <a:ext cx="4098175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28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6"/>
            <a:ext cx="480060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6"/>
            <a:ext cx="480060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801"/>
            <a:ext cx="480060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801"/>
            <a:ext cx="480060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9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97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E628C-C784-4BBB-A25A-7E48C658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C115C-DB4D-46D6-B2A5-0B4A900B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15891-A6FE-46CC-9712-9133FCAF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DE6C-B964-42D0-938E-7FE8B20E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CCD19-8846-4EB0-9347-091D73EF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2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9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2"/>
            <a:ext cx="7008811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94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401" y="457201"/>
            <a:ext cx="2057401" cy="59436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Прямоуг.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2B0BC-2629-4A74-A2D0-63A7AE9595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.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7FB22-8C6F-4C62-99D7-8761D77407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2EE34-DE4E-45CB-9265-89056479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58EFA-26BB-405E-AC14-1ED2E2B3F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FEA7F-650E-4EB6-9E3A-9D87454B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8E2BF-2937-4B2F-AF0C-884D9FF6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B2B39-3518-4CE8-ACB8-8EDF76D0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0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E4F38-4C61-4C41-AC34-2B57AC0E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44153-914A-4E83-97B2-1F350D55A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5F7BD3-2DE5-413D-A456-7EDBE386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12AACB-AF86-477B-AD0E-16B125C8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C55B51-D48E-486E-BD68-C05A01A0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83158B-8A92-42E7-853E-CA3A555B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61EDB-4FA1-4D18-A166-C2357770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7AF5F9-B170-4EF8-9C6D-943A161E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3AD7D1-C65B-40D0-ACC6-32451CAF3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ECFA2E-92A3-49B6-B8E9-0314ADCB0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637EFB-BE52-461C-932A-17CD31D18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251ADB-5FDF-4E34-A394-58142926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4B9EB8-C7B1-49F7-AA26-23C97C10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FCED27-A32B-49B8-91C9-510CDA8A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2D90A-F3CE-4789-86E5-65D31B5F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85B758-2D5D-4270-B29C-7BA92CEE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0E57BC-85FD-41F9-8E50-AD13D806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687EEA-D00D-4A28-83C9-AF4D2CB0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8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91C166-78EA-487C-817A-DA8A0D27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3A0A95-ACB1-4FDE-A51F-34E428B0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63A617-831C-4121-AF9A-E17D4961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9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37401-A3C0-4998-AA17-A05883DC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306F4-F9B4-4EC3-B696-82D7A42C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DF343-8F16-441A-80C6-C3AA40789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536DDB-B36F-4EA2-BDEB-46E486FE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74C9A3-001D-4276-93C3-77D8D6EE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5A3C20-4891-4F9E-8335-73F04BAF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8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7462C-6FB1-4BFA-8E65-1CCDEA1F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E262B8-D9A5-48A1-9526-7C5D94EDA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5BF873-F950-42F0-8CD7-46696D834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AC2904-ADC5-49C4-855C-AF735F58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5BCD6B-4D14-4D1A-8D82-5D6097CB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D5C1D-A5DE-40EF-B536-C46CF35D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4D904-E6CF-48EE-B832-BB895444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81222-AEBB-4D52-A830-9AD762C1E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17733-A534-4744-9C2C-0DED0B7C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835C7-9CC2-4ECB-A7DB-6A863924629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BB8B6A-BEDC-43A3-A7FF-F01839F6E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53477-FAFE-4602-9576-A01517313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4E43-A4CC-4ECD-997C-08B94D37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0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анель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2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1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81762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2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2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8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10" Type="http://schemas.openxmlformats.org/officeDocument/2006/relationships/image" Target="../media/image13.jpeg"/><Relationship Id="rId4" Type="http://schemas.openxmlformats.org/officeDocument/2006/relationships/slide" Target="slide15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slide" Target="slide12.xml"/><Relationship Id="rId10" Type="http://schemas.openxmlformats.org/officeDocument/2006/relationships/image" Target="../media/image16.jpeg"/><Relationship Id="rId4" Type="http://schemas.openxmlformats.org/officeDocument/2006/relationships/slide" Target="slide17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image" Target="../media/image19.png"/><Relationship Id="rId4" Type="http://schemas.openxmlformats.org/officeDocument/2006/relationships/slide" Target="slide6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0D7446-F6BA-402D-96C4-5A0260D5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Практическое занятие №9.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54D5EF7-7FDE-4959-882F-B64CA2C5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1508289"/>
            <a:ext cx="10731631" cy="4668674"/>
          </a:xfrm>
        </p:spPr>
        <p:txBody>
          <a:bodyPr/>
          <a:lstStyle/>
          <a:p>
            <a:r>
              <a:rPr lang="ru-RU" sz="3200" b="1" dirty="0"/>
              <a:t>Тема:  </a:t>
            </a:r>
            <a:r>
              <a:rPr lang="ru-RU" sz="3200" dirty="0"/>
              <a:t>Развитие навыков оценки  рисков для жизни и здоровья подростков </a:t>
            </a:r>
          </a:p>
          <a:p>
            <a:endParaRPr lang="ru-RU" sz="3200" dirty="0"/>
          </a:p>
          <a:p>
            <a:r>
              <a:rPr lang="ru-RU" sz="3200" b="1" dirty="0">
                <a:effectLst/>
                <a:latin typeface="OfficinaSansBookC"/>
                <a:ea typeface="Calibri" panose="020F0502020204030204" pitchFamily="34" charset="0"/>
              </a:rPr>
              <a:t>Цель</a:t>
            </a:r>
            <a:r>
              <a:rPr lang="ru-RU" sz="3200" dirty="0">
                <a:effectLst/>
                <a:latin typeface="OfficinaSansBookC"/>
                <a:ea typeface="Calibri" panose="020F0502020204030204" pitchFamily="34" charset="0"/>
              </a:rPr>
              <a:t>: овладение комплексом средств оценки риска для здоровья подростков.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83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763" y="642550"/>
            <a:ext cx="7056387" cy="103445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Инфекции дыхательных путей передаются воздушно - капельным путем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8323" y="1886731"/>
            <a:ext cx="4020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Распространение капелек слизи и слюны, содержащих возбудителей инфекционных заболеваний, при кашле и чиханье больного.</a:t>
            </a:r>
          </a:p>
        </p:txBody>
      </p:sp>
      <p:pic>
        <p:nvPicPr>
          <p:cNvPr id="14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8734" y="2220192"/>
            <a:ext cx="2578574" cy="246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6532298" y="5776181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7517" y="627080"/>
            <a:ext cx="564123" cy="540000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924899" y="573025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150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947" y="466728"/>
            <a:ext cx="6798734" cy="133452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</a:rPr>
              <a:t>Кишечные инфекции распространяются через продукты, воду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97" y="5737086"/>
            <a:ext cx="540000" cy="540000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390759" y="5829384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416" y="5800654"/>
            <a:ext cx="566977" cy="597460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67517" y="627080"/>
            <a:ext cx="564123" cy="540000"/>
          </a:xfrm>
          <a:prstGeom prst="rect">
            <a:avLst/>
          </a:prstGeom>
        </p:spPr>
      </p:pic>
      <p:pic>
        <p:nvPicPr>
          <p:cNvPr id="1026" name="Picture 2" descr="http://webses.info/images/publ2014/vlijanie_mikroorganizmov_na_kachestvo_produktov_pi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2013" y="1954635"/>
            <a:ext cx="3732377" cy="33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dyeve.ru/wp-content/uploads/2012/01/bezopasnost-produktov-pitaniy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315" y="2796804"/>
            <a:ext cx="3360324" cy="294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0189"/>
      </p:ext>
    </p:extLst>
  </p:cSld>
  <p:clrMapOvr>
    <a:masterClrMapping/>
  </p:clrMapOvr>
  <p:transition spd="med" advClick="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62" y="214290"/>
            <a:ext cx="6798734" cy="1215174"/>
          </a:xfrm>
        </p:spPr>
        <p:txBody>
          <a:bodyPr>
            <a:normAutofit/>
          </a:bodyPr>
          <a:lstStyle/>
          <a:p>
            <a:r>
              <a:rPr lang="ru-RU" sz="2800" dirty="0"/>
              <a:t>Кровяные инфекции – через укусы кровососущих насекомых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22" y="5807192"/>
            <a:ext cx="536494" cy="542591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523773" y="5873795"/>
            <a:ext cx="540000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033" y="5851568"/>
            <a:ext cx="566977" cy="597460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67517" y="627080"/>
            <a:ext cx="564123" cy="540000"/>
          </a:xfrm>
          <a:prstGeom prst="rect">
            <a:avLst/>
          </a:prstGeom>
        </p:spPr>
      </p:pic>
      <p:pic>
        <p:nvPicPr>
          <p:cNvPr id="2050" name="Picture 2" descr="http://zefirka.net/wp-content/uploads/2015/05/komar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96" y="1897008"/>
            <a:ext cx="2693323" cy="22703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ekatop.com/wp-content/uploads/2011/04/gnus_0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47420" y="3032194"/>
            <a:ext cx="2907792" cy="19751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p.hosting.u-tel.ru:8880/sitebuilder/sites/61/61e91c9642fc6f7364295bef46f2edb6/attachments/Image/290.png?143323257337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12" y="4019746"/>
            <a:ext cx="2286000" cy="228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38774"/>
      </p:ext>
    </p:extLst>
  </p:cSld>
  <p:clrMapOvr>
    <a:masterClrMapping/>
  </p:clrMapOvr>
  <p:transition spd="med" advClick="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357166"/>
            <a:ext cx="6798734" cy="928448"/>
          </a:xfrm>
        </p:spPr>
        <p:txBody>
          <a:bodyPr>
            <a:noAutofit/>
          </a:bodyPr>
          <a:lstStyle/>
          <a:p>
            <a:r>
              <a:rPr lang="ru-RU" sz="2800" dirty="0"/>
              <a:t>Инфекция наружных покровов – контактный путь.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19" y="5842858"/>
            <a:ext cx="566977" cy="59746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630" y="5794115"/>
            <a:ext cx="542591" cy="542591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67517" y="627080"/>
            <a:ext cx="564123" cy="540000"/>
          </a:xfrm>
          <a:prstGeom prst="rect">
            <a:avLst/>
          </a:prstGeom>
        </p:spPr>
      </p:pic>
      <p:pic>
        <p:nvPicPr>
          <p:cNvPr id="3074" name="Picture 2" descr="http://myfamilydoctor.ru/wp-content/uploads/2014/09/%D1%87%D0%B5%D0%BC-%D0%BC%D0%BE%D0%B6%D0%BD%D0%BE-%D0%B7%D0%B0%D1%80%D0%B0%D0%B7%D0%B8%D1%82%D1%8C%D1%81%D1%8F-%D0%BE%D1%82-%D0%B4%D0%BE%D0%BC%D0%B0%D1%88%D0%BD%D0%B8%D1%85-%D0%B6%D0%B8%D0%B2%D0%BE%D1%82%D0%BD%D1%8B%D1%8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36" y="1761776"/>
            <a:ext cx="4029075" cy="27666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ribkoz.ru/wp-content/uploads/2015/02/9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24" y="3213958"/>
            <a:ext cx="3943350" cy="26289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99968"/>
      </p:ext>
    </p:extLst>
  </p:cSld>
  <p:clrMapOvr>
    <a:masterClrMapping/>
  </p:clrMapOvr>
  <p:transition spd="med" advClick="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642918"/>
            <a:ext cx="7986742" cy="78186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Контактный или контактно-бытовой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2596" y="1643051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Этим путем происходит заражение большинством венерических заболеваний при тесном общении здорового человека с больным</a:t>
            </a:r>
            <a:endParaRPr lang="ru-RU" sz="2800" dirty="0"/>
          </a:p>
        </p:txBody>
      </p:sp>
      <p:pic>
        <p:nvPicPr>
          <p:cNvPr id="45058" name="Picture 2" descr="https://www.metapower.tv/wp-content/uploads/2018/03/33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3071810"/>
            <a:ext cx="6929486" cy="3578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90A0E-494D-4A04-91A9-19D8354C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подросток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89FDE-FCD5-4CAD-A28A-A4782187F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</a:t>
            </a:r>
            <a:r>
              <a:rPr lang="ru-RU" sz="2800" dirty="0"/>
              <a:t>Инфекции дыхательных путей – ангина- скопление людей-слабый организм.</a:t>
            </a:r>
          </a:p>
          <a:p>
            <a:r>
              <a:rPr lang="ru-RU" dirty="0"/>
              <a:t>2 кишечная инфекция – </a:t>
            </a:r>
          </a:p>
          <a:p>
            <a:r>
              <a:rPr lang="ru-RU" sz="2800" dirty="0"/>
              <a:t>3. кровяная инфекци</a:t>
            </a:r>
            <a:r>
              <a:rPr lang="ru-RU" dirty="0"/>
              <a:t>я- </a:t>
            </a:r>
          </a:p>
          <a:p>
            <a:r>
              <a:rPr lang="ru-RU" sz="2800" dirty="0"/>
              <a:t>4. контактно-бытовая</a:t>
            </a:r>
          </a:p>
          <a:p>
            <a:r>
              <a:rPr lang="ru-RU" dirty="0"/>
              <a:t>5 кожная- 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3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60CBBC-9D5E-4F55-A8C4-A9CB6B96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282804"/>
            <a:ext cx="11340445" cy="6099142"/>
          </a:xfrm>
        </p:spPr>
        <p:txBody>
          <a:bodyPr>
            <a:normAutofit fontScale="85000" lnSpcReduction="10000"/>
          </a:bodyPr>
          <a:lstStyle/>
          <a:p>
            <a:pPr marL="71501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solidFill>
                  <a:srgbClr val="000000"/>
                </a:solidFill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Дано: В 2022 году ковид-19 заболело 30 000 несовершеннолетних, всего заболевших зарегистрировано было 600 000 тысяч человек, численность населения России 145млн. чел)</a:t>
            </a:r>
            <a:r>
              <a:rPr lang="ru-RU" sz="3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Всего за </a:t>
            </a:r>
            <a:r>
              <a:rPr lang="ru-RU" sz="3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эпидсезон</a:t>
            </a:r>
            <a:r>
              <a:rPr lang="ru-RU" sz="3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 зарегистрировано 180427 случаев заболевания ОРВИ </a:t>
            </a:r>
            <a:r>
              <a:rPr lang="ru-RU" sz="3000" dirty="0">
                <a:solidFill>
                  <a:srgbClr val="000000"/>
                </a:solidFill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из них 65000 несовершеннолетних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501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solidFill>
                  <a:srgbClr val="000000"/>
                </a:solidFill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Требуется:</a:t>
            </a:r>
          </a:p>
          <a:p>
            <a:pPr marL="486410" indent="0" algn="just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1)Рассчитать по формуле риск заболевания среди несовершеннолетних в 2022 году. </a:t>
            </a:r>
          </a:p>
          <a:p>
            <a:pPr marL="457200" lvl="1" indent="0" algn="just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2) сделать прогноз, используя данные в таблице 1. 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R= n/N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 – это возможность угрозы </a:t>
            </a:r>
            <a:r>
              <a:rPr lang="ru-RU" sz="30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жизнедеятельности</a:t>
            </a:r>
            <a:r>
              <a:rPr lang="ru-RU" sz="3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человека,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 – количество летальных исходов за год по определенной причине, 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 – численность населения на конкретной территории 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00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1.png">
            <a:extLst>
              <a:ext uri="{FF2B5EF4-FFF2-40B4-BE49-F238E27FC236}">
                <a16:creationId xmlns:a16="http://schemas.microsoft.com/office/drawing/2014/main" id="{BBA3D4B6-7978-4856-8C37-8900B28861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7" r="1228"/>
          <a:stretch>
            <a:fillRect/>
          </a:stretch>
        </p:blipFill>
        <p:spPr bwMode="auto">
          <a:xfrm>
            <a:off x="754143" y="1583703"/>
            <a:ext cx="10322351" cy="46002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5EDBA-EDF4-4FA4-B3CF-3739E8CDF01E}"/>
              </a:ext>
            </a:extLst>
          </p:cNvPr>
          <p:cNvSpPr txBox="1"/>
          <p:nvPr/>
        </p:nvSpPr>
        <p:spPr>
          <a:xfrm>
            <a:off x="2236509" y="367646"/>
            <a:ext cx="7265709" cy="1065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6410" marR="36195" indent="-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 – Классификация опасных событий по частоте (вероятности) их возникновения (Р)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5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EFAEC-CBA4-4F6D-88CE-BA0ED8E5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отчета.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6E649-25C8-494F-90F1-5EC4B793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Составить алгоритм выявления инфекционных заболеваний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2. Рассчитать по формуле риск заболевания среди несовершеннолетних по вариантам.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OfficinaSansBookC"/>
                <a:cs typeface="Times New Roman" panose="02020603050405020304" pitchFamily="18" charset="0"/>
              </a:rPr>
              <a:t>3. Ответить на контрольные вопросы.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OfficinaSansBookC"/>
                <a:cs typeface="Times New Roman" panose="02020603050405020304" pitchFamily="18" charset="0"/>
              </a:rPr>
              <a:t>4. Сделать вывод.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OfficinaSansBookC"/>
                <a:cs typeface="Times New Roman" panose="02020603050405020304" pitchFamily="18" charset="0"/>
              </a:rPr>
              <a:t>1 вариант: ковид-19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OfficinaSansBookC"/>
                <a:cs typeface="Times New Roman" panose="02020603050405020304" pitchFamily="18" charset="0"/>
              </a:rPr>
              <a:t>2 вариант: ОРВИ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3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F9244-207C-4DE1-925C-AEB1453C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0DCDA-6B98-41AE-A078-0409EC7D0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Какая категория граждан входит в группу риска заболевания ОРВИ.</a:t>
            </a:r>
          </a:p>
          <a:p>
            <a:pPr marL="514350" indent="-514350">
              <a:buAutoNum type="arabicPeriod"/>
            </a:pPr>
            <a:r>
              <a:rPr lang="ru-RU" dirty="0"/>
              <a:t>Какие факторы способствуют попаданию в группу риска </a:t>
            </a:r>
            <a:r>
              <a:rPr lang="ru-RU"/>
              <a:t>по заболеванию ОРВИ.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Каким заболеваниям больше всего подвержены подростки.</a:t>
            </a:r>
          </a:p>
          <a:p>
            <a:pPr marL="514350" indent="-514350">
              <a:buAutoNum type="arabicPeriod"/>
            </a:pPr>
            <a:r>
              <a:rPr lang="ru-RU" dirty="0"/>
              <a:t>Каким образом передаются вирусные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162123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7EE94F1F-0FF4-4EBD-B7EB-738018C08BDC}"/>
              </a:ext>
            </a:extLst>
          </p:cNvPr>
          <p:cNvSpPr>
            <a:spLocks/>
          </p:cNvSpPr>
          <p:nvPr/>
        </p:nvSpPr>
        <p:spPr>
          <a:xfrm>
            <a:off x="3355942" y="678729"/>
            <a:ext cx="5069526" cy="1186704"/>
          </a:xfrm>
          <a:prstGeom prst="ellipse">
            <a:avLst/>
          </a:prstGeom>
          <a:solidFill>
            <a:srgbClr val="4F81BD"/>
          </a:solidFill>
          <a:ln w="12700" cap="flat" cmpd="sng">
            <a:solidFill>
              <a:srgbClr val="243F6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8900" tIns="38100" rIns="88900" bIns="381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Объект защиты – качество жизни населения 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FAACFE-8A50-4B15-93ED-4CACBC5F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28" y="2243576"/>
            <a:ext cx="10768463" cy="35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8.png">
            <a:extLst>
              <a:ext uri="{FF2B5EF4-FFF2-40B4-BE49-F238E27FC236}">
                <a16:creationId xmlns:a16="http://schemas.microsoft.com/office/drawing/2014/main" id="{44F1C85D-881A-4F25-BD55-6E208AF172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" y="216816"/>
            <a:ext cx="10614582" cy="6749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44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CEAD25-7D6F-4918-AB8E-B5DBC8ED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15" y="377072"/>
            <a:ext cx="10256600" cy="2304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12839-1A92-4933-B2FC-97485C79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05" y="2973468"/>
            <a:ext cx="10637589" cy="34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B149A5-42C3-46BD-BD17-9C4A7F72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18" y="650449"/>
            <a:ext cx="10609082" cy="5526514"/>
          </a:xfrm>
        </p:spPr>
        <p:txBody>
          <a:bodyPr/>
          <a:lstStyle/>
          <a:p>
            <a:pPr marL="38100" marR="3810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чтобы оценить риск опасных и вредных факторов для жизни и здоровья в подростковом возрасте, нужно рассчитать вероятность наступления негативного события и определить тяжесть его последствий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4FE220-F587-44D7-8E79-7D1143084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4205"/>
            <a:ext cx="10771321" cy="6310889"/>
          </a:xfrm>
        </p:spPr>
      </p:pic>
    </p:spTree>
    <p:extLst>
      <p:ext uri="{BB962C8B-B14F-4D97-AF65-F5344CB8AC3E}">
        <p14:creationId xmlns:p14="http://schemas.microsoft.com/office/powerpoint/2010/main" val="275536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2095472" y="214291"/>
            <a:ext cx="7261476" cy="12873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>
                <a:cs typeface="Times New Roman" panose="02020603050405020304" pitchFamily="18" charset="0"/>
              </a:rPr>
              <a:t>Инфекционные заболевания подразделяются на  группы:</a:t>
            </a:r>
          </a:p>
        </p:txBody>
      </p:sp>
      <p:sp>
        <p:nvSpPr>
          <p:cNvPr id="102403" name="Прямоуг. 3"/>
          <p:cNvSpPr>
            <a:spLocks noGrp="1" noChangeArrowheads="1"/>
          </p:cNvSpPr>
          <p:nvPr>
            <p:ph idx="1"/>
          </p:nvPr>
        </p:nvSpPr>
        <p:spPr>
          <a:xfrm>
            <a:off x="2095472" y="1600200"/>
            <a:ext cx="8019078" cy="5257800"/>
          </a:xfrm>
        </p:spPr>
        <p:txBody>
          <a:bodyPr>
            <a:no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sz="2800" dirty="0">
                <a:solidFill>
                  <a:srgbClr val="FF0000"/>
                </a:solidFill>
              </a:rPr>
              <a:t>Инфекции дыхательных путей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/>
              <a:t>(грипп, ангина, дифтерия, корь, туберкулез)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2. Кишечные инфекции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(дизентерия, холера, брюшной тиф)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3. Кровяные инфекции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(малярия, туляремия, клещевой энцефалит, СПИД)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4. Инфекция наружных покровов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/>
              <a:t>(чесотка, сибирская язва, столбняк)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accent1"/>
                </a:solidFill>
              </a:rPr>
              <a:t>5. Контактно бытовые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/>
              <a:t>(сифилис, гонорея, </a:t>
            </a:r>
            <a:r>
              <a:rPr lang="ru-RU" sz="2800" dirty="0" err="1"/>
              <a:t>хламидиоз</a:t>
            </a:r>
            <a:r>
              <a:rPr lang="ru-RU" sz="2800" dirty="0"/>
              <a:t> и др.)</a:t>
            </a:r>
          </a:p>
        </p:txBody>
      </p:sp>
      <p:pic>
        <p:nvPicPr>
          <p:cNvPr id="2050" name="Picture 2" descr="C:\Users\Фанис\Desktop\Новая папка\картинки\funny_green_bactera-999px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98" y="4929198"/>
            <a:ext cx="3071802" cy="15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6168"/>
      </p:ext>
    </p:extLst>
  </p:cSld>
  <p:clrMapOvr>
    <a:masterClrMapping/>
  </p:clrMapOvr>
  <p:transition spd="med" advClick="0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416</Words>
  <Application>Microsoft Office PowerPoint</Application>
  <PresentationFormat>Широкоэкранный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Franklin Gothic Medium</vt:lpstr>
      <vt:lpstr>OfficinaSansBookC</vt:lpstr>
      <vt:lpstr>Times New Roman</vt:lpstr>
      <vt:lpstr>Wingdings</vt:lpstr>
      <vt:lpstr>Тема Office</vt:lpstr>
      <vt:lpstr>Тема9</vt:lpstr>
      <vt:lpstr>Практическое занятие №9. </vt:lpstr>
      <vt:lpstr>Содержание отчета.</vt:lpstr>
      <vt:lpstr>Контрольные вопросы.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Инфекционные заболевания подразделяются на  группы:</vt:lpstr>
      <vt:lpstr>Инфекции дыхательных путей передаются воздушно - капельным путем</vt:lpstr>
      <vt:lpstr>Кишечные инфекции распространяются через продукты, воду</vt:lpstr>
      <vt:lpstr>Кровяные инфекции – через укусы кровососущих насекомых</vt:lpstr>
      <vt:lpstr>Инфекция наружных покровов – контактный путь.</vt:lpstr>
      <vt:lpstr>Контактный или контактно-бытовой  </vt:lpstr>
      <vt:lpstr>подросток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 №9. </dc:title>
  <dc:creator>Anna</dc:creator>
  <cp:lastModifiedBy>Anna</cp:lastModifiedBy>
  <cp:revision>14</cp:revision>
  <dcterms:created xsi:type="dcterms:W3CDTF">2023-11-01T14:32:59Z</dcterms:created>
  <dcterms:modified xsi:type="dcterms:W3CDTF">2023-11-15T14:20:40Z</dcterms:modified>
</cp:coreProperties>
</file>