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62" r:id="rId6"/>
    <p:sldId id="267" r:id="rId7"/>
    <p:sldId id="26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005CA0-C9C7-416F-B7B2-405BFA4BC6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B60F1C4-274B-4967-9C2F-F1635365A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47A20B-8A0E-4BBC-9FA7-992B54435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F992-F059-4843-B7BA-90ECAAF74940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6A0228-6555-4DEF-8CC9-91B491452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48D37D-31FE-4F83-93B7-85F1ECFD6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6B51-1CDB-4F29-BC68-F707CA20C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64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DC7EF2-E1FA-42C3-97F1-2376C57E9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2C51333-D5F0-4C20-970B-15E6646C44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47F746-39AA-45D4-BBF1-A1685A51D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F992-F059-4843-B7BA-90ECAAF74940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386E80-BA61-44B0-89C6-8BFE5EF19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2312D3-A60F-4615-BA4F-586D983E3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6B51-1CDB-4F29-BC68-F707CA20C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935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9BEF60-507E-4B2E-8536-8BE10779E5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DB3F336-8A59-4DAB-81A7-545BDDF149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29E6D6-77CD-4C24-82EA-F730E34E6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F992-F059-4843-B7BA-90ECAAF74940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394974-31B4-4812-95B3-443524E55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78FCE3-D27E-4B18-8471-148D1F63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6B51-1CDB-4F29-BC68-F707CA20C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45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478192-2431-4548-BE69-339979C25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B18610-5C16-4D08-B381-EAB88930E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C7D5B9-5F6C-4BD0-B5CF-C621838FF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F992-F059-4843-B7BA-90ECAAF74940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BB367A-33E7-4734-9B1B-C4215B9D5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45B200-D075-40D3-AE64-5F6AD446A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6B51-1CDB-4F29-BC68-F707CA20C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4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5E105-8A78-44BA-AD74-AFBEA6712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BCA987-3175-488F-8D0F-87ACC980D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CF5BDE-D409-4AAA-A3DC-9CB08F3E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F992-F059-4843-B7BA-90ECAAF74940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F6252F-E902-467D-9F2C-8B7F3B729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63BC8-CDC6-44CC-96E3-BCF43FCD4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6B51-1CDB-4F29-BC68-F707CA20C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20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1F5916-6947-460D-9FFA-0F62C9AF7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801914-DA94-47B8-BAC9-B98D87C76F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763E1F-7B8B-4CAA-BDB8-B1C965B5C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89CBA3-99E5-4E05-AF1A-4F0AAA6F8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F992-F059-4843-B7BA-90ECAAF74940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D21064-22E0-40EF-87D4-371879317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137AB73-C45E-4B2B-8010-C7B515985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6B51-1CDB-4F29-BC68-F707CA20C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7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A68F4E-E06D-4741-8041-C951273D8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EA914F-3C2B-437B-BBB6-CC6E8DBF0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015547-2D1E-405A-AC44-E0B919F1D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6E8DCAB-800B-46D1-9D46-F0E1871C31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5783DC2-86B7-4EC8-9163-BDD927235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79B4DA3-ABED-45D1-AC3B-8872280B7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F992-F059-4843-B7BA-90ECAAF74940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704D500-0557-47A2-A34A-33F62CF1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D9AF83A-2A7B-412D-93F9-D0D7BD86E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6B51-1CDB-4F29-BC68-F707CA20C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0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0DD72F-9328-4856-AE73-81D4860EF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5ABF157-1734-496A-83DB-73D829627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F992-F059-4843-B7BA-90ECAAF74940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2349671-499F-4140-A0A9-FDFC89A7E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5F723AC-B5B8-435E-B763-89862D559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6B51-1CDB-4F29-BC68-F707CA20C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008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B827800-0B77-44CC-8A09-CF9918B96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F992-F059-4843-B7BA-90ECAAF74940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12E950E-113E-424C-94B9-5A9525377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68BCE64-5016-4C50-A44D-D3D2DF1E7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6B51-1CDB-4F29-BC68-F707CA20C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29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4DA05-4F70-4A4A-BB90-A6E27381E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41246C-78F5-4C45-A54E-8DAD4609F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DEFC7CF-9A3B-4DAF-B12B-A348E681F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F6CA50A-C8F4-4733-BA7F-AE2672FA0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F992-F059-4843-B7BA-90ECAAF74940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B14E95-6B7B-404E-8DD2-591FBDA2E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2B66CF-61F3-4E94-AAF5-7F5A71D1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6B51-1CDB-4F29-BC68-F707CA20C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7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8664A9-FDB4-41FD-B801-CC470DACF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E28C40F-0C31-4B97-BEB3-E3DB2C115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FB4FD75-C129-43E0-BB23-453DEB468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66D9DA-A793-4DA7-A054-92BF15379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F992-F059-4843-B7BA-90ECAAF74940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F0E49C-8EBA-4D55-A7F7-BCEF43F2A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479F77-5FE9-4DA7-9DB6-2C9DF97DF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6B51-1CDB-4F29-BC68-F707CA20C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81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D8CDBD-E64B-4FFD-A915-0813A9467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ABBE08-82B3-4415-8B1C-617D57E72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42F2FC-0F7B-4E47-899E-E913741A5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5F992-F059-4843-B7BA-90ECAAF74940}" type="datetimeFigureOut">
              <a:rPr lang="ru-RU" smtClean="0"/>
              <a:t>15.11.2023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F947F0-DB90-473B-AE21-858EEB23B7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902FC5-F22B-44FE-BF1B-EF219AA048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86B51-1CDB-4F29-BC68-F707CA20C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43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864FC2-C1FE-495C-A54C-3E73725ED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9175" y="1122363"/>
            <a:ext cx="9648825" cy="382587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Практическое занятие №6</a:t>
            </a:r>
            <a:endParaRPr lang="ru-RU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3C2D955-51A7-4E51-95DF-B019335E0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8700" y="2220912"/>
            <a:ext cx="10134600" cy="3419475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Тема: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Развитие навыков оценки 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рисков для разных участников дорожного движения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овладение умением оценивать риски на дорогах</a:t>
            </a:r>
          </a:p>
          <a:p>
            <a:pPr algn="l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75139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4BC5E3-782A-4891-9D4C-09B5F5DB8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Содежание</a:t>
            </a:r>
            <a:r>
              <a:rPr lang="ru-RU" dirty="0"/>
              <a:t> отчета.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091C85-06F7-46BF-8EF6-DA0282AA0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18" y="1690688"/>
            <a:ext cx="11043082" cy="4940931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Рассчитать индивидуальный риск гибели и травмирования в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дтп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ru-RU" sz="280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Рассчитать риск гибели и травмирования для участника</a:t>
            </a:r>
          </a:p>
          <a:p>
            <a:pPr marL="0" indent="0">
              <a:buNone/>
            </a:pPr>
            <a:r>
              <a:rPr lang="ru-RU" sz="280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дорожного движения</a:t>
            </a:r>
            <a:r>
              <a:rPr lang="ru-RU" dirty="0">
                <a:solidFill>
                  <a:srgbClr val="333333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по вариантам.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Ответить на контрольные вопросы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Сделать вывод.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вариант: риск гибели и травмирования </a:t>
            </a:r>
            <a:r>
              <a:rPr lang="ru-RU" dirty="0">
                <a:solidFill>
                  <a:srgbClr val="333333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пешехода, самокатчика.</a:t>
            </a:r>
            <a:endParaRPr lang="ru-RU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вариант: риск гибели и травмирования </a:t>
            </a:r>
            <a:r>
              <a:rPr lang="ru-RU" sz="280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мотоциклист</a:t>
            </a:r>
            <a:r>
              <a:rPr lang="ru-RU" sz="2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 и водителя.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0110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14C7BD-6B7F-4B2C-9415-D01CD2664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FDFEF5-934A-400A-8153-A5A6F2B79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 вариант:</a:t>
            </a:r>
          </a:p>
          <a:p>
            <a:pPr marL="0" indent="0">
              <a:buNone/>
            </a:pPr>
            <a:r>
              <a:rPr lang="ru-RU" dirty="0"/>
              <a:t>1.Что такое опасность</a:t>
            </a:r>
          </a:p>
          <a:p>
            <a:pPr marL="0" indent="0">
              <a:buNone/>
            </a:pPr>
            <a:r>
              <a:rPr lang="ru-RU" dirty="0"/>
              <a:t>2. Что такое индивидуальный риск.</a:t>
            </a:r>
          </a:p>
          <a:p>
            <a:pPr marL="0" indent="0">
              <a:buNone/>
            </a:pPr>
            <a:r>
              <a:rPr lang="ru-RU" dirty="0"/>
              <a:t>2 вариант</a:t>
            </a:r>
          </a:p>
          <a:p>
            <a:pPr marL="514350" indent="-514350">
              <a:buAutoNum type="arabicPeriod"/>
            </a:pPr>
            <a:r>
              <a:rPr lang="ru-RU" dirty="0"/>
              <a:t>Что такое безопасность</a:t>
            </a:r>
          </a:p>
          <a:p>
            <a:pPr marL="514350" indent="-514350">
              <a:buAutoNum type="arabicPeriod"/>
            </a:pPr>
            <a:r>
              <a:rPr lang="ru-RU" dirty="0"/>
              <a:t>Что такое коллективный риск.</a:t>
            </a:r>
          </a:p>
        </p:txBody>
      </p:sp>
    </p:spTree>
    <p:extLst>
      <p:ext uri="{BB962C8B-B14F-4D97-AF65-F5344CB8AC3E}">
        <p14:creationId xmlns:p14="http://schemas.microsoft.com/office/powerpoint/2010/main" val="1911426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F7EAE1D-5F5D-45EC-AFFD-E47BD7738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192" y="744718"/>
            <a:ext cx="10714608" cy="581588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OfficinaSansBookC"/>
                <a:ea typeface="Times New Roman" panose="02020603050405020304" pitchFamily="18" charset="0"/>
                <a:cs typeface="Times New Roman" panose="02020603050405020304" pitchFamily="18" charset="0"/>
              </a:rPr>
              <a:t>чтобы оценить риск негативного события/ДТП для участника дорожного движения, нужно рассчитать вероятность наступления негативного события и определить тяжесть его последствий для участника дорожного движения</a:t>
            </a:r>
            <a:r>
              <a:rPr lang="ru-RU" b="1" dirty="0">
                <a:effectLst/>
                <a:latin typeface="OfficinaSansBookC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Формула расчета риска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4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R= n/N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R – это возможность угрозы </a:t>
            </a:r>
            <a:r>
              <a:rPr lang="ru-RU" b="1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жизнедеятельности</a:t>
            </a:r>
            <a:r>
              <a:rPr lang="ru-RU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 человека,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n – количество летальных исходов за год по определенной причине,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Arial" panose="020B0604020202020204" pitchFamily="34" charset="0"/>
              </a:rPr>
              <a:t>N – численность населения на конкретной территории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36195" algn="just">
              <a:lnSpc>
                <a:spcPct val="115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OfficinaSansBookC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6629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40A771-68EB-435C-8B78-BEED4A8AA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049" y="417250"/>
            <a:ext cx="10776751" cy="5759713"/>
          </a:xfrm>
        </p:spPr>
        <p:txBody>
          <a:bodyPr/>
          <a:lstStyle/>
          <a:p>
            <a:pPr marR="36195" algn="just">
              <a:lnSpc>
                <a:spcPct val="11500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OfficinaSansBookC"/>
                <a:ea typeface="Calibri" panose="020F0502020204030204" pitchFamily="34" charset="0"/>
                <a:cs typeface="Times New Roman" panose="02020603050405020304" pitchFamily="18" charset="0"/>
              </a:rPr>
              <a:t>Задание</a:t>
            </a:r>
            <a:r>
              <a:rPr lang="ru-RU" sz="2800" dirty="0">
                <a:effectLst/>
                <a:latin typeface="OfficinaSansBookC"/>
                <a:ea typeface="Calibri" panose="020F0502020204030204" pitchFamily="34" charset="0"/>
                <a:cs typeface="Times New Roman" panose="02020603050405020304" pitchFamily="18" charset="0"/>
              </a:rPr>
              <a:t>. Подберите необходимые статистические данные для расчета риска гибели/травмирования </a:t>
            </a:r>
            <a:r>
              <a:rPr lang="ru-RU" sz="280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OfficinaSansBookC"/>
                <a:ea typeface="Times New Roman" panose="02020603050405020304" pitchFamily="18" charset="0"/>
                <a:cs typeface="Times New Roman" panose="02020603050405020304" pitchFamily="18" charset="0"/>
              </a:rPr>
              <a:t>для участника дорожного движения по вариантам.</a:t>
            </a:r>
            <a:endParaRPr lang="ru-RU" sz="2800" dirty="0">
              <a:solidFill>
                <a:srgbClr val="333333"/>
              </a:solidFill>
              <a:effectLst/>
              <a:latin typeface="OfficinaSansBookC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6195" algn="just">
              <a:lnSpc>
                <a:spcPct val="115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OfficinaSansBookC"/>
                <a:ea typeface="Calibri" panose="020F0502020204030204" pitchFamily="34" charset="0"/>
                <a:cs typeface="Times New Roman" panose="02020603050405020304" pitchFamily="18" charset="0"/>
              </a:rPr>
              <a:t>Сделайте вывод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252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3EB8E2-555A-4273-81F5-8CECA783F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910" y="568171"/>
            <a:ext cx="10403889" cy="5608792"/>
          </a:xfrm>
        </p:spPr>
        <p:txBody>
          <a:bodyPr/>
          <a:lstStyle/>
          <a:p>
            <a:r>
              <a:rPr lang="ru-RU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  статистике, в  России произошло 126 705 дорожно-транспортных происшествий с пострадавшими. Каждое девятое — со смертельным исходом. За год на дорогах страны погибли 14 172 человека. Еще 159 635 получили травмы.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446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0EE07E-B673-4D88-BE8D-040EB072F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186" y="168676"/>
            <a:ext cx="11842812" cy="668932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/>
              <a:t>На территории Российской Федерации зарегистрировано 39927 ДТП с участием пешеходов, в результате чего 4513 пешеходов погибли и 37118 ранены. Самым многочисленным видом происшествий с участием пешеходов является наезд на пешехода.</a:t>
            </a:r>
            <a:endParaRPr lang="ru-RU" sz="2400" spc="-30" dirty="0">
              <a:solidFill>
                <a:srgbClr val="1A1A1A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spc="-30" dirty="0"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зарегистрировано 941 ДТП с участием самокатов, в результате погибли 19 человек, Отмечено, что ранения получили 976 человек, в числе которых 192 ребенка в возрасте до 16 лет.</a:t>
            </a:r>
            <a:endParaRPr lang="ru-RU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произошло более 2 тыс. ДТП с участием мотоциклов и приравненных к ним транспортных средств, в них погибло 164 человека, получили ранения 2368.</a:t>
            </a:r>
            <a:r>
              <a:rPr lang="ru-RU" sz="1600" dirty="0"/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/>
              <a:t>Рост происшествий, в которых участвовали лица, передвигающиеся на </a:t>
            </a:r>
            <a:r>
              <a:rPr lang="ru-RU" sz="2400" b="1" dirty="0"/>
              <a:t>велосипедах. </a:t>
            </a:r>
            <a:r>
              <a:rPr lang="ru-RU" sz="2400" dirty="0"/>
              <a:t>Всего зарегистрировано 5899 ДТП, в которых погибли 384 и ранены 5693 человека. Почти в каждом таком происшествии пострадали сами велосипедисты.</a:t>
            </a:r>
            <a:endParaRPr lang="ru-RU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1 января 2022 года по оценке Росстата в России было </a:t>
            </a: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145 478 097 </a:t>
            </a:r>
            <a:r>
              <a:rPr lang="ru-RU" sz="24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постоянных жителей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78017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369</Words>
  <Application>Microsoft Office PowerPoint</Application>
  <PresentationFormat>Широкоэкранный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OfficinaSansBookC</vt:lpstr>
      <vt:lpstr>Times New Roman</vt:lpstr>
      <vt:lpstr>Тема Office</vt:lpstr>
      <vt:lpstr>Практическое занятие №6</vt:lpstr>
      <vt:lpstr>Содежание отчета.</vt:lpstr>
      <vt:lpstr>Вопросы.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Практическое занятие №6</dc:title>
  <dc:creator>Anna</dc:creator>
  <cp:lastModifiedBy>Anna</cp:lastModifiedBy>
  <cp:revision>18</cp:revision>
  <dcterms:created xsi:type="dcterms:W3CDTF">2023-10-25T15:20:59Z</dcterms:created>
  <dcterms:modified xsi:type="dcterms:W3CDTF">2023-11-15T14:18:10Z</dcterms:modified>
</cp:coreProperties>
</file>