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690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59A2B-9B48-4AFD-A32A-E7576BC4392E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8492E-1E22-4622-9724-E85300E29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35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62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18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48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63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23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30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585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38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13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61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D26F0-2E48-4375-B77F-8BA922C9518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FEEF6-9A44-4B0B-B837-135CD8DCB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36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67944" y="555526"/>
            <a:ext cx="4390256" cy="3024336"/>
          </a:xfrm>
        </p:spPr>
        <p:txBody>
          <a:bodyPr>
            <a:normAutofit/>
          </a:bodyPr>
          <a:lstStyle/>
          <a:p>
            <a:r>
              <a:rPr lang="ru-RU" sz="5000" b="1" dirty="0" smtClean="0">
                <a:solidFill>
                  <a:srgbClr val="003366"/>
                </a:solidFill>
              </a:rPr>
              <a:t>Синус и косинус.</a:t>
            </a:r>
            <a:endParaRPr lang="ru-RU" sz="5000" b="1" dirty="0">
              <a:solidFill>
                <a:srgbClr val="003366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23477"/>
            <a:ext cx="2664296" cy="481033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2741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9502"/>
                <a:ext cx="8229600" cy="425512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>
                    <a:solidFill>
                      <a:srgbClr val="FF0000"/>
                    </a:solidFill>
                  </a:rPr>
                  <a:t>Свойство 2: </a:t>
                </a:r>
                <a:r>
                  <a:rPr lang="ru-RU" dirty="0" smtClean="0"/>
                  <a:t>Для любого значения </a:t>
                </a:r>
                <a:r>
                  <a:rPr lang="en-US" dirty="0" smtClean="0"/>
                  <a:t>t </a:t>
                </a:r>
                <a:r>
                  <a:rPr lang="ru-RU" dirty="0" smtClean="0"/>
                  <a:t>справедливы равенства: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+2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;</m:t>
                      </m:r>
                    </m:oMath>
                  </m:oMathPara>
                </a14:m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+2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.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9502"/>
                <a:ext cx="8229600" cy="4255121"/>
              </a:xfrm>
              <a:blipFill rotWithShape="1">
                <a:blip r:embed="rId2"/>
                <a:stretch>
                  <a:fillRect l="-1852" t="-18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965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80898" y="436065"/>
                <a:ext cx="8229600" cy="418311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ru-RU" dirty="0" smtClean="0">
                    <a:solidFill>
                      <a:srgbClr val="FF0000"/>
                    </a:solidFill>
                  </a:rPr>
                  <a:t>Свойство 3: </a:t>
                </a:r>
                <a:r>
                  <a:rPr lang="ru-RU" dirty="0" smtClean="0"/>
                  <a:t>Для любого значения </a:t>
                </a:r>
                <a:r>
                  <a:rPr lang="en-US" dirty="0" smtClean="0"/>
                  <a:t>t </a:t>
                </a:r>
                <a:r>
                  <a:rPr lang="ru-RU" dirty="0" smtClean="0"/>
                  <a:t>справедливы </a:t>
                </a:r>
                <a:r>
                  <a:rPr lang="ru-RU" dirty="0" err="1" smtClean="0"/>
                  <a:t>равенст-ва</a:t>
                </a:r>
                <a:r>
                  <a:rPr lang="ru-RU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=−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  <m:r>
                        <a:rPr lang="ru-RU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ru-RU" b="0" i="1" dirty="0" smtClean="0">
                  <a:solidFill>
                    <a:srgbClr val="FF0000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.</m:t>
                          </m:r>
                        </m:e>
                      </m:func>
                    </m:oMath>
                  </m:oMathPara>
                </a14:m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ru-RU" dirty="0" smtClean="0"/>
                  <a:t>Например, 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Доказательство: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a:rPr lang="en-US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  <a:ea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</m:e>
                      </m:func>
                    </m:oMath>
                  </m:oMathPara>
                </a14:m>
                <a:endParaRPr lang="ru-RU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</m:d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=−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</m:oMath>
                </a14:m>
                <a:r>
                  <a:rPr lang="ru-RU" i="1" dirty="0" smtClean="0">
                    <a:solidFill>
                      <a:schemeClr val="tx1"/>
                    </a:solidFill>
                    <a:latin typeface="Cambria Math"/>
                  </a:rPr>
                  <a:t>.</a:t>
                </a:r>
                <a:endParaRPr lang="ru-RU" i="1" dirty="0">
                  <a:solidFill>
                    <a:schemeClr val="tx1"/>
                  </a:solidFill>
                  <a:latin typeface="Cambria Math"/>
                </a:endParaRPr>
              </a:p>
              <a:p>
                <a:pPr marL="0" indent="0" algn="ctr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ru-RU" dirty="0" smtClean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0898" y="436065"/>
                <a:ext cx="8229600" cy="4183113"/>
              </a:xfrm>
              <a:blipFill rotWithShape="1">
                <a:blip r:embed="rId2"/>
                <a:stretch>
                  <a:fillRect l="-1259" t="-2624" b="-23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3832" y="2156954"/>
                <a:ext cx="1728192" cy="609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832" y="2156954"/>
                <a:ext cx="1728192" cy="6090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82898" y="2201261"/>
                <a:ext cx="1728192" cy="564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898" y="2201261"/>
                <a:ext cx="1728192" cy="56477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99606" y="2201261"/>
                <a:ext cx="1368152" cy="564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0" smtClean="0">
                              <a:latin typeface="Cambria Math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9606" y="2201261"/>
                <a:ext cx="1368152" cy="5647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655715" y="2156954"/>
                <a:ext cx="1728192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0" smtClean="0">
                              <a:latin typeface="Cambria Math"/>
                            </a:rPr>
                            <m:t>−</m:t>
                          </m:r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715" y="2156954"/>
                <a:ext cx="1728192" cy="61093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3832" y="2691993"/>
                <a:ext cx="1728192" cy="618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832" y="2691993"/>
                <a:ext cx="1728192" cy="61831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40157" y="2711690"/>
                <a:ext cx="1728192" cy="564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157" y="2711690"/>
                <a:ext cx="1728192" cy="56477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99792" y="2718763"/>
                <a:ext cx="1368152" cy="564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0" smtClean="0">
                              <a:latin typeface="Cambria Math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2718763"/>
                <a:ext cx="1368152" cy="56477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779912" y="2624219"/>
                <a:ext cx="1728192" cy="6860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0" smtClean="0">
                              <a:latin typeface="Cambria Math"/>
                            </a:rPr>
                            <m:t>−</m:t>
                          </m:r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2624219"/>
                <a:ext cx="1728192" cy="68608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Группа 13"/>
          <p:cNvGrpSpPr/>
          <p:nvPr/>
        </p:nvGrpSpPr>
        <p:grpSpPr>
          <a:xfrm>
            <a:off x="5566949" y="1554088"/>
            <a:ext cx="3217984" cy="2445521"/>
            <a:chOff x="5346948" y="2029180"/>
            <a:chExt cx="2842591" cy="2160240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5346948" y="2029180"/>
              <a:ext cx="2842591" cy="2160240"/>
              <a:chOff x="5364088" y="2139702"/>
              <a:chExt cx="2842591" cy="2160240"/>
            </a:xfrm>
          </p:grpSpPr>
          <p:cxnSp>
            <p:nvCxnSpPr>
              <p:cNvPr id="17" name="Прямая со стрелкой 16"/>
              <p:cNvCxnSpPr/>
              <p:nvPr/>
            </p:nvCxnSpPr>
            <p:spPr>
              <a:xfrm flipV="1">
                <a:off x="6660232" y="2211710"/>
                <a:ext cx="0" cy="20882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 стрелкой 17"/>
              <p:cNvCxnSpPr/>
              <p:nvPr/>
            </p:nvCxnSpPr>
            <p:spPr>
              <a:xfrm>
                <a:off x="5364088" y="3291830"/>
                <a:ext cx="280831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Овал 18"/>
              <p:cNvSpPr/>
              <p:nvPr/>
            </p:nvSpPr>
            <p:spPr>
              <a:xfrm>
                <a:off x="5976156" y="2607754"/>
                <a:ext cx="1368152" cy="136815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7918647" y="3253316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x</a:t>
                </a:r>
                <a:endParaRPr lang="ru-RU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372200" y="213970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y</a:t>
                </a:r>
                <a:endParaRPr lang="ru-RU" dirty="0"/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6947139" y="2325393"/>
              <a:ext cx="710047" cy="326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M(t)</a:t>
              </a:r>
              <a:endParaRPr lang="ru-RU" dirty="0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6613381" y="2196878"/>
            <a:ext cx="841762" cy="1322476"/>
            <a:chOff x="6613381" y="2196878"/>
            <a:chExt cx="841762" cy="1322476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 flipV="1">
              <a:off x="7034262" y="2196878"/>
              <a:ext cx="420881" cy="6614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flipV="1">
              <a:off x="6613381" y="2853924"/>
              <a:ext cx="420881" cy="66543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6306284" y="3590385"/>
            <a:ext cx="803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P(t+</a:t>
            </a:r>
            <a:r>
              <a:rPr lang="el-GR" dirty="0" smtClean="0"/>
              <a:t>π</a:t>
            </a:r>
            <a:r>
              <a:rPr lang="en-US" dirty="0" smtClean="0"/>
              <a:t>)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7" name="Таблица 2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98353614"/>
                  </p:ext>
                </p:extLst>
              </p:nvPr>
            </p:nvGraphicFramePr>
            <p:xfrm>
              <a:off x="4489305" y="1936031"/>
              <a:ext cx="1152128" cy="1609344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740653"/>
                    <a:gridCol w="411475"/>
                  </a:tblGrid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  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dirty="0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dirty="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dirty="0" smtClean="0"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</a:tr>
                  <a:tr h="4917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cos</a:t>
                          </a:r>
                          <a:r>
                            <a:rPr lang="en-US" baseline="0" dirty="0" smtClean="0"/>
                            <a:t>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</a:tr>
                  <a:tr h="4469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sin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7" name="Таблица 2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98353614"/>
                  </p:ext>
                </p:extLst>
              </p:nvPr>
            </p:nvGraphicFramePr>
            <p:xfrm>
              <a:off x="4489305" y="1936031"/>
              <a:ext cx="1152128" cy="1609344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740653"/>
                    <a:gridCol w="411475"/>
                  </a:tblGrid>
                  <a:tr h="45847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  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11"/>
                          <a:stretch>
                            <a:fillRect l="-177941" t="-1333" r="-1471" b="-253333"/>
                          </a:stretch>
                        </a:blipFill>
                      </a:tcPr>
                    </a:tc>
                  </a:tr>
                  <a:tr h="60286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cos</a:t>
                          </a:r>
                          <a:r>
                            <a:rPr lang="en-US" baseline="0" dirty="0" smtClean="0"/>
                            <a:t>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11"/>
                          <a:stretch>
                            <a:fillRect l="-177941" t="-76768" r="-1471" b="-91919"/>
                          </a:stretch>
                        </a:blipFill>
                      </a:tcPr>
                    </a:tc>
                  </a:tr>
                  <a:tr h="5480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sin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11"/>
                          <a:stretch>
                            <a:fillRect l="-177941" t="-194444" r="-1471" b="-111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28" name="Группа 27"/>
          <p:cNvGrpSpPr/>
          <p:nvPr/>
        </p:nvGrpSpPr>
        <p:grpSpPr>
          <a:xfrm>
            <a:off x="4519811" y="1947342"/>
            <a:ext cx="754912" cy="419224"/>
            <a:chOff x="4860032" y="1779662"/>
            <a:chExt cx="785908" cy="481139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4860032" y="1779662"/>
              <a:ext cx="749645" cy="481139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5321904" y="1779662"/>
              <a:ext cx="3240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ru-RU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3" name="Таблица 3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07835201"/>
                  </p:ext>
                </p:extLst>
              </p:nvPr>
            </p:nvGraphicFramePr>
            <p:xfrm>
              <a:off x="4536786" y="1919040"/>
              <a:ext cx="971318" cy="1693982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624419"/>
                    <a:gridCol w="346899"/>
                  </a:tblGrid>
                  <a:tr h="4865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  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</a:tr>
                  <a:tr h="56697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cos</a:t>
                          </a:r>
                          <a:r>
                            <a:rPr lang="en-US" baseline="0" dirty="0" smtClean="0"/>
                            <a:t>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</a:tr>
                  <a:tr h="56697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sin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3" name="Таблица 3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07835201"/>
                  </p:ext>
                </p:extLst>
              </p:nvPr>
            </p:nvGraphicFramePr>
            <p:xfrm>
              <a:off x="4536786" y="1919040"/>
              <a:ext cx="971318" cy="1693982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624419"/>
                    <a:gridCol w="346899"/>
                  </a:tblGrid>
                  <a:tr h="4865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  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12"/>
                          <a:stretch>
                            <a:fillRect l="-180702" t="-1250" b="-247500"/>
                          </a:stretch>
                        </a:blipFill>
                      </a:tcPr>
                    </a:tc>
                  </a:tr>
                  <a:tr h="6036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cos</a:t>
                          </a:r>
                          <a:r>
                            <a:rPr lang="en-US" baseline="0" dirty="0" smtClean="0"/>
                            <a:t>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12"/>
                          <a:stretch>
                            <a:fillRect l="-180702" t="-81818" b="-100000"/>
                          </a:stretch>
                        </a:blipFill>
                      </a:tcPr>
                    </a:tc>
                  </a:tr>
                  <a:tr h="6036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sin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12"/>
                          <a:stretch>
                            <a:fillRect l="-180702" t="-18181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34" name="Группа 33"/>
          <p:cNvGrpSpPr/>
          <p:nvPr/>
        </p:nvGrpSpPr>
        <p:grpSpPr>
          <a:xfrm>
            <a:off x="4548874" y="1935028"/>
            <a:ext cx="661952" cy="476175"/>
            <a:chOff x="4860032" y="1750962"/>
            <a:chExt cx="689131" cy="546501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4860032" y="1750962"/>
              <a:ext cx="623890" cy="546501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5225127" y="1779662"/>
              <a:ext cx="3240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58565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9502"/>
                <a:ext cx="8229600" cy="425512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>
                    <a:solidFill>
                      <a:srgbClr val="FF0000"/>
                    </a:solidFill>
                  </a:rPr>
                  <a:t>Свойство 4: </a:t>
                </a:r>
                <a:r>
                  <a:rPr lang="ru-RU" dirty="0" smtClean="0"/>
                  <a:t>Для любого значения </a:t>
                </a:r>
                <a:r>
                  <a:rPr lang="en-US" dirty="0" smtClean="0"/>
                  <a:t>t </a:t>
                </a:r>
                <a:r>
                  <a:rPr lang="ru-RU" dirty="0" smtClean="0"/>
                  <a:t>справедливы равенства: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</m:oMath>
                </a14:m>
                <a:r>
                  <a:rPr lang="ru-RU" dirty="0" smtClean="0"/>
                  <a:t>,</a:t>
                </a:r>
                <a:endParaRPr lang="en-US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=−</m:t>
                        </m:r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</m:oMath>
                </a14:m>
                <a:r>
                  <a:rPr lang="ru-RU" dirty="0" smtClean="0"/>
                  <a:t>.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9502"/>
                <a:ext cx="8229600" cy="4255121"/>
              </a:xfrm>
              <a:blipFill rotWithShape="1">
                <a:blip r:embed="rId2"/>
                <a:stretch>
                  <a:fillRect l="-1852" t="-18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006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67544" y="411510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Доказательство:</a:t>
            </a:r>
            <a:endParaRPr lang="ru-RU" sz="32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4650855" y="412845"/>
            <a:ext cx="3217984" cy="2445521"/>
            <a:chOff x="5346948" y="2029180"/>
            <a:chExt cx="2842591" cy="2160240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5346948" y="2029180"/>
              <a:ext cx="2842591" cy="2160240"/>
              <a:chOff x="5364088" y="2139702"/>
              <a:chExt cx="2842591" cy="2160240"/>
            </a:xfrm>
          </p:grpSpPr>
          <p:cxnSp>
            <p:nvCxnSpPr>
              <p:cNvPr id="11" name="Прямая со стрелкой 10"/>
              <p:cNvCxnSpPr/>
              <p:nvPr/>
            </p:nvCxnSpPr>
            <p:spPr>
              <a:xfrm flipV="1">
                <a:off x="6660232" y="2211710"/>
                <a:ext cx="0" cy="20882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 стрелкой 11"/>
              <p:cNvCxnSpPr/>
              <p:nvPr/>
            </p:nvCxnSpPr>
            <p:spPr>
              <a:xfrm>
                <a:off x="5364088" y="3291830"/>
                <a:ext cx="280831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Овал 12"/>
              <p:cNvSpPr/>
              <p:nvPr/>
            </p:nvSpPr>
            <p:spPr>
              <a:xfrm>
                <a:off x="5976156" y="2607754"/>
                <a:ext cx="1368152" cy="136815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918647" y="3253316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x</a:t>
                </a:r>
                <a:endParaRPr lang="ru-RU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372200" y="213970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y</a:t>
                </a:r>
                <a:endParaRPr lang="ru-RU" dirty="0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5789029" y="2381435"/>
              <a:ext cx="710047" cy="326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M(t)</a:t>
              </a:r>
              <a:endParaRPr lang="ru-RU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077409" y="1673523"/>
            <a:ext cx="326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724128" y="1059582"/>
            <a:ext cx="394040" cy="6575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724128" y="1059582"/>
            <a:ext cx="39404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5436096" y="1717123"/>
            <a:ext cx="682072" cy="3745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5442942" y="1707652"/>
            <a:ext cx="0" cy="3839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564024" y="2037835"/>
                <a:ext cx="1249406" cy="506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P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024" y="2037835"/>
                <a:ext cx="1249406" cy="506870"/>
              </a:xfrm>
              <a:prstGeom prst="rect">
                <a:avLst/>
              </a:prstGeom>
              <a:blipFill rotWithShape="1">
                <a:blip r:embed="rId2"/>
                <a:stretch>
                  <a:fillRect l="-4390" b="-60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6126603" y="949356"/>
            <a:ext cx="326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390190" y="1362329"/>
            <a:ext cx="326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67544" y="131868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ᴗ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 smtClean="0"/>
                  <a:t>M=ᴗBP</a:t>
                </a:r>
                <a:endParaRPr lang="ru-RU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318688"/>
                <a:ext cx="1152128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197" r="-264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6871885" y="1388352"/>
            <a:ext cx="326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6118168" y="621898"/>
            <a:ext cx="326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5032092" y="1406246"/>
            <a:ext cx="326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4" name="Стрелка вправо 33"/>
          <p:cNvSpPr/>
          <p:nvPr/>
        </p:nvSpPr>
        <p:spPr>
          <a:xfrm>
            <a:off x="1619672" y="1431993"/>
            <a:ext cx="468052" cy="11500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267744" y="1302079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𝑂𝐾𝑀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=∆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𝑂𝐿𝑃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1302079"/>
                <a:ext cx="208823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09666" y="1927773"/>
                <a:ext cx="124213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𝑂𝐾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𝑂𝐿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66" y="1927773"/>
                <a:ext cx="124213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09666" y="2449505"/>
                <a:ext cx="124213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𝑀𝐾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𝑃𝐿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66" y="2449505"/>
                <a:ext cx="124213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Стрелка вправо 38"/>
          <p:cNvSpPr/>
          <p:nvPr/>
        </p:nvSpPr>
        <p:spPr>
          <a:xfrm>
            <a:off x="1761946" y="2356130"/>
            <a:ext cx="468052" cy="11500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2475383" y="1830951"/>
                <a:ext cx="2067104" cy="5629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5383" y="1830951"/>
                <a:ext cx="2067104" cy="5629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2475383" y="2325332"/>
                <a:ext cx="2278701" cy="5629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=−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5383" y="2325332"/>
                <a:ext cx="2278701" cy="5629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6436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 animBg="1"/>
      <p:bldP spid="35" grpId="0"/>
      <p:bldP spid="37" grpId="0"/>
      <p:bldP spid="38" grpId="0"/>
      <p:bldP spid="39" grpId="0" animBg="1"/>
      <p:bldP spid="40" grpId="0"/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Доказать тождество: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  <m:r>
                      <a:rPr lang="ru-RU" b="0" i="1" smtClean="0">
                        <a:latin typeface="Cambria Math"/>
                      </a:rPr>
                      <m:t>.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r>
                  <a:rPr lang="ru-RU" dirty="0" smtClean="0"/>
                  <a:t>Решение: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ru-RU" b="0" i="1" smtClean="0">
                                  <a:latin typeface="Cambria Math"/>
                                  <a:ea typeface="Cambria Math"/>
                                </a:rPr>
                                <m:t>(−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ru-RU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ru-RU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  <m:r>
                                <a:rPr lang="ru-RU" b="0" i="1" smtClean="0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</m:func>
                        </m:e>
                      </m:func>
                      <m:r>
                        <a:rPr lang="ru-RU" b="0" i="0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Применив свойство 3, получим: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  <a:ea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ru-RU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ru-RU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ru-RU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ru-RU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</m:d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=−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(−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</m:func>
                        </m:e>
                      </m:func>
                      <m:r>
                        <a:rPr lang="en-US" b="0" i="0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ru-RU" dirty="0" smtClean="0"/>
                  <a:t>Применив свойство 1, получим: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a:rPr lang="ru-RU" b="0" i="0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ea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ru-RU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dirty="0" smtClean="0"/>
                  <a:t>          </a:t>
                </a:r>
                <a:endParaRPr lang="ru-RU" dirty="0" smtClean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46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724128" y="2017752"/>
                <a:ext cx="266429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</m:d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=−</m:t>
                          </m:r>
                          <m:func>
                            <m:func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2017752"/>
                <a:ext cx="2664296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938452" y="2017752"/>
                <a:ext cx="223224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=−</m:t>
                          </m:r>
                          <m:func>
                            <m:func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452" y="2017752"/>
                <a:ext cx="2232248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Стрелка вправо 5"/>
          <p:cNvSpPr/>
          <p:nvPr/>
        </p:nvSpPr>
        <p:spPr>
          <a:xfrm>
            <a:off x="3347864" y="4083918"/>
            <a:ext cx="648072" cy="18701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969590" y="3889960"/>
                <a:ext cx="324036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30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0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30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3000" b="0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  <m:r>
                              <a:rPr lang="en-US" sz="30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3000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en-US" sz="3000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3000" b="0" i="1" smtClean="0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000" b="0" i="0" smtClean="0"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3000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</m:oMath>
                </a14:m>
                <a:r>
                  <a:rPr lang="ru-RU" sz="3000" dirty="0" smtClean="0"/>
                  <a:t>.</a:t>
                </a:r>
                <a:endParaRPr lang="ru-RU" sz="3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9590" y="3889960"/>
                <a:ext cx="3240360" cy="553998"/>
              </a:xfrm>
              <a:prstGeom prst="rect">
                <a:avLst/>
              </a:prstGeom>
              <a:blipFill rotWithShape="1">
                <a:blip r:embed="rId5"/>
                <a:stretch>
                  <a:fillRect t="-13187" r="-940" b="-340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274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  <p:bldP spid="4" grpId="1"/>
      <p:bldP spid="5" grpId="0"/>
      <p:bldP spid="5" grpId="1"/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устно: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Найти на числовой окружности точки с ординатой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y</m:t>
                    </m:r>
                    <m:r>
                      <a:rPr lang="en-US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и записать, каким числам </a:t>
                </a:r>
                <a:r>
                  <a:rPr lang="en-US" dirty="0" smtClean="0"/>
                  <a:t>t</a:t>
                </a:r>
                <a:r>
                  <a:rPr lang="ru-RU" dirty="0" smtClean="0"/>
                  <a:t> они соответствуют.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23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Группа 5"/>
          <p:cNvGrpSpPr/>
          <p:nvPr/>
        </p:nvGrpSpPr>
        <p:grpSpPr>
          <a:xfrm>
            <a:off x="2701640" y="2831623"/>
            <a:ext cx="2842591" cy="2160240"/>
            <a:chOff x="5364088" y="2139702"/>
            <a:chExt cx="2842591" cy="2160240"/>
          </a:xfrm>
        </p:grpSpPr>
        <p:cxnSp>
          <p:nvCxnSpPr>
            <p:cNvPr id="11" name="Прямая со стрелкой 10"/>
            <p:cNvCxnSpPr/>
            <p:nvPr/>
          </p:nvCxnSpPr>
          <p:spPr>
            <a:xfrm flipV="1">
              <a:off x="6660232" y="2211710"/>
              <a:ext cx="0" cy="20882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5364088" y="3291830"/>
              <a:ext cx="280831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5976156" y="2607754"/>
              <a:ext cx="1368152" cy="136815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918647" y="3253316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ru-RU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72200" y="213970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</p:grpSp>
      <p:cxnSp>
        <p:nvCxnSpPr>
          <p:cNvPr id="7" name="Прямая соединительная линия 6"/>
          <p:cNvCxnSpPr/>
          <p:nvPr/>
        </p:nvCxnSpPr>
        <p:spPr>
          <a:xfrm>
            <a:off x="2790787" y="3651870"/>
            <a:ext cx="2609427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85430" y="3172727"/>
                <a:ext cx="1117602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5430" y="3172727"/>
                <a:ext cx="1117602" cy="63478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169692" y="33054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537844" y="330917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22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9502"/>
                <a:ext cx="8229600" cy="4255121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Если точка </a:t>
                </a:r>
                <a:r>
                  <a:rPr lang="en-US" dirty="0" smtClean="0"/>
                  <a:t>M </a:t>
                </a:r>
                <a:r>
                  <a:rPr lang="ru-RU" dirty="0" smtClean="0"/>
                  <a:t>числовой окружности </a:t>
                </a:r>
                <a:r>
                  <a:rPr lang="ru-RU" dirty="0" err="1" smtClean="0"/>
                  <a:t>соответст</a:t>
                </a:r>
                <a:r>
                  <a:rPr lang="en-US" dirty="0" smtClean="0"/>
                  <a:t>-</a:t>
                </a:r>
                <a:r>
                  <a:rPr lang="ru-RU" dirty="0" err="1" smtClean="0"/>
                  <a:t>вует</a:t>
                </a:r>
                <a:r>
                  <a:rPr lang="ru-RU" dirty="0" smtClean="0"/>
                  <a:t> числу </a:t>
                </a:r>
                <a:r>
                  <a:rPr lang="en-US" dirty="0" smtClean="0"/>
                  <a:t>t</a:t>
                </a:r>
                <a:r>
                  <a:rPr lang="ru-RU" dirty="0" smtClean="0"/>
                  <a:t>, то абсциссу точки </a:t>
                </a:r>
                <a:r>
                  <a:rPr lang="en-US" dirty="0" smtClean="0"/>
                  <a:t>M</a:t>
                </a:r>
                <a:r>
                  <a:rPr lang="ru-RU" dirty="0" smtClean="0"/>
                  <a:t> называют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косинусом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ru-RU" dirty="0" smtClean="0"/>
                  <a:t>числа </a:t>
                </a:r>
                <a:r>
                  <a:rPr lang="en-US" dirty="0" smtClean="0"/>
                  <a:t>t</a:t>
                </a:r>
                <a:r>
                  <a:rPr lang="ru-RU" dirty="0" smtClean="0"/>
                  <a:t> и обозначают </a:t>
                </a:r>
                <a:r>
                  <a:rPr lang="en-US" dirty="0" err="1" smtClean="0">
                    <a:solidFill>
                      <a:srgbClr val="FF0000"/>
                    </a:solidFill>
                  </a:rPr>
                  <a:t>cos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t</a:t>
                </a:r>
                <a:r>
                  <a:rPr lang="ru-RU" dirty="0" smtClean="0"/>
                  <a:t>, а </a:t>
                </a:r>
                <a:r>
                  <a:rPr lang="ru-RU" dirty="0" err="1" smtClean="0"/>
                  <a:t>орди</a:t>
                </a:r>
                <a:r>
                  <a:rPr lang="en-US" dirty="0" smtClean="0"/>
                  <a:t>-</a:t>
                </a:r>
                <a:r>
                  <a:rPr lang="ru-RU" dirty="0" err="1" smtClean="0"/>
                  <a:t>нату</a:t>
                </a:r>
                <a:r>
                  <a:rPr lang="ru-RU" dirty="0" smtClean="0"/>
                  <a:t> точки </a:t>
                </a:r>
                <a:r>
                  <a:rPr lang="en-US" dirty="0" smtClean="0"/>
                  <a:t>M</a:t>
                </a:r>
                <a:r>
                  <a:rPr lang="ru-RU" dirty="0" smtClean="0"/>
                  <a:t> называют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синусом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ru-RU" dirty="0" smtClean="0"/>
                  <a:t>числа </a:t>
                </a:r>
                <a:r>
                  <a:rPr lang="en-US" dirty="0" smtClean="0"/>
                  <a:t>t</a:t>
                </a:r>
                <a:r>
                  <a:rPr lang="ru-RU" dirty="0" smtClean="0"/>
                  <a:t> и обозначают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sin t</a:t>
                </a:r>
                <a:r>
                  <a:rPr lang="ru-RU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dirty="0" smtClean="0">
                    <a:solidFill>
                      <a:srgbClr val="FF0000"/>
                    </a:solidFill>
                  </a:rPr>
                  <a:t>если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M(t)=M(x; y)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, то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x=cost</a:t>
                </a:r>
                <a:r>
                  <a:rPr lang="en-US" dirty="0" smtClean="0"/>
                  <a:t>,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y=sin t</a:t>
                </a:r>
                <a:r>
                  <a:rPr lang="en-US" dirty="0" smtClean="0"/>
                  <a:t>.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−1</m:t>
                      </m:r>
                      <m:r>
                        <a:rPr lang="ru-RU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≤1,</m:t>
                          </m:r>
                        </m:e>
                      </m:func>
                    </m:oMath>
                  </m:oMathPara>
                </a14:m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−1</m:t>
                      </m:r>
                      <m:r>
                        <a:rPr lang="ru-RU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≤1.</m:t>
                          </m:r>
                        </m:e>
                      </m:func>
                    </m:oMath>
                  </m:oMathPara>
                </a14:m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9502"/>
                <a:ext cx="8229600" cy="4255121"/>
              </a:xfrm>
              <a:blipFill rotWithShape="1">
                <a:blip r:embed="rId2"/>
                <a:stretch>
                  <a:fillRect l="-1704" t="-37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Группа 5"/>
          <p:cNvGrpSpPr/>
          <p:nvPr/>
        </p:nvGrpSpPr>
        <p:grpSpPr>
          <a:xfrm>
            <a:off x="4553129" y="2008025"/>
            <a:ext cx="3276242" cy="2474295"/>
            <a:chOff x="5346948" y="2029180"/>
            <a:chExt cx="2842591" cy="2160240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5346948" y="2029180"/>
              <a:ext cx="2842591" cy="2160240"/>
              <a:chOff x="5364088" y="2139702"/>
              <a:chExt cx="2842591" cy="2160240"/>
            </a:xfrm>
          </p:grpSpPr>
          <p:cxnSp>
            <p:nvCxnSpPr>
              <p:cNvPr id="12" name="Прямая со стрелкой 11"/>
              <p:cNvCxnSpPr/>
              <p:nvPr/>
            </p:nvCxnSpPr>
            <p:spPr>
              <a:xfrm flipV="1">
                <a:off x="6660232" y="2211710"/>
                <a:ext cx="0" cy="20882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 стрелкой 12"/>
              <p:cNvCxnSpPr/>
              <p:nvPr/>
            </p:nvCxnSpPr>
            <p:spPr>
              <a:xfrm>
                <a:off x="5364088" y="3291830"/>
                <a:ext cx="280831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Овал 13"/>
              <p:cNvSpPr/>
              <p:nvPr/>
            </p:nvSpPr>
            <p:spPr>
              <a:xfrm>
                <a:off x="5976156" y="2607754"/>
                <a:ext cx="1368152" cy="136815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7918647" y="3253316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x</a:t>
                </a:r>
                <a:endParaRPr lang="ru-RU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372200" y="213970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y</a:t>
                </a:r>
                <a:endParaRPr lang="ru-RU" dirty="0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5835907" y="2389673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M(t)</a:t>
              </a:r>
              <a:endParaRPr lang="ru-RU" dirty="0"/>
            </a:p>
          </p:txBody>
        </p:sp>
      </p:grpSp>
      <p:cxnSp>
        <p:nvCxnSpPr>
          <p:cNvPr id="18" name="Прямая соединительная линия 17"/>
          <p:cNvCxnSpPr/>
          <p:nvPr/>
        </p:nvCxnSpPr>
        <p:spPr>
          <a:xfrm>
            <a:off x="5575497" y="2715766"/>
            <a:ext cx="0" cy="611883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5575497" y="2705001"/>
            <a:ext cx="471509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580112" y="3327649"/>
            <a:ext cx="466894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047006" y="2705001"/>
            <a:ext cx="0" cy="62264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027480" y="326788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5501444" y="3277461"/>
            <a:ext cx="619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cos</a:t>
            </a:r>
            <a:r>
              <a:rPr lang="en-US" dirty="0" smtClean="0">
                <a:solidFill>
                  <a:srgbClr val="FF0000"/>
                </a:solidFill>
              </a:rPr>
              <a:t> t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40740" y="2831659"/>
            <a:ext cx="619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sin t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15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4" grpId="0"/>
      <p:bldP spid="35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Таблица знаков синуса и косинуса по четвертям окружности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683696" y="1542070"/>
            <a:ext cx="658259" cy="459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x&gt;0</a:t>
            </a:r>
          </a:p>
          <a:p>
            <a:r>
              <a:rPr lang="en-US" dirty="0" smtClean="0"/>
              <a:t>y&gt;0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21532" y="1542069"/>
            <a:ext cx="658259" cy="459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x&lt;0</a:t>
            </a:r>
          </a:p>
          <a:p>
            <a:r>
              <a:rPr lang="en-US" dirty="0" smtClean="0"/>
              <a:t>y&gt;0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21532" y="3495730"/>
            <a:ext cx="658259" cy="459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x&lt;0</a:t>
            </a:r>
          </a:p>
          <a:p>
            <a:r>
              <a:rPr lang="en-US" dirty="0" smtClean="0"/>
              <a:t>y&lt;0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689478" y="3495730"/>
            <a:ext cx="658259" cy="459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x&gt;0</a:t>
            </a:r>
          </a:p>
          <a:p>
            <a:r>
              <a:rPr lang="en-US" dirty="0" smtClean="0"/>
              <a:t>y&lt;0</a:t>
            </a:r>
            <a:endParaRPr lang="ru-RU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443687" y="1401951"/>
            <a:ext cx="4337107" cy="3030431"/>
            <a:chOff x="443687" y="1410831"/>
            <a:chExt cx="4337107" cy="3030431"/>
          </a:xfrm>
        </p:grpSpPr>
        <p:sp>
          <p:nvSpPr>
            <p:cNvPr id="7" name="Овал 6"/>
            <p:cNvSpPr/>
            <p:nvPr/>
          </p:nvSpPr>
          <p:spPr>
            <a:xfrm>
              <a:off x="1270081" y="2006377"/>
              <a:ext cx="2194196" cy="2046999"/>
            </a:xfrm>
            <a:prstGeom prst="ellipse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" name="Группа 2"/>
            <p:cNvGrpSpPr/>
            <p:nvPr/>
          </p:nvGrpSpPr>
          <p:grpSpPr>
            <a:xfrm>
              <a:off x="443687" y="1410831"/>
              <a:ext cx="4337107" cy="3030431"/>
              <a:chOff x="443687" y="1410831"/>
              <a:chExt cx="4337107" cy="3030431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3437830" y="2670411"/>
                <a:ext cx="897746" cy="3780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А(1, 0)</a:t>
                </a:r>
                <a:endParaRPr lang="ru-RU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396810" y="3029877"/>
                <a:ext cx="383984" cy="262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х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2157772" y="1410831"/>
                <a:ext cx="383984" cy="262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у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361693" y="1673310"/>
                <a:ext cx="8399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r>
                  <a:rPr lang="ru-RU" dirty="0" smtClean="0"/>
                  <a:t>(</a:t>
                </a:r>
                <a:r>
                  <a:rPr lang="en-US" dirty="0" smtClean="0"/>
                  <a:t>0</a:t>
                </a:r>
                <a:r>
                  <a:rPr lang="ru-RU" dirty="0" smtClean="0"/>
                  <a:t>, </a:t>
                </a:r>
                <a:r>
                  <a:rPr lang="en-US" dirty="0" smtClean="0"/>
                  <a:t>1</a:t>
                </a:r>
                <a:r>
                  <a:rPr lang="ru-RU" dirty="0" smtClean="0"/>
                  <a:t>)</a:t>
                </a:r>
                <a:endParaRPr lang="ru-RU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384856" y="4071930"/>
                <a:ext cx="12988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</a:t>
                </a:r>
                <a:r>
                  <a:rPr lang="ru-RU" dirty="0" smtClean="0"/>
                  <a:t>(</a:t>
                </a:r>
                <a:r>
                  <a:rPr lang="en-US" dirty="0" smtClean="0"/>
                  <a:t>0</a:t>
                </a:r>
                <a:r>
                  <a:rPr lang="ru-RU" dirty="0" smtClean="0"/>
                  <a:t>,</a:t>
                </a:r>
                <a:r>
                  <a:rPr lang="en-US" dirty="0" smtClean="0"/>
                  <a:t> -1</a:t>
                </a:r>
                <a:r>
                  <a:rPr lang="ru-RU" dirty="0" smtClean="0"/>
                  <a:t>)</a:t>
                </a:r>
                <a:endParaRPr lang="ru-RU" dirty="0"/>
              </a:p>
            </p:txBody>
          </p:sp>
          <p:cxnSp>
            <p:nvCxnSpPr>
              <p:cNvPr id="20" name="Прямая со стрелкой 19"/>
              <p:cNvCxnSpPr/>
              <p:nvPr/>
            </p:nvCxnSpPr>
            <p:spPr>
              <a:xfrm flipV="1">
                <a:off x="2367178" y="1410831"/>
                <a:ext cx="1" cy="300701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 стрелкой 20"/>
              <p:cNvCxnSpPr/>
              <p:nvPr/>
            </p:nvCxnSpPr>
            <p:spPr>
              <a:xfrm>
                <a:off x="666677" y="3048430"/>
                <a:ext cx="3839843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443687" y="2660545"/>
                <a:ext cx="9361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r>
                  <a:rPr lang="ru-RU" dirty="0" smtClean="0"/>
                  <a:t>(</a:t>
                </a:r>
                <a:r>
                  <a:rPr lang="en-US" dirty="0" smtClean="0"/>
                  <a:t>-</a:t>
                </a:r>
                <a:r>
                  <a:rPr lang="ru-RU" dirty="0" smtClean="0"/>
                  <a:t>1, 0)</a:t>
                </a:r>
                <a:endParaRPr lang="ru-RU" dirty="0"/>
              </a:p>
            </p:txBody>
          </p:sp>
        </p:grpSp>
      </p:grp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789607"/>
              </p:ext>
            </p:extLst>
          </p:nvPr>
        </p:nvGraphicFramePr>
        <p:xfrm>
          <a:off x="5004048" y="1580653"/>
          <a:ext cx="3942420" cy="191066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788484"/>
                <a:gridCol w="788484"/>
                <a:gridCol w="788484"/>
                <a:gridCol w="788484"/>
                <a:gridCol w="788484"/>
              </a:tblGrid>
              <a:tr h="437173">
                <a:tc rowSpan="2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Четверть окружности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3717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1-я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2-я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3-я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4-я</a:t>
                      </a:r>
                      <a:endParaRPr lang="ru-RU" dirty="0"/>
                    </a:p>
                  </a:txBody>
                  <a:tcPr/>
                </a:tc>
              </a:tr>
              <a:tr h="43717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cos</a:t>
                      </a:r>
                      <a:r>
                        <a:rPr lang="en-US" dirty="0" smtClean="0"/>
                        <a:t> 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+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-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-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+</a:t>
                      </a:r>
                      <a:endParaRPr lang="ru-RU" sz="2800" b="0" dirty="0"/>
                    </a:p>
                  </a:txBody>
                  <a:tcPr/>
                </a:tc>
              </a:tr>
              <a:tr h="4371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sin 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+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+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smtClean="0"/>
                        <a:t>-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-</a:t>
                      </a:r>
                      <a:endParaRPr lang="ru-RU" sz="28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517153" y="3258123"/>
            <a:ext cx="73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IV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630690" y="2454999"/>
            <a:ext cx="383984" cy="328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702430" y="2454999"/>
            <a:ext cx="383984" cy="328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II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1697023" y="3258124"/>
            <a:ext cx="652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III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0380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9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9502"/>
                <a:ext cx="8229600" cy="425512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Уравнение числовой окружности имеет вид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ru-RU" dirty="0" smtClean="0"/>
                  <a:t>, применив формулы </a:t>
                </a:r>
                <a:r>
                  <a:rPr lang="en-US" dirty="0" smtClean="0"/>
                  <a:t>x=</a:t>
                </a:r>
                <a:r>
                  <a:rPr lang="en-US" dirty="0" err="1" smtClean="0"/>
                  <a:t>cos</a:t>
                </a:r>
                <a:r>
                  <a:rPr lang="ru-RU" dirty="0" smtClean="0"/>
                  <a:t> </a:t>
                </a:r>
                <a:r>
                  <a:rPr lang="en-US" dirty="0" smtClean="0"/>
                  <a:t>t,</a:t>
                </a:r>
              </a:p>
              <a:p>
                <a:pPr marL="0" indent="0">
                  <a:buNone/>
                </a:pPr>
                <a:r>
                  <a:rPr lang="en-US" dirty="0" smtClean="0"/>
                  <a:t>y=sin t</a:t>
                </a:r>
                <a:r>
                  <a:rPr lang="ru-RU" dirty="0" smtClean="0"/>
                  <a:t>, получим важное равенство, связывающее </a:t>
                </a:r>
                <a:r>
                  <a:rPr lang="en-US" dirty="0" smtClean="0"/>
                  <a:t>sin t </a:t>
                </a:r>
                <a:r>
                  <a:rPr lang="ru-RU" dirty="0" smtClean="0"/>
                  <a:t>и </a:t>
                </a:r>
                <a:r>
                  <a:rPr lang="en-US" dirty="0" err="1" smtClean="0"/>
                  <a:t>cos</a:t>
                </a:r>
                <a:r>
                  <a:rPr lang="en-US" dirty="0" smtClean="0"/>
                  <a:t> t</a:t>
                </a:r>
                <a:r>
                  <a:rPr lang="en-US" dirty="0"/>
                  <a:t>:</a:t>
                </a:r>
                <a:endParaRPr lang="ru-RU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𝑐𝑜𝑠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𝑠𝑖𝑛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=1</m:t>
                    </m:r>
                  </m:oMath>
                </a14:m>
                <a:r>
                  <a:rPr lang="ru-RU" dirty="0" smtClean="0"/>
                  <a:t>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9502"/>
                <a:ext cx="8229600" cy="4255121"/>
              </a:xfrm>
              <a:blipFill rotWithShape="1">
                <a:blip r:embed="rId2"/>
                <a:stretch>
                  <a:fillRect l="-1852" t="-18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518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28031565"/>
                  </p:ext>
                </p:extLst>
              </p:nvPr>
            </p:nvGraphicFramePr>
            <p:xfrm>
              <a:off x="683568" y="1779662"/>
              <a:ext cx="3883277" cy="2022279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282878"/>
                    <a:gridCol w="360040"/>
                    <a:gridCol w="432048"/>
                    <a:gridCol w="288032"/>
                    <a:gridCol w="504056"/>
                    <a:gridCol w="360040"/>
                    <a:gridCol w="432048"/>
                    <a:gridCol w="360040"/>
                    <a:gridCol w="432048"/>
                    <a:gridCol w="432047"/>
                  </a:tblGrid>
                  <a:tr h="814889">
                    <a:tc>
                      <a:txBody>
                        <a:bodyPr/>
                        <a:lstStyle/>
                        <a:p>
                          <a:pPr algn="ctr"/>
                          <a:endParaRPr lang="ru-RU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400" dirty="0" smtClean="0"/>
                            <a:t>0</a:t>
                          </a:r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400" smtClean="0">
                                    <a:latin typeface="Cambria Math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𝟓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𝟕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ru-RU" sz="1400" dirty="0" smtClean="0"/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1400" dirty="0" smtClean="0"/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ru-RU" sz="1400" smtClean="0">
                                  <a:latin typeface="Cambria Math"/>
                                </a:rPr>
                                <m:t>𝝅</m:t>
                              </m:r>
                            </m:oMath>
                          </a14:m>
                          <a:endParaRPr lang="ru-RU" sz="1400" dirty="0"/>
                        </a:p>
                        <a:p>
                          <a:pPr algn="ctr"/>
                          <a:endParaRPr lang="ru-RU" sz="1400" dirty="0"/>
                        </a:p>
                      </a:txBody>
                      <a:tcPr anchor="ctr"/>
                    </a:tc>
                  </a:tr>
                  <a:tr h="59777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x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-1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</a:tr>
                  <a:tr h="59777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y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-1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28031565"/>
                  </p:ext>
                </p:extLst>
              </p:nvPr>
            </p:nvGraphicFramePr>
            <p:xfrm>
              <a:off x="683568" y="1779662"/>
              <a:ext cx="3883277" cy="2022279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282878"/>
                    <a:gridCol w="360040"/>
                    <a:gridCol w="432048"/>
                    <a:gridCol w="288032"/>
                    <a:gridCol w="504056"/>
                    <a:gridCol w="360040"/>
                    <a:gridCol w="432048"/>
                    <a:gridCol w="360040"/>
                    <a:gridCol w="432048"/>
                    <a:gridCol w="432047"/>
                  </a:tblGrid>
                  <a:tr h="814889">
                    <a:tc>
                      <a:txBody>
                        <a:bodyPr/>
                        <a:lstStyle/>
                        <a:p>
                          <a:pPr algn="ctr"/>
                          <a:endParaRPr lang="ru-RU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400" dirty="0" smtClean="0"/>
                            <a:t>0</a:t>
                          </a:r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47887" t="-746" r="-650704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66667" t="-746" r="-862500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73171" t="-746" r="-404878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518644" t="-746" r="-462712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514085" t="-746" r="-284507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38983" t="-746" r="-242373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97183" t="-746" r="-101408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97183" t="-746" r="-1408" b="-147761"/>
                          </a:stretch>
                        </a:blipFill>
                      </a:tcPr>
                    </a:tc>
                  </a:tr>
                  <a:tr h="6036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x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47887" t="-136364" r="-65070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73171" t="-136364" r="-404878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-1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514085" t="-136364" r="-284507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97183" t="-136364" r="-101408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</a:tr>
                  <a:tr h="6036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y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47887" t="-236364" r="-650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73171" t="-236364" r="-4048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514085" t="-236364" r="-2845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-1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97183" t="-236364" r="-101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TextBox 4"/>
          <p:cNvSpPr txBox="1"/>
          <p:nvPr/>
        </p:nvSpPr>
        <p:spPr>
          <a:xfrm>
            <a:off x="903430" y="915566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Координаты основных точек первого макета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70018559"/>
                  </p:ext>
                </p:extLst>
              </p:nvPr>
            </p:nvGraphicFramePr>
            <p:xfrm>
              <a:off x="4716017" y="1779662"/>
              <a:ext cx="4176464" cy="2022279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648071"/>
                    <a:gridCol w="360040"/>
                    <a:gridCol w="360040"/>
                    <a:gridCol w="288032"/>
                    <a:gridCol w="432048"/>
                    <a:gridCol w="360040"/>
                    <a:gridCol w="411636"/>
                    <a:gridCol w="387223"/>
                    <a:gridCol w="464668"/>
                    <a:gridCol w="464666"/>
                  </a:tblGrid>
                  <a:tr h="8148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  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400" dirty="0" smtClean="0"/>
                            <a:t>0</a:t>
                          </a:r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400" smtClean="0">
                                    <a:latin typeface="Cambria Math"/>
                                  </a:rPr>
                                  <m:t>𝝅</m:t>
                                </m:r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𝟓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𝟕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ru-RU" sz="1400" dirty="0" smtClean="0"/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1400" dirty="0" smtClean="0"/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ru-RU" sz="1400" smtClean="0">
                                  <a:latin typeface="Cambria Math"/>
                                </a:rPr>
                                <m:t>𝝅</m:t>
                              </m:r>
                            </m:oMath>
                          </a14:m>
                          <a:endParaRPr lang="ru-RU" sz="1400" dirty="0"/>
                        </a:p>
                        <a:p>
                          <a:pPr algn="ctr"/>
                          <a:endParaRPr lang="ru-RU" sz="1400" dirty="0"/>
                        </a:p>
                      </a:txBody>
                      <a:tcPr anchor="ctr"/>
                    </a:tc>
                  </a:tr>
                  <a:tr h="59777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cos</a:t>
                          </a:r>
                          <a:r>
                            <a:rPr lang="en-US" baseline="0" dirty="0" smtClean="0"/>
                            <a:t>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-1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</a:tr>
                  <a:tr h="59777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sin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-1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70018559"/>
                  </p:ext>
                </p:extLst>
              </p:nvPr>
            </p:nvGraphicFramePr>
            <p:xfrm>
              <a:off x="4716017" y="1779662"/>
              <a:ext cx="4176464" cy="2022279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648071"/>
                    <a:gridCol w="360040"/>
                    <a:gridCol w="360040"/>
                    <a:gridCol w="288032"/>
                    <a:gridCol w="432048"/>
                    <a:gridCol w="360040"/>
                    <a:gridCol w="411636"/>
                    <a:gridCol w="387223"/>
                    <a:gridCol w="464668"/>
                    <a:gridCol w="464666"/>
                  </a:tblGrid>
                  <a:tr h="8148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  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400" dirty="0" smtClean="0"/>
                            <a:t>0</a:t>
                          </a:r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81356" t="-746" r="-781356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468750" t="-746" r="-860417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90000" t="-746" r="-490000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571667" t="-746" r="-471667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601493" t="-746" r="-322388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734375" t="-746" r="-237500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702632" t="-746" r="-100000" b="-1477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802632" t="-746" b="-147761"/>
                          </a:stretch>
                        </a:blipFill>
                      </a:tcPr>
                    </a:tc>
                  </a:tr>
                  <a:tr h="6036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cos</a:t>
                          </a:r>
                          <a:r>
                            <a:rPr lang="en-US" baseline="0" dirty="0" smtClean="0"/>
                            <a:t>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81356" t="-136364" r="-78135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90000" t="-136364" r="-49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-1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601493" t="-136364" r="-322388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702632" t="-136364" r="-1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</a:tr>
                  <a:tr h="6036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sin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81356" t="-236364" r="-7813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90000" t="-236364" r="-49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601493" t="-236364" r="-3223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-1</a:t>
                          </a:r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702632" t="-236364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/>
                            <a:t>0</a:t>
                          </a:r>
                          <a:endParaRPr lang="ru-RU" sz="16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4716016" y="1779662"/>
            <a:ext cx="648072" cy="7920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59377" y="1991040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724803" y="942175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Значения  </a:t>
            </a:r>
            <a:r>
              <a:rPr lang="en-US" dirty="0" smtClean="0"/>
              <a:t>sin t, </a:t>
            </a:r>
            <a:r>
              <a:rPr lang="en-US" dirty="0" err="1" smtClean="0"/>
              <a:t>cos</a:t>
            </a:r>
            <a:r>
              <a:rPr lang="en-US" dirty="0" smtClean="0"/>
              <a:t> t </a:t>
            </a:r>
            <a:r>
              <a:rPr lang="ru-RU" dirty="0" smtClean="0"/>
              <a:t>для</a:t>
            </a:r>
          </a:p>
          <a:p>
            <a:pPr algn="ctr"/>
            <a:r>
              <a:rPr lang="ru-RU" dirty="0" smtClean="0"/>
              <a:t> основных точек первого макета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2397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15731248"/>
                  </p:ext>
                </p:extLst>
              </p:nvPr>
            </p:nvGraphicFramePr>
            <p:xfrm>
              <a:off x="4860032" y="1779662"/>
              <a:ext cx="3711798" cy="2020627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648071"/>
                    <a:gridCol w="360040"/>
                    <a:gridCol w="360040"/>
                    <a:gridCol w="288032"/>
                    <a:gridCol w="432048"/>
                    <a:gridCol w="360040"/>
                    <a:gridCol w="411636"/>
                    <a:gridCol w="387223"/>
                    <a:gridCol w="464668"/>
                  </a:tblGrid>
                  <a:tr h="8148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  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dirty="0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dirty="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dirty="0" smtClean="0"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𝟐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𝟓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𝟕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𝟓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𝟏𝟏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</a:tr>
                  <a:tr h="59777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cos</a:t>
                          </a:r>
                          <a:r>
                            <a:rPr lang="en-US" baseline="0" dirty="0" smtClean="0"/>
                            <a:t>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</a:tr>
                  <a:tr h="59777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sin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15731248"/>
                  </p:ext>
                </p:extLst>
              </p:nvPr>
            </p:nvGraphicFramePr>
            <p:xfrm>
              <a:off x="4860032" y="1779662"/>
              <a:ext cx="3711798" cy="2020627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648071"/>
                    <a:gridCol w="360040"/>
                    <a:gridCol w="360040"/>
                    <a:gridCol w="288032"/>
                    <a:gridCol w="432048"/>
                    <a:gridCol w="360040"/>
                    <a:gridCol w="411636"/>
                    <a:gridCol w="387223"/>
                    <a:gridCol w="464668"/>
                  </a:tblGrid>
                  <a:tr h="8148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  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79661" t="-752" r="-754237" b="-1496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79661" t="-752" r="-654237" b="-1496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466667" t="-752" r="-704167" b="-1496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83099" t="-752" r="-376056" b="-1496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581356" t="-752" r="-352542" b="-1496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00000" t="-752" r="-210448" b="-1496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32813" t="-752" r="-120313" b="-1496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01316" t="-752" r="-1316" b="-149624"/>
                          </a:stretch>
                        </a:blipFill>
                      </a:tcPr>
                    </a:tc>
                  </a:tr>
                  <a:tr h="60286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cos</a:t>
                          </a:r>
                          <a:r>
                            <a:rPr lang="en-US" baseline="0" dirty="0" smtClean="0"/>
                            <a:t>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79661" t="-135354" r="-754237" b="-10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79661" t="-135354" r="-654237" b="-10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466667" t="-135354" r="-704167" b="-10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83099" t="-135354" r="-376056" b="-10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581356" t="-135354" r="-352542" b="-10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00000" t="-135354" r="-210448" b="-10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32813" t="-135354" r="-120313" b="-10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01316" t="-135354" r="-1316" b="-101010"/>
                          </a:stretch>
                        </a:blipFill>
                      </a:tcPr>
                    </a:tc>
                  </a:tr>
                  <a:tr h="60286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sin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79661" t="-235354" r="-754237" b="-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79661" t="-235354" r="-654237" b="-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466667" t="-235354" r="-704167" b="-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83099" t="-235354" r="-376056" b="-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581356" t="-235354" r="-352542" b="-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00000" t="-235354" r="-210448" b="-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32813" t="-235354" r="-120313" b="-1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01316" t="-235354" r="-1316" b="-101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2" name="Группа 1"/>
          <p:cNvGrpSpPr/>
          <p:nvPr/>
        </p:nvGrpSpPr>
        <p:grpSpPr>
          <a:xfrm>
            <a:off x="4860032" y="1779662"/>
            <a:ext cx="674680" cy="792088"/>
            <a:chOff x="4860032" y="1779662"/>
            <a:chExt cx="674680" cy="792088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4860032" y="1779662"/>
              <a:ext cx="648072" cy="792088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210676" y="1990910"/>
              <a:ext cx="3240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ru-RU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724803" y="942175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Значения  </a:t>
            </a:r>
            <a:r>
              <a:rPr lang="en-US" dirty="0" smtClean="0"/>
              <a:t>sin t, </a:t>
            </a:r>
            <a:r>
              <a:rPr lang="en-US" dirty="0" err="1" smtClean="0"/>
              <a:t>cos</a:t>
            </a:r>
            <a:r>
              <a:rPr lang="en-US" dirty="0" smtClean="0"/>
              <a:t> t </a:t>
            </a:r>
            <a:r>
              <a:rPr lang="ru-RU" dirty="0" smtClean="0"/>
              <a:t>для</a:t>
            </a:r>
          </a:p>
          <a:p>
            <a:pPr algn="ctr"/>
            <a:r>
              <a:rPr lang="ru-RU" dirty="0" smtClean="0"/>
              <a:t> основных точек второго макета 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043608" y="942174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Координаты основных точек второго макета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Таблица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43404478"/>
                  </p:ext>
                </p:extLst>
              </p:nvPr>
            </p:nvGraphicFramePr>
            <p:xfrm>
              <a:off x="899592" y="1779662"/>
              <a:ext cx="3739262" cy="2015856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306486"/>
                    <a:gridCol w="390088"/>
                    <a:gridCol w="468106"/>
                    <a:gridCol w="312071"/>
                    <a:gridCol w="462311"/>
                    <a:gridCol w="473900"/>
                    <a:gridCol w="468106"/>
                    <a:gridCol w="390088"/>
                    <a:gridCol w="468106"/>
                  </a:tblGrid>
                  <a:tr h="810118">
                    <a:tc>
                      <a:txBody>
                        <a:bodyPr/>
                        <a:lstStyle/>
                        <a:p>
                          <a:pPr algn="ctr"/>
                          <a:endParaRPr lang="ru-RU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dirty="0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dirty="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dirty="0" smtClean="0"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𝟐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𝟓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𝟕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𝟒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𝟓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𝟏𝟏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</a:tr>
                  <a:tr h="600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x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</a:tr>
                  <a:tr h="600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y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Таблица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43404478"/>
                  </p:ext>
                </p:extLst>
              </p:nvPr>
            </p:nvGraphicFramePr>
            <p:xfrm>
              <a:off x="899592" y="1779662"/>
              <a:ext cx="3739262" cy="2015856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306486"/>
                    <a:gridCol w="390088"/>
                    <a:gridCol w="468106"/>
                    <a:gridCol w="312071"/>
                    <a:gridCol w="462311"/>
                    <a:gridCol w="473900"/>
                    <a:gridCol w="468106"/>
                    <a:gridCol w="390088"/>
                    <a:gridCol w="468106"/>
                  </a:tblGrid>
                  <a:tr h="810118">
                    <a:tc>
                      <a:txBody>
                        <a:bodyPr/>
                        <a:lstStyle/>
                        <a:p>
                          <a:pPr algn="ctr"/>
                          <a:endParaRPr lang="ru-RU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79688" t="-752" r="-779688" b="-1488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49351" t="-752" r="-548052" b="-1488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76471" t="-752" r="-727451" b="-1488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19737" t="-752" r="-388158" b="-1488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408974" t="-752" r="-278205" b="-1488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522368" t="-752" r="-185526" b="-1488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739063" t="-752" r="-120313" b="-1488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697403" t="-752" b="-148872"/>
                          </a:stretch>
                        </a:blipFill>
                      </a:tcPr>
                    </a:tc>
                  </a:tr>
                  <a:tr h="60286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x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79688" t="-135354" r="-779688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49351" t="-135354" r="-548052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76471" t="-135354" r="-727451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19737" t="-135354" r="-388158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408974" t="-135354" r="-278205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522368" t="-135354" r="-18552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739063" t="-135354" r="-120313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697403" t="-135354" b="-100000"/>
                          </a:stretch>
                        </a:blipFill>
                      </a:tcPr>
                    </a:tc>
                  </a:tr>
                  <a:tr h="60286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y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79688" t="-235354" r="-7796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49351" t="-235354" r="-5480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76471" t="-235354" r="-7274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19737" t="-235354" r="-388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408974" t="-235354" r="-2782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522368" t="-235354" r="-185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739063" t="-235354" r="-120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697403" t="-23535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4147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9582"/>
                <a:ext cx="8229600" cy="353504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Вычислить </a:t>
                </a:r>
                <a:r>
                  <a:rPr lang="en-US" dirty="0" err="1" smtClean="0"/>
                  <a:t>cos</a:t>
                </a:r>
                <a:r>
                  <a:rPr lang="en-US" dirty="0" smtClean="0"/>
                  <a:t> t </a:t>
                </a:r>
                <a:r>
                  <a:rPr lang="ru-RU" dirty="0" smtClean="0"/>
                  <a:t>и </a:t>
                </a:r>
                <a:r>
                  <a:rPr lang="en-US" dirty="0" smtClean="0"/>
                  <a:t>sin t, </a:t>
                </a:r>
                <a:r>
                  <a:rPr lang="ru-RU" dirty="0" smtClean="0"/>
                  <a:t>если: </a:t>
                </a:r>
                <a:r>
                  <a:rPr lang="en-US" dirty="0" smtClean="0"/>
                  <a:t>t=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37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.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r>
                  <a:rPr lang="ru-RU" dirty="0" smtClean="0"/>
                  <a:t>Решение: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9582"/>
                <a:ext cx="8229600" cy="3535041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24744" y="2534291"/>
                <a:ext cx="1296144" cy="4854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smtClean="0">
                        <a:latin typeface="Cambria Math"/>
                      </a:rPr>
                      <m:t>t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ru-RU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37</m:t>
                        </m:r>
                        <m:r>
                          <a:rPr lang="ru-RU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dirty="0" smtClean="0"/>
                  <a:t> =</a:t>
                </a:r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744" y="2534291"/>
                <a:ext cx="1296144" cy="485454"/>
              </a:xfrm>
              <a:prstGeom prst="rect">
                <a:avLst/>
              </a:prstGeom>
              <a:blipFill rotWithShape="1">
                <a:blip r:embed="rId3"/>
                <a:stretch>
                  <a:fillRect b="-88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99070" y="2534291"/>
                <a:ext cx="1274746" cy="489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42</m:t>
                        </m:r>
                        <m:r>
                          <a:rPr lang="ru-RU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−5</m:t>
                        </m:r>
                        <m:r>
                          <a:rPr lang="ru-RU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dirty="0" smtClean="0"/>
                  <a:t> =</a:t>
                </a:r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9070" y="2534291"/>
                <a:ext cx="1274746" cy="489365"/>
              </a:xfrm>
              <a:prstGeom prst="rect">
                <a:avLst/>
              </a:prstGeom>
              <a:blipFill rotWithShape="1">
                <a:blip r:embed="rId4"/>
                <a:stretch>
                  <a:fillRect b="-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78380" y="2437008"/>
                <a:ext cx="1728193" cy="618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7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/>
                            </a:rPr>
                            <m:t>2</m:t>
                          </m:r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ru-RU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380" y="2437008"/>
                <a:ext cx="1728193" cy="61831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0148" y="3883365"/>
                <a:ext cx="2088232" cy="7600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48" y="3883365"/>
                <a:ext cx="2088232" cy="76008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90148" y="3197630"/>
                <a:ext cx="2088232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48" y="3197630"/>
                <a:ext cx="2088232" cy="71468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Стрелка вправо 10"/>
          <p:cNvSpPr/>
          <p:nvPr/>
        </p:nvSpPr>
        <p:spPr>
          <a:xfrm>
            <a:off x="2578380" y="3723878"/>
            <a:ext cx="985508" cy="2880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51920" y="3188141"/>
                <a:ext cx="2088232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37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3188141"/>
                <a:ext cx="2088232" cy="71468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851920" y="3916245"/>
                <a:ext cx="2232248" cy="7472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37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3916245"/>
                <a:ext cx="2232248" cy="74725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Таблица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46511006"/>
                  </p:ext>
                </p:extLst>
              </p:nvPr>
            </p:nvGraphicFramePr>
            <p:xfrm>
              <a:off x="6876256" y="1771207"/>
              <a:ext cx="1035294" cy="1794782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648071"/>
                    <a:gridCol w="387223"/>
                  </a:tblGrid>
                  <a:tr h="6439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  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𝟓</m:t>
                                    </m:r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ru-RU" sz="1400" smtClean="0"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/>
                        </a:p>
                      </a:txBody>
                      <a:tcPr anchor="ctr"/>
                    </a:tc>
                  </a:tr>
                  <a:tr h="4723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cos</a:t>
                          </a:r>
                          <a:r>
                            <a:rPr lang="en-US" baseline="0" dirty="0" smtClean="0"/>
                            <a:t>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</a:tr>
                  <a:tr h="47637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sin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Таблица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46511006"/>
                  </p:ext>
                </p:extLst>
              </p:nvPr>
            </p:nvGraphicFramePr>
            <p:xfrm>
              <a:off x="6876256" y="1771207"/>
              <a:ext cx="1035294" cy="1794782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648071"/>
                    <a:gridCol w="387223"/>
                  </a:tblGrid>
                  <a:tr h="6439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  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10"/>
                          <a:stretch>
                            <a:fillRect l="-167188" t="-952" b="-180000"/>
                          </a:stretch>
                        </a:blipFill>
                      </a:tcPr>
                    </a:tc>
                  </a:tr>
                  <a:tr h="5480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 smtClean="0"/>
                            <a:t>cos</a:t>
                          </a:r>
                          <a:r>
                            <a:rPr lang="en-US" baseline="0" dirty="0" smtClean="0"/>
                            <a:t>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10"/>
                          <a:stretch>
                            <a:fillRect l="-167188" t="-117778" b="-110000"/>
                          </a:stretch>
                        </a:blipFill>
                      </a:tcPr>
                    </a:tc>
                  </a:tr>
                  <a:tr h="60286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sin t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10"/>
                          <a:stretch>
                            <a:fillRect l="-167188" t="-19798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15" name="Группа 14"/>
          <p:cNvGrpSpPr/>
          <p:nvPr/>
        </p:nvGrpSpPr>
        <p:grpSpPr>
          <a:xfrm>
            <a:off x="6876253" y="1779662"/>
            <a:ext cx="671296" cy="648073"/>
            <a:chOff x="4860032" y="1779662"/>
            <a:chExt cx="698858" cy="743787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4860032" y="1779662"/>
              <a:ext cx="674680" cy="74378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234854" y="1944948"/>
              <a:ext cx="3240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409387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/>
      <p:bldP spid="6" grpId="0"/>
      <p:bldP spid="7" grpId="0"/>
      <p:bldP spid="9" grpId="0"/>
      <p:bldP spid="10" grpId="0"/>
      <p:bldP spid="11" grpId="0" animBg="1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339502"/>
                <a:ext cx="8136904" cy="425512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>
                    <a:solidFill>
                      <a:srgbClr val="FF0000"/>
                    </a:solidFill>
                  </a:rPr>
                  <a:t>Свойство 1: </a:t>
                </a:r>
                <a:r>
                  <a:rPr lang="ru-RU" dirty="0" smtClean="0"/>
                  <a:t>Для любого значения </a:t>
                </a:r>
                <a:r>
                  <a:rPr lang="en-US" dirty="0" smtClean="0"/>
                  <a:t>t </a:t>
                </a:r>
                <a:r>
                  <a:rPr lang="ru-RU" dirty="0" smtClean="0"/>
                  <a:t>справедливы равенства:</a:t>
                </a:r>
                <a:endParaRPr lang="en-US" dirty="0" smtClean="0"/>
              </a:p>
              <a:p>
                <a:pPr marL="0" indent="0" algn="ctr">
                  <a:buNone/>
                </a:pPr>
                <a:r>
                  <a:rPr lang="ru-RU" b="0" dirty="0" smtClean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=−</m:t>
                        </m:r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</m:oMath>
                </a14:m>
                <a:r>
                  <a:rPr lang="ru-RU" b="0" dirty="0" smtClean="0"/>
                  <a:t>,</a:t>
                </a:r>
                <a:endParaRPr lang="en-US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ru-RU" b="0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                          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ru-RU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.</m:t>
                              </m:r>
                            </m:e>
                          </m:func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ru-RU" dirty="0" smtClean="0"/>
                  <a:t>Доказательство:</a:t>
                </a: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  <m:r>
                            <a:rPr lang="ru-RU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,</m:t>
                          </m:r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=−</m:t>
                        </m:r>
                        <m:func>
                          <m:func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</m:oMath>
                </a14:m>
                <a:r>
                  <a:rPr lang="ru-RU" dirty="0" smtClean="0"/>
                  <a:t>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339502"/>
                <a:ext cx="8136904" cy="4255121"/>
              </a:xfrm>
              <a:blipFill rotWithShape="1">
                <a:blip r:embed="rId2"/>
                <a:stretch>
                  <a:fillRect l="-1949" t="-18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Группа 4"/>
          <p:cNvGrpSpPr/>
          <p:nvPr/>
        </p:nvGrpSpPr>
        <p:grpSpPr>
          <a:xfrm>
            <a:off x="3755096" y="2256852"/>
            <a:ext cx="3217984" cy="2445521"/>
            <a:chOff x="5346948" y="2029180"/>
            <a:chExt cx="2842591" cy="2160240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5346948" y="2029180"/>
              <a:ext cx="2842591" cy="2160240"/>
              <a:chOff x="5364088" y="2139702"/>
              <a:chExt cx="2842591" cy="2160240"/>
            </a:xfrm>
          </p:grpSpPr>
          <p:cxnSp>
            <p:nvCxnSpPr>
              <p:cNvPr id="11" name="Прямая со стрелкой 10"/>
              <p:cNvCxnSpPr/>
              <p:nvPr/>
            </p:nvCxnSpPr>
            <p:spPr>
              <a:xfrm flipV="1">
                <a:off x="6660232" y="2211710"/>
                <a:ext cx="0" cy="20882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 стрелкой 11"/>
              <p:cNvCxnSpPr/>
              <p:nvPr/>
            </p:nvCxnSpPr>
            <p:spPr>
              <a:xfrm>
                <a:off x="5364088" y="3291830"/>
                <a:ext cx="280831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Овал 12"/>
              <p:cNvSpPr/>
              <p:nvPr/>
            </p:nvSpPr>
            <p:spPr>
              <a:xfrm>
                <a:off x="5976156" y="2607754"/>
                <a:ext cx="1368152" cy="136815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918647" y="3253316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x</a:t>
                </a:r>
                <a:endParaRPr lang="ru-RU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372200" y="213970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y</a:t>
                </a:r>
                <a:endParaRPr lang="ru-RU" dirty="0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6947139" y="2325393"/>
              <a:ext cx="710047" cy="326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M(t)</a:t>
              </a:r>
              <a:endParaRPr lang="ru-RU" dirty="0"/>
            </a:p>
          </p:txBody>
        </p:sp>
      </p:grpSp>
      <p:cxnSp>
        <p:nvCxnSpPr>
          <p:cNvPr id="17" name="Прямая соединительная линия 16"/>
          <p:cNvCxnSpPr/>
          <p:nvPr/>
        </p:nvCxnSpPr>
        <p:spPr>
          <a:xfrm>
            <a:off x="5587171" y="2913058"/>
            <a:ext cx="0" cy="1296144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578390" y="4150879"/>
            <a:ext cx="803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P(-t)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274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1354</Words>
  <Application>Microsoft Office PowerPoint</Application>
  <PresentationFormat>Экран (16:9)</PresentationFormat>
  <Paragraphs>277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Синус и косинус.</vt:lpstr>
      <vt:lpstr>Решите устно:</vt:lpstr>
      <vt:lpstr>Презентация PowerPoint</vt:lpstr>
      <vt:lpstr>Таблица знаков синуса и косинуса по четвертям окружности</vt:lpstr>
      <vt:lpstr>Презентация PowerPoint</vt:lpstr>
      <vt:lpstr>Презентация PowerPoint</vt:lpstr>
      <vt:lpstr>Презентация PowerPoint</vt:lpstr>
      <vt:lpstr>Пример: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Синус и косинус.</dc:title>
  <dc:creator>user</dc:creator>
  <cp:lastModifiedBy>user</cp:lastModifiedBy>
  <cp:revision>27</cp:revision>
  <dcterms:created xsi:type="dcterms:W3CDTF">2013-11-12T06:18:19Z</dcterms:created>
  <dcterms:modified xsi:type="dcterms:W3CDTF">2013-12-03T06:48:22Z</dcterms:modified>
</cp:coreProperties>
</file>